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316" r:id="rId4"/>
    <p:sldId id="317" r:id="rId5"/>
    <p:sldId id="318" r:id="rId6"/>
    <p:sldId id="287" r:id="rId7"/>
    <p:sldId id="311" r:id="rId8"/>
    <p:sldId id="275" r:id="rId9"/>
    <p:sldId id="319" r:id="rId10"/>
    <p:sldId id="320" r:id="rId11"/>
    <p:sldId id="301" r:id="rId12"/>
    <p:sldId id="300" r:id="rId13"/>
    <p:sldId id="303" r:id="rId14"/>
    <p:sldId id="289" r:id="rId15"/>
    <p:sldId id="307" r:id="rId16"/>
    <p:sldId id="308" r:id="rId17"/>
    <p:sldId id="310" r:id="rId18"/>
    <p:sldId id="309" r:id="rId19"/>
    <p:sldId id="304" r:id="rId20"/>
    <p:sldId id="312" r:id="rId21"/>
    <p:sldId id="296" r:id="rId22"/>
    <p:sldId id="297" r:id="rId23"/>
    <p:sldId id="313" r:id="rId24"/>
    <p:sldId id="314" r:id="rId25"/>
    <p:sldId id="322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30"/>
    <a:srgbClr val="FF99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9D0-2A8C-4251-BC90-8D35FD91087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7BA5-8758-41F2-AAC1-F5AD9685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7BA5-8758-41F2-AAC1-F5AD968516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.ghafarian@inio.ac.i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2352485522000494" TargetMode="External"/><Relationship Id="rId2" Type="http://schemas.openxmlformats.org/officeDocument/2006/relationships/hyperlink" Target="https://link.springer.com/article/10.1007/s40722-022-00273-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007/s11069-020-04208-0" TargetMode="External"/><Relationship Id="rId4" Type="http://schemas.openxmlformats.org/officeDocument/2006/relationships/hyperlink" Target="https://www.sciencedirect.com/science/article/abs/pii/S130910422200043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146" y="1524000"/>
            <a:ext cx="7772400" cy="1066800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000" b="1" dirty="0"/>
              <a:t>The Third Phase of Workshop Series on</a:t>
            </a:r>
            <a:br>
              <a:rPr lang="en-US" sz="2000" dirty="0"/>
            </a:br>
            <a:r>
              <a:rPr lang="en-US" sz="2000" b="1" dirty="0"/>
              <a:t>The Effects of Climate Change on the Indian Ocean Marine Environment </a:t>
            </a:r>
            <a:br>
              <a:rPr lang="en-US" sz="2000" dirty="0"/>
            </a:br>
            <a:br>
              <a:rPr lang="en-US" sz="2800" dirty="0"/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105" y="2667000"/>
            <a:ext cx="62484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Times Newroman"/>
                <a:ea typeface="+mj-ea"/>
                <a:cs typeface="+mj-cs"/>
              </a:rPr>
              <a:t>The long-term variability of meteorological parameters over the Indian Ocean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297" y="4495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roman"/>
              </a:rPr>
              <a:t>Parvin</a:t>
            </a:r>
            <a:r>
              <a:rPr lang="en-US" dirty="0">
                <a:latin typeface="Times Newroman"/>
              </a:rPr>
              <a:t> </a:t>
            </a:r>
            <a:r>
              <a:rPr lang="en-US" dirty="0" err="1">
                <a:latin typeface="Times Newroman"/>
              </a:rPr>
              <a:t>Ghafarian</a:t>
            </a:r>
            <a:endParaRPr lang="en-US" dirty="0">
              <a:latin typeface="Times Newroman"/>
            </a:endParaRPr>
          </a:p>
          <a:p>
            <a:pPr algn="ctr"/>
            <a:r>
              <a:rPr lang="en-US" dirty="0">
                <a:latin typeface="Times Newroman"/>
              </a:rPr>
              <a:t>Iranian National Institute for Oceanography and Atmospheric </a:t>
            </a:r>
            <a:r>
              <a:rPr lang="en-US" dirty="0" err="1">
                <a:latin typeface="Times Newroman"/>
              </a:rPr>
              <a:t>Scince</a:t>
            </a:r>
            <a:r>
              <a:rPr lang="en-US" dirty="0">
                <a:latin typeface="Times Newroman"/>
              </a:rPr>
              <a:t>(INIOAS)</a:t>
            </a:r>
          </a:p>
          <a:p>
            <a:pPr algn="ctr"/>
            <a:endParaRPr lang="en-US" dirty="0">
              <a:latin typeface="Times Newroman"/>
            </a:endParaRPr>
          </a:p>
          <a:p>
            <a:pPr algn="ctr"/>
            <a:r>
              <a:rPr lang="en-US" dirty="0">
                <a:latin typeface="Times Newroman"/>
              </a:rPr>
              <a:t>20 </a:t>
            </a:r>
            <a:r>
              <a:rPr lang="en-US" dirty="0" err="1">
                <a:latin typeface="Times Newroman"/>
              </a:rPr>
              <a:t>Febuary</a:t>
            </a:r>
            <a:r>
              <a:rPr lang="en-US" dirty="0">
                <a:latin typeface="Times Newroman"/>
              </a:rPr>
              <a:t> 2023</a:t>
            </a:r>
          </a:p>
          <a:p>
            <a:pPr algn="ctr"/>
            <a:r>
              <a:rPr lang="en-US" dirty="0">
                <a:latin typeface="Times Newroman"/>
                <a:hlinkClick r:id="rId2"/>
              </a:rPr>
              <a:t>p.ghafarian@inio.ac.ir</a:t>
            </a:r>
            <a:endParaRPr lang="en-US" dirty="0">
              <a:latin typeface="Times Newroman"/>
            </a:endParaRPr>
          </a:p>
          <a:p>
            <a:pPr algn="ctr"/>
            <a:endParaRPr lang="en-US" dirty="0">
              <a:latin typeface="Times Newroman"/>
            </a:endParaRPr>
          </a:p>
          <a:p>
            <a:pPr algn="ctr"/>
            <a:endParaRPr lang="en-US" dirty="0">
              <a:latin typeface="Times Newroman"/>
            </a:endParaRPr>
          </a:p>
        </p:txBody>
      </p:sp>
      <p:sp>
        <p:nvSpPr>
          <p:cNvPr id="5" name="AutoShape 4" descr="Image result for inio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nio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inio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inio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inio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parvin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5614"/>
            <a:ext cx="832644" cy="8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IOR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035" r="4047" b="19930"/>
          <a:stretch/>
        </p:blipFill>
        <p:spPr bwMode="auto">
          <a:xfrm>
            <a:off x="7400108" y="165679"/>
            <a:ext cx="1624330" cy="90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43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AA87-6372-1C34-5521-B5422749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variability of meteorological parameters over the Indian Ocean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5F1172C-9BA6-A411-7906-35ECB61A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2902"/>
            <a:ext cx="8786340" cy="3532196"/>
          </a:xfrm>
        </p:spPr>
      </p:pic>
    </p:spTree>
    <p:extLst>
      <p:ext uri="{BB962C8B-B14F-4D97-AF65-F5344CB8AC3E}">
        <p14:creationId xmlns:p14="http://schemas.microsoft.com/office/powerpoint/2010/main" val="208987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\IORA\out\anom-sst-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93" y="3505201"/>
            <a:ext cx="5003070" cy="32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\IORA\out\anom-sst-1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93" y="396629"/>
            <a:ext cx="4903212" cy="31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753" y="465230"/>
            <a:ext cx="99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Jul-1979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019800"/>
            <a:ext cx="10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Jul -2020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0"/>
            <a:ext cx="362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 Surface temperature anomaly</a:t>
            </a:r>
          </a:p>
        </p:txBody>
      </p:sp>
    </p:spTree>
    <p:extLst>
      <p:ext uri="{BB962C8B-B14F-4D97-AF65-F5344CB8AC3E}">
        <p14:creationId xmlns:p14="http://schemas.microsoft.com/office/powerpoint/2010/main" val="2217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Signature of the Climate Change in the Persian Gulf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Users\parvin\Desktop\IORA\Dr-Naderi\out\pic\bandarabbas.0000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030357" cy="51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6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arvin\Desktop\IORA\Dr-Naderi\final-pic\trend-4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2340"/>
            <a:ext cx="5867400" cy="30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rvin\Desktop\IORA\Dr-Naderi\final-pic\trend-8.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78" y="3879157"/>
            <a:ext cx="5815076" cy="29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projection</a:t>
            </a:r>
          </a:p>
        </p:txBody>
      </p:sp>
    </p:spTree>
    <p:extLst>
      <p:ext uri="{BB962C8B-B14F-4D97-AF65-F5344CB8AC3E}">
        <p14:creationId xmlns:p14="http://schemas.microsoft.com/office/powerpoint/2010/main" val="37826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Marine-Weather Hazards in the North of the Persian Gulf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Floods</a:t>
            </a:r>
          </a:p>
          <a:p>
            <a:r>
              <a:rPr lang="en-US" dirty="0"/>
              <a:t>Drought</a:t>
            </a:r>
          </a:p>
          <a:p>
            <a:r>
              <a:rPr lang="en-US" dirty="0"/>
              <a:t>Convective storms </a:t>
            </a:r>
          </a:p>
          <a:p>
            <a:pPr lvl="1"/>
            <a:r>
              <a:rPr lang="en-US" dirty="0"/>
              <a:t>Wind storms</a:t>
            </a:r>
          </a:p>
          <a:p>
            <a:pPr lvl="1"/>
            <a:r>
              <a:rPr lang="en-US" dirty="0"/>
              <a:t>Waterspout</a:t>
            </a:r>
          </a:p>
          <a:p>
            <a:pPr lvl="1"/>
            <a:r>
              <a:rPr lang="en-US" dirty="0" err="1"/>
              <a:t>Meteotsunami</a:t>
            </a:r>
            <a:r>
              <a:rPr lang="en-US" dirty="0"/>
              <a:t> </a:t>
            </a:r>
          </a:p>
          <a:p>
            <a:r>
              <a:rPr lang="en-US" dirty="0"/>
              <a:t>Dust</a:t>
            </a:r>
          </a:p>
          <a:p>
            <a:r>
              <a:rPr lang="en-US" dirty="0"/>
              <a:t>Tropical storm </a:t>
            </a:r>
          </a:p>
          <a:p>
            <a:endParaRPr lang="en-US" dirty="0"/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2435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water spout</a:t>
            </a:r>
            <a:endParaRPr lang="fa-I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hafarian\Desktop\330px-The-philosophy-of-storms-1841-James-Pollard-Es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" y="1563914"/>
            <a:ext cx="4629768" cy="388619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hafarian\Desktop\animated-tornado-image-00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6" y="2133600"/>
            <a:ext cx="4160521" cy="32004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7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931" y="533400"/>
            <a:ext cx="5410200" cy="838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Waterspout  in the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Khark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Island</a:t>
            </a:r>
          </a:p>
        </p:txBody>
      </p:sp>
      <p:pic>
        <p:nvPicPr>
          <p:cNvPr id="6" name="Picture 2" descr="D:\hard-recovery\کارهای در دست انجام\water spot in kharg island\IMG_0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3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Times Newroman"/>
              </a:rPr>
              <a:t>Wind pattern from </a:t>
            </a:r>
            <a:r>
              <a:rPr lang="en-US" sz="3300" dirty="0" err="1">
                <a:latin typeface="Times Newroman"/>
              </a:rPr>
              <a:t>Bushehr</a:t>
            </a:r>
            <a:r>
              <a:rPr lang="en-US" sz="3300" dirty="0">
                <a:latin typeface="Times Newroman"/>
              </a:rPr>
              <a:t> radar</a:t>
            </a:r>
            <a:endParaRPr lang="fa-IR" sz="3300" dirty="0">
              <a:latin typeface="Times Newroman"/>
            </a:endParaRPr>
          </a:p>
        </p:txBody>
      </p:sp>
      <p:pic>
        <p:nvPicPr>
          <p:cNvPr id="4098" name="Picture 2" descr="D:\hard-recovery\کارهای در دست انجام\water spot in kharg island\weather_data_&amp;_info\weather data &amp; info\تصاویر مربوط اطلاعات سرعت باد در روز واقعه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55" y="969386"/>
            <a:ext cx="9167455" cy="58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4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roman"/>
              </a:rPr>
              <a:t>Frequency of dust events over NW of the Persian Gulf</a:t>
            </a:r>
            <a:endParaRPr lang="fa-IR" sz="2000" b="1" dirty="0">
              <a:latin typeface="Times Newroman"/>
            </a:endParaRPr>
          </a:p>
        </p:txBody>
      </p:sp>
      <p:pic>
        <p:nvPicPr>
          <p:cNvPr id="3074" name="Picture 2" descr="C:\Users\ghafarian\Desktop\IORA\abad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7566"/>
            <a:ext cx="7620000" cy="60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arvin\Desktop\IORA\tem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0704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of the Indian Ocean and Climate change forcing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methods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variability of meteorological parameters over the Indian Ocean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Signature of the Climate Change in the northern Part of the Indian Ocean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Weather Hazards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9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E:\SCIENCE-FROM-98-10-28\DUST-PAPER-PERSIAN\PAPER-1400-10-21-revision1\FINAL-FIGURES\Fig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5"/>
          <a:stretch/>
        </p:blipFill>
        <p:spPr bwMode="auto">
          <a:xfrm>
            <a:off x="1524000" y="1752600"/>
            <a:ext cx="6223542" cy="34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4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1125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Meteotsunami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860" t="20237" r="24094" b="12381"/>
          <a:stretch/>
        </p:blipFill>
        <p:spPr bwMode="auto">
          <a:xfrm>
            <a:off x="-26158" y="1371599"/>
            <a:ext cx="6732896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27984" r="23567" b="11847"/>
          <a:stretch/>
        </p:blipFill>
        <p:spPr bwMode="auto">
          <a:xfrm>
            <a:off x="5181600" y="1143000"/>
            <a:ext cx="4133139" cy="593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9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43" y="6937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Rainfall Intensity: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Bushehr radar</a:t>
            </a:r>
            <a:endParaRPr lang="fa-I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parvin\Desktop\ARCHIVE-DESKTOP\متئو سونامی\Phase-1\96-11-13\Dr-kezeninezhad\RADAR\2017031900302800dBR.sr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9"/>
          <a:stretch/>
        </p:blipFill>
        <p:spPr bwMode="auto">
          <a:xfrm>
            <a:off x="381000" y="1533756"/>
            <a:ext cx="4153469" cy="41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vin\Desktop\ARCHIVE-DESKTOP\متئو سونامی\Phase-1\96-11-13\Dr-kezeninezhad\RADAR\2017031903152800dBR.sr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 r="30303" b="-3098"/>
          <a:stretch/>
        </p:blipFill>
        <p:spPr bwMode="auto">
          <a:xfrm>
            <a:off x="4572000" y="1588499"/>
            <a:ext cx="4191000" cy="41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3571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 March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00:00 UTC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04:00 UTC</a:t>
            </a:r>
          </a:p>
        </p:txBody>
      </p:sp>
    </p:spTree>
    <p:extLst>
      <p:ext uri="{BB962C8B-B14F-4D97-AF65-F5344CB8AC3E}">
        <p14:creationId xmlns:p14="http://schemas.microsoft.com/office/powerpoint/2010/main" val="247792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E:\SCIENCE-FROM-98-10-28\Dr-Alizadeh-Lahiji\SHAHEEN\1401-01-27\Figures, Tables\Fig.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2" y="1295400"/>
            <a:ext cx="88250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7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E:\SCIENCE-FROM-98-10-28\Dr-Alizadeh-Lahiji\SHAHEEN\1400-10-28\Pre-Figures\null\synop\null2\wave-wind-2021-10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6244"/>
            <a:ext cx="4419600" cy="29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CIENCE-FROM-98-10-28\Dr-Alizadeh-Lahiji\SHAHEEN\1401-02-10\FIGURES\FIGURE-5\anom-sst-seperate\anom-sst-2021-09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566776" cy="30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6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A5FB-BE10-64E8-1D80-F8BE646B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FC8A-1C61-FEA6-59D5-4A58143D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https://link.springer.com/article/10.1007/s40722-022-00273-8</a:t>
            </a:r>
            <a:endParaRPr lang="en-US" dirty="0"/>
          </a:p>
          <a:p>
            <a:r>
              <a:rPr lang="en-US" dirty="0">
                <a:hlinkClick r:id="rId3"/>
              </a:rPr>
              <a:t>https://www.sciencedirect.com/science/article/abs/pii/S2352485522000494</a:t>
            </a:r>
            <a:endParaRPr lang="en-US" dirty="0"/>
          </a:p>
          <a:p>
            <a:r>
              <a:rPr lang="en-US" dirty="0">
                <a:hlinkClick r:id="rId4"/>
              </a:rPr>
              <a:t>https://www.sciencedirect.com/science/article/abs/pii/S1309104222000435</a:t>
            </a:r>
            <a:endParaRPr lang="en-US" dirty="0"/>
          </a:p>
          <a:p>
            <a:r>
              <a:rPr lang="en-US" dirty="0">
                <a:hlinkClick r:id="rId5"/>
              </a:rPr>
              <a:t>https://link.springer.com/article/10.1007/s11069-020-04208-0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the monitoring network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data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Numerical model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Early Warning system</a:t>
            </a:r>
          </a:p>
        </p:txBody>
      </p:sp>
    </p:spTree>
    <p:extLst>
      <p:ext uri="{BB962C8B-B14F-4D97-AF65-F5344CB8AC3E}">
        <p14:creationId xmlns:p14="http://schemas.microsoft.com/office/powerpoint/2010/main" val="2741414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418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Ocean climate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Indian Ocean basin can be subdivided into four general climatic regions based on atmospheric circulation: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monsoon,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trade winds,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subtropical and temperate zone,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subantarctic and Antarctic zone</a:t>
            </a: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Monsoon</a:t>
            </a:r>
            <a:endParaRPr lang="fa-IR" dirty="0"/>
          </a:p>
        </p:txBody>
      </p:sp>
      <p:pic>
        <p:nvPicPr>
          <p:cNvPr id="6146" name="Picture 2" descr="Why has the Northeast Monsoon remained deficient this year? - Civils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" y="1659340"/>
            <a:ext cx="88981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7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Cumulative track map of all North Indian Ocean cyclones from 1970 to 2005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North Indian Ocean tropical cyclon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44797" cy="48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4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73" y="719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DC5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Forcing</a:t>
            </a:r>
            <a:endParaRPr lang="fa-IR" sz="3600" b="1" i="1" dirty="0">
              <a:solidFill>
                <a:srgbClr val="DC59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4" t="32787" r="25229" b="22541"/>
          <a:stretch/>
        </p:blipFill>
        <p:spPr bwMode="auto">
          <a:xfrm>
            <a:off x="0" y="1201057"/>
            <a:ext cx="9015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2819400" cy="762000"/>
          </a:xfrm>
          <a:solidFill>
            <a:srgbClr val="FF9999"/>
          </a:solidFill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Observation Data </a:t>
            </a:r>
          </a:p>
          <a:p>
            <a:pPr lvl="1"/>
            <a:r>
              <a:rPr lang="en-US" dirty="0"/>
              <a:t>Synoptic stations</a:t>
            </a:r>
          </a:p>
          <a:p>
            <a:pPr lvl="1"/>
            <a:r>
              <a:rPr lang="en-US" dirty="0"/>
              <a:t>Buoy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Reanalysis Data</a:t>
            </a:r>
          </a:p>
          <a:p>
            <a:pPr lvl="1"/>
            <a:r>
              <a:rPr lang="en-US" dirty="0"/>
              <a:t>ECMWF</a:t>
            </a:r>
          </a:p>
          <a:p>
            <a:pPr lvl="1"/>
            <a:r>
              <a:rPr lang="en-US" dirty="0"/>
              <a:t>NCEP/NCAR</a:t>
            </a:r>
          </a:p>
          <a:p>
            <a:r>
              <a:rPr lang="en-US" dirty="0"/>
              <a:t>Analysis Data</a:t>
            </a:r>
          </a:p>
          <a:p>
            <a:pPr lvl="1"/>
            <a:r>
              <a:rPr lang="en-US" dirty="0"/>
              <a:t>GFS</a:t>
            </a:r>
          </a:p>
          <a:p>
            <a:pPr lvl="1"/>
            <a:r>
              <a:rPr lang="en-US" dirty="0" err="1"/>
              <a:t>FNl</a:t>
            </a:r>
            <a:r>
              <a:rPr lang="en-US" dirty="0"/>
              <a:t> </a:t>
            </a:r>
          </a:p>
          <a:p>
            <a:r>
              <a:rPr lang="en-US" dirty="0"/>
              <a:t>Satellite Data</a:t>
            </a:r>
          </a:p>
          <a:p>
            <a:pPr lvl="1"/>
            <a:r>
              <a:rPr lang="en-US" dirty="0"/>
              <a:t>AVHRR (SST)</a:t>
            </a:r>
          </a:p>
          <a:p>
            <a:pPr lvl="1"/>
            <a:r>
              <a:rPr lang="en-US" dirty="0" err="1"/>
              <a:t>QuikSCAt</a:t>
            </a:r>
            <a:r>
              <a:rPr lang="en-US" dirty="0"/>
              <a:t>, Blended sea winds, </a:t>
            </a:r>
          </a:p>
          <a:p>
            <a:r>
              <a:rPr lang="en-US" dirty="0"/>
              <a:t>Radar Data</a:t>
            </a:r>
          </a:p>
          <a:p>
            <a:r>
              <a:rPr lang="en-US" dirty="0"/>
              <a:t>Persian Gulf explorer  data</a:t>
            </a:r>
          </a:p>
        </p:txBody>
      </p:sp>
    </p:spTree>
    <p:extLst>
      <p:ext uri="{BB962C8B-B14F-4D97-AF65-F5344CB8AC3E}">
        <p14:creationId xmlns:p14="http://schemas.microsoft.com/office/powerpoint/2010/main" val="6232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4114800" cy="762000"/>
          </a:xfrm>
          <a:solidFill>
            <a:srgbClr val="FF9999"/>
          </a:solidFill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/>
              <a:t>Monitoring 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/>
              <a:t>Statistical Analysis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/>
              <a:t>Synoptic Analysis </a:t>
            </a:r>
          </a:p>
          <a:p>
            <a:pPr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/>
              <a:t>Numerical Simulation</a:t>
            </a:r>
          </a:p>
          <a:p>
            <a:pPr marL="457200" lvl="1" indent="0">
              <a:lnSpc>
                <a:spcPct val="200000"/>
              </a:lnSpc>
              <a:buClr>
                <a:srgbClr val="00B050"/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431C-755A-CDDB-26C9-42EBD8A2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variability of meteorological parameters over the Indian Ocean</a:t>
            </a:r>
          </a:p>
        </p:txBody>
      </p:sp>
      <p:pic>
        <p:nvPicPr>
          <p:cNvPr id="5" name="Content Placeholder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DA3F7211-F101-FF25-1639-DABF358E6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2" y="1828800"/>
            <a:ext cx="8901248" cy="3542686"/>
          </a:xfrm>
        </p:spPr>
      </p:pic>
    </p:spTree>
    <p:extLst>
      <p:ext uri="{BB962C8B-B14F-4D97-AF65-F5344CB8AC3E}">
        <p14:creationId xmlns:p14="http://schemas.microsoft.com/office/powerpoint/2010/main" val="82196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385</Words>
  <Application>Microsoft Office PowerPoint</Application>
  <PresentationFormat>On-screen Show (4:3)</PresentationFormat>
  <Paragraphs>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Times Newroman</vt:lpstr>
      <vt:lpstr>Wingdings</vt:lpstr>
      <vt:lpstr>Office Theme</vt:lpstr>
      <vt:lpstr>   The Third Phase of Workshop Series on The Effects of Climate Change on the Indian Ocean Marine Environment    </vt:lpstr>
      <vt:lpstr>Outline</vt:lpstr>
      <vt:lpstr>Indian Ocean climate</vt:lpstr>
      <vt:lpstr>Monsoon</vt:lpstr>
      <vt:lpstr>Cumulative track map of all North Indian Ocean cyclones from 1970 to 2005</vt:lpstr>
      <vt:lpstr>Climate Change Forcing</vt:lpstr>
      <vt:lpstr>Data</vt:lpstr>
      <vt:lpstr>Methods</vt:lpstr>
      <vt:lpstr>The long-term variability of meteorological parameters over the Indian Ocean</vt:lpstr>
      <vt:lpstr>The long-term variability of meteorological parameters over the Indian Ocean </vt:lpstr>
      <vt:lpstr>PowerPoint Presentation</vt:lpstr>
      <vt:lpstr>Signature of the Climate Change in the Persian Gulf  </vt:lpstr>
      <vt:lpstr>PowerPoint Presentation</vt:lpstr>
      <vt:lpstr>Marine-Weather Hazards in the North of the Persian Gulf</vt:lpstr>
      <vt:lpstr> water spout</vt:lpstr>
      <vt:lpstr>Waterspout  in the Khark Island</vt:lpstr>
      <vt:lpstr>Wind pattern from Bushehr radar</vt:lpstr>
      <vt:lpstr>Frequency of dust events over NW of the Persian Gulf</vt:lpstr>
      <vt:lpstr>PowerPoint Presentation</vt:lpstr>
      <vt:lpstr>PowerPoint Presentation</vt:lpstr>
      <vt:lpstr>Meteotsunami </vt:lpstr>
      <vt:lpstr>Surface Rainfall Intensity:    SRI (dBR), Bushehr radar</vt:lpstr>
      <vt:lpstr>PowerPoint Presentation</vt:lpstr>
      <vt:lpstr>PowerPoint Presentation</vt:lpstr>
      <vt:lpstr>publications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Ghafarian</dc:creator>
  <cp:lastModifiedBy>Parvin Ghafarian</cp:lastModifiedBy>
  <cp:revision>128</cp:revision>
  <dcterms:created xsi:type="dcterms:W3CDTF">2006-08-16T00:00:00Z</dcterms:created>
  <dcterms:modified xsi:type="dcterms:W3CDTF">2023-02-19T20:32:31Z</dcterms:modified>
</cp:coreProperties>
</file>