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4" r:id="rId1"/>
  </p:sldMasterIdLst>
  <p:notesMasterIdLst>
    <p:notesMasterId r:id="rId29"/>
  </p:notesMasterIdLst>
  <p:sldIdLst>
    <p:sldId id="262" r:id="rId2"/>
    <p:sldId id="528" r:id="rId3"/>
    <p:sldId id="643" r:id="rId4"/>
    <p:sldId id="644" r:id="rId5"/>
    <p:sldId id="640" r:id="rId6"/>
    <p:sldId id="645" r:id="rId7"/>
    <p:sldId id="646" r:id="rId8"/>
    <p:sldId id="647" r:id="rId9"/>
    <p:sldId id="648" r:id="rId10"/>
    <p:sldId id="581" r:id="rId11"/>
    <p:sldId id="649" r:id="rId12"/>
    <p:sldId id="651" r:id="rId13"/>
    <p:sldId id="675" r:id="rId14"/>
    <p:sldId id="670" r:id="rId15"/>
    <p:sldId id="650" r:id="rId16"/>
    <p:sldId id="652" r:id="rId17"/>
    <p:sldId id="653" r:id="rId18"/>
    <p:sldId id="654" r:id="rId19"/>
    <p:sldId id="655" r:id="rId20"/>
    <p:sldId id="672" r:id="rId21"/>
    <p:sldId id="677" r:id="rId22"/>
    <p:sldId id="673" r:id="rId23"/>
    <p:sldId id="676" r:id="rId24"/>
    <p:sldId id="674" r:id="rId25"/>
    <p:sldId id="589" r:id="rId26"/>
    <p:sldId id="669" r:id="rId27"/>
    <p:sldId id="568"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15" autoAdjust="0"/>
    <p:restoredTop sz="94343" autoAdjust="0"/>
  </p:normalViewPr>
  <p:slideViewPr>
    <p:cSldViewPr>
      <p:cViewPr varScale="1">
        <p:scale>
          <a:sx n="85" d="100"/>
          <a:sy n="85" d="100"/>
        </p:scale>
        <p:origin x="1050"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image" Target="../media/image4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797F75-F421-4EE9-AFFE-FF6DCA34BEBB}" type="datetimeFigureOut">
              <a:rPr lang="en-US" smtClean="0"/>
              <a:pPr/>
              <a:t>2/20/2023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BE2D24-D9F4-486B-BFA6-BCD2D589E0E5}" type="slidenum">
              <a:rPr lang="en-US" smtClean="0"/>
              <a:pPr/>
              <a:t>‹#›</a:t>
            </a:fld>
            <a:endParaRPr lang="en-US"/>
          </a:p>
        </p:txBody>
      </p:sp>
    </p:spTree>
    <p:extLst>
      <p:ext uri="{BB962C8B-B14F-4D97-AF65-F5344CB8AC3E}">
        <p14:creationId xmlns:p14="http://schemas.microsoft.com/office/powerpoint/2010/main" val="7996025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BE2D24-D9F4-486B-BFA6-BCD2D589E0E5}" type="slidenum">
              <a:rPr lang="en-US" smtClean="0"/>
              <a:pPr/>
              <a:t>1</a:t>
            </a:fld>
            <a:endParaRPr lang="en-US"/>
          </a:p>
        </p:txBody>
      </p:sp>
    </p:spTree>
    <p:extLst>
      <p:ext uri="{BB962C8B-B14F-4D97-AF65-F5344CB8AC3E}">
        <p14:creationId xmlns:p14="http://schemas.microsoft.com/office/powerpoint/2010/main" val="36001740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9BBCC0EF-D98C-40AF-B3CA-C0544FF18759}" type="slidenum">
              <a:rPr lang="en-US" altLang="sv-SE" smtClean="0"/>
              <a:pPr/>
              <a:t>16</a:t>
            </a:fld>
            <a:endParaRPr lang="en-US" altLang="sv-SE"/>
          </a:p>
        </p:txBody>
      </p:sp>
    </p:spTree>
    <p:extLst>
      <p:ext uri="{BB962C8B-B14F-4D97-AF65-F5344CB8AC3E}">
        <p14:creationId xmlns:p14="http://schemas.microsoft.com/office/powerpoint/2010/main" val="11441941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9BBCC0EF-D98C-40AF-B3CA-C0544FF18759}" type="slidenum">
              <a:rPr lang="en-US" altLang="sv-SE" smtClean="0"/>
              <a:pPr/>
              <a:t>17</a:t>
            </a:fld>
            <a:endParaRPr lang="en-US" altLang="sv-SE"/>
          </a:p>
        </p:txBody>
      </p:sp>
    </p:spTree>
    <p:extLst>
      <p:ext uri="{BB962C8B-B14F-4D97-AF65-F5344CB8AC3E}">
        <p14:creationId xmlns:p14="http://schemas.microsoft.com/office/powerpoint/2010/main" val="30307014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9BBCC0EF-D98C-40AF-B3CA-C0544FF18759}" type="slidenum">
              <a:rPr lang="en-US" altLang="sv-SE" smtClean="0"/>
              <a:pPr/>
              <a:t>18</a:t>
            </a:fld>
            <a:endParaRPr lang="en-US" altLang="sv-SE"/>
          </a:p>
        </p:txBody>
      </p:sp>
    </p:spTree>
    <p:extLst>
      <p:ext uri="{BB962C8B-B14F-4D97-AF65-F5344CB8AC3E}">
        <p14:creationId xmlns:p14="http://schemas.microsoft.com/office/powerpoint/2010/main" val="38778758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9BBCC0EF-D98C-40AF-B3CA-C0544FF18759}" type="slidenum">
              <a:rPr lang="en-US" altLang="sv-SE" smtClean="0"/>
              <a:pPr/>
              <a:t>19</a:t>
            </a:fld>
            <a:endParaRPr lang="en-US" altLang="sv-SE"/>
          </a:p>
        </p:txBody>
      </p:sp>
    </p:spTree>
    <p:extLst>
      <p:ext uri="{BB962C8B-B14F-4D97-AF65-F5344CB8AC3E}">
        <p14:creationId xmlns:p14="http://schemas.microsoft.com/office/powerpoint/2010/main" val="40917186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C4F438E7-0B88-4147-8B91-D5DF59CB3FD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a:extLst>
              <a:ext uri="{FF2B5EF4-FFF2-40B4-BE49-F238E27FC236}">
                <a16:creationId xmlns:a16="http://schemas.microsoft.com/office/drawing/2014/main" id="{57625AC3-27AB-4758-A49B-55994E0D4D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8132" name="Slide Number Placeholder 3">
            <a:extLst>
              <a:ext uri="{FF2B5EF4-FFF2-40B4-BE49-F238E27FC236}">
                <a16:creationId xmlns:a16="http://schemas.microsoft.com/office/drawing/2014/main" id="{E17A949B-01B1-4373-AEC0-15B6578EB99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37D6717-CA03-477E-8434-6DECF73AC0CB}" type="slidenum">
              <a:rPr lang="en-US" altLang="en-US" sz="1200" smtClean="0"/>
              <a:pPr/>
              <a:t>26</a:t>
            </a:fld>
            <a:endParaRPr lang="en-US" altLang="en-US" sz="1200"/>
          </a:p>
        </p:txBody>
      </p:sp>
    </p:spTree>
    <p:extLst>
      <p:ext uri="{BB962C8B-B14F-4D97-AF65-F5344CB8AC3E}">
        <p14:creationId xmlns:p14="http://schemas.microsoft.com/office/powerpoint/2010/main" val="13497223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10"/>
          </p:nvPr>
        </p:nvSpPr>
        <p:spPr/>
        <p:txBody>
          <a:bodyPr/>
          <a:lstStyle/>
          <a:p>
            <a:fld id="{55BE2D24-D9F4-486B-BFA6-BCD2D589E0E5}"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2326499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F38CD5DF-3238-48DC-A8A3-DFDE975F12C8}" type="slidenum">
              <a:rPr lang="ar-SA"/>
              <a:pPr/>
              <a:t>2</a:t>
            </a:fld>
            <a:endParaRPr lang="en-US"/>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endParaRPr lang="fa-IR" dirty="0"/>
          </a:p>
        </p:txBody>
      </p:sp>
    </p:spTree>
    <p:extLst>
      <p:ext uri="{BB962C8B-B14F-4D97-AF65-F5344CB8AC3E}">
        <p14:creationId xmlns:p14="http://schemas.microsoft.com/office/powerpoint/2010/main" val="3412973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9BBCC0EF-D98C-40AF-B3CA-C0544FF18759}" type="slidenum">
              <a:rPr lang="en-US" altLang="sv-SE" smtClean="0"/>
              <a:pPr/>
              <a:t>3</a:t>
            </a:fld>
            <a:endParaRPr lang="en-US" altLang="sv-SE"/>
          </a:p>
        </p:txBody>
      </p:sp>
    </p:spTree>
    <p:extLst>
      <p:ext uri="{BB962C8B-B14F-4D97-AF65-F5344CB8AC3E}">
        <p14:creationId xmlns:p14="http://schemas.microsoft.com/office/powerpoint/2010/main" val="2855427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C42199B6-2051-4296-9AAB-A61A90E7A60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ADE51FA7-BB68-43E6-ADA3-64D1D4CC05C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5060" name="Slide Number Placeholder 3">
            <a:extLst>
              <a:ext uri="{FF2B5EF4-FFF2-40B4-BE49-F238E27FC236}">
                <a16:creationId xmlns:a16="http://schemas.microsoft.com/office/drawing/2014/main" id="{11C6B7BD-4BB3-46AE-BB97-41D024B0FBF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9274507D-2E81-4B8B-B6CB-84B2D448DBD2}" type="slidenum">
              <a:rPr lang="en-US" altLang="en-US" sz="1200"/>
              <a:pPr/>
              <a:t>9</a:t>
            </a:fld>
            <a:endParaRPr lang="en-US" altLang="en-US" sz="1200"/>
          </a:p>
        </p:txBody>
      </p:sp>
    </p:spTree>
    <p:extLst>
      <p:ext uri="{BB962C8B-B14F-4D97-AF65-F5344CB8AC3E}">
        <p14:creationId xmlns:p14="http://schemas.microsoft.com/office/powerpoint/2010/main" val="1387974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F38CD5DF-3238-48DC-A8A3-DFDE975F12C8}" type="slidenum">
              <a:rPr lang="ar-SA"/>
              <a:pPr/>
              <a:t>10</a:t>
            </a:fld>
            <a:endParaRPr lang="en-US"/>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endParaRPr lang="fa-IR" dirty="0"/>
          </a:p>
        </p:txBody>
      </p:sp>
    </p:spTree>
    <p:extLst>
      <p:ext uri="{BB962C8B-B14F-4D97-AF65-F5344CB8AC3E}">
        <p14:creationId xmlns:p14="http://schemas.microsoft.com/office/powerpoint/2010/main" val="549656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9BBCC0EF-D98C-40AF-B3CA-C0544FF18759}" type="slidenum">
              <a:rPr lang="en-US" altLang="sv-SE" smtClean="0"/>
              <a:pPr/>
              <a:t>12</a:t>
            </a:fld>
            <a:endParaRPr lang="en-US" altLang="sv-SE"/>
          </a:p>
        </p:txBody>
      </p:sp>
    </p:spTree>
    <p:extLst>
      <p:ext uri="{BB962C8B-B14F-4D97-AF65-F5344CB8AC3E}">
        <p14:creationId xmlns:p14="http://schemas.microsoft.com/office/powerpoint/2010/main" val="3131348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9BBCC0EF-D98C-40AF-B3CA-C0544FF18759}" type="slidenum">
              <a:rPr lang="en-US" altLang="sv-SE" smtClean="0"/>
              <a:pPr/>
              <a:t>13</a:t>
            </a:fld>
            <a:endParaRPr lang="en-US" altLang="sv-SE"/>
          </a:p>
        </p:txBody>
      </p:sp>
    </p:spTree>
    <p:extLst>
      <p:ext uri="{BB962C8B-B14F-4D97-AF65-F5344CB8AC3E}">
        <p14:creationId xmlns:p14="http://schemas.microsoft.com/office/powerpoint/2010/main" val="30688164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9BBCC0EF-D98C-40AF-B3CA-C0544FF18759}" type="slidenum">
              <a:rPr lang="en-US" altLang="sv-SE" smtClean="0"/>
              <a:pPr/>
              <a:t>14</a:t>
            </a:fld>
            <a:endParaRPr lang="en-US" altLang="sv-SE"/>
          </a:p>
        </p:txBody>
      </p:sp>
    </p:spTree>
    <p:extLst>
      <p:ext uri="{BB962C8B-B14F-4D97-AF65-F5344CB8AC3E}">
        <p14:creationId xmlns:p14="http://schemas.microsoft.com/office/powerpoint/2010/main" val="27295016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9BBCC0EF-D98C-40AF-B3CA-C0544FF18759}" type="slidenum">
              <a:rPr lang="en-US" altLang="sv-SE" smtClean="0"/>
              <a:pPr/>
              <a:t>15</a:t>
            </a:fld>
            <a:endParaRPr lang="en-US" altLang="sv-SE"/>
          </a:p>
        </p:txBody>
      </p:sp>
    </p:spTree>
    <p:extLst>
      <p:ext uri="{BB962C8B-B14F-4D97-AF65-F5344CB8AC3E}">
        <p14:creationId xmlns:p14="http://schemas.microsoft.com/office/powerpoint/2010/main" val="35405168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AU"/>
          </a:p>
        </p:txBody>
      </p:sp>
      <p:sp>
        <p:nvSpPr>
          <p:cNvPr id="5" name="Rectangle 5"/>
          <p:cNvSpPr>
            <a:spLocks noGrp="1" noChangeArrowheads="1"/>
          </p:cNvSpPr>
          <p:nvPr>
            <p:ph type="ftr" sz="quarter" idx="11"/>
          </p:nvPr>
        </p:nvSpPr>
        <p:spPr>
          <a:ln/>
        </p:spPr>
        <p:txBody>
          <a:bodyPr/>
          <a:lstStyle>
            <a:lvl1pPr>
              <a:defRPr/>
            </a:lvl1pPr>
          </a:lstStyle>
          <a:p>
            <a:pPr>
              <a:defRPr/>
            </a:pPr>
            <a:endParaRPr lang="en-AU"/>
          </a:p>
        </p:txBody>
      </p:sp>
      <p:sp>
        <p:nvSpPr>
          <p:cNvPr id="6" name="Rectangle 6"/>
          <p:cNvSpPr>
            <a:spLocks noGrp="1" noChangeArrowheads="1"/>
          </p:cNvSpPr>
          <p:nvPr>
            <p:ph type="sldNum" sz="quarter" idx="12"/>
          </p:nvPr>
        </p:nvSpPr>
        <p:spPr>
          <a:ln/>
        </p:spPr>
        <p:txBody>
          <a:bodyPr/>
          <a:lstStyle>
            <a:lvl1pPr>
              <a:defRPr/>
            </a:lvl1pPr>
          </a:lstStyle>
          <a:p>
            <a:pPr>
              <a:defRPr/>
            </a:pPr>
            <a:fld id="{16F24038-1FE3-46EC-A6BA-7C06FE5AE25F}" type="slidenum">
              <a:rPr lang="en-AU"/>
              <a:pPr>
                <a:defRPr/>
              </a:pPr>
              <a:t>‹#›</a:t>
            </a:fld>
            <a:endParaRPr lang="en-A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AU"/>
          </a:p>
        </p:txBody>
      </p:sp>
      <p:sp>
        <p:nvSpPr>
          <p:cNvPr id="5" name="Rectangle 5"/>
          <p:cNvSpPr>
            <a:spLocks noGrp="1" noChangeArrowheads="1"/>
          </p:cNvSpPr>
          <p:nvPr>
            <p:ph type="ftr" sz="quarter" idx="11"/>
          </p:nvPr>
        </p:nvSpPr>
        <p:spPr>
          <a:ln/>
        </p:spPr>
        <p:txBody>
          <a:bodyPr/>
          <a:lstStyle>
            <a:lvl1pPr>
              <a:defRPr/>
            </a:lvl1pPr>
          </a:lstStyle>
          <a:p>
            <a:pPr>
              <a:defRPr/>
            </a:pPr>
            <a:endParaRPr lang="en-AU"/>
          </a:p>
        </p:txBody>
      </p:sp>
      <p:sp>
        <p:nvSpPr>
          <p:cNvPr id="6" name="Rectangle 6"/>
          <p:cNvSpPr>
            <a:spLocks noGrp="1" noChangeArrowheads="1"/>
          </p:cNvSpPr>
          <p:nvPr>
            <p:ph type="sldNum" sz="quarter" idx="12"/>
          </p:nvPr>
        </p:nvSpPr>
        <p:spPr>
          <a:ln/>
        </p:spPr>
        <p:txBody>
          <a:bodyPr/>
          <a:lstStyle>
            <a:lvl1pPr>
              <a:defRPr/>
            </a:lvl1pPr>
          </a:lstStyle>
          <a:p>
            <a:pPr>
              <a:defRPr/>
            </a:pPr>
            <a:fld id="{7A7E444C-408D-4168-8F4C-58852FA4A0D0}" type="slidenum">
              <a:rPr lang="en-AU"/>
              <a:pPr>
                <a:defRPr/>
              </a:pPr>
              <a:t>‹#›</a:t>
            </a:fld>
            <a:endParaRPr lang="en-A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AU"/>
          </a:p>
        </p:txBody>
      </p:sp>
      <p:sp>
        <p:nvSpPr>
          <p:cNvPr id="5" name="Rectangle 5"/>
          <p:cNvSpPr>
            <a:spLocks noGrp="1" noChangeArrowheads="1"/>
          </p:cNvSpPr>
          <p:nvPr>
            <p:ph type="ftr" sz="quarter" idx="11"/>
          </p:nvPr>
        </p:nvSpPr>
        <p:spPr>
          <a:ln/>
        </p:spPr>
        <p:txBody>
          <a:bodyPr/>
          <a:lstStyle>
            <a:lvl1pPr>
              <a:defRPr/>
            </a:lvl1pPr>
          </a:lstStyle>
          <a:p>
            <a:pPr>
              <a:defRPr/>
            </a:pPr>
            <a:endParaRPr lang="en-AU"/>
          </a:p>
        </p:txBody>
      </p:sp>
      <p:sp>
        <p:nvSpPr>
          <p:cNvPr id="6" name="Rectangle 6"/>
          <p:cNvSpPr>
            <a:spLocks noGrp="1" noChangeArrowheads="1"/>
          </p:cNvSpPr>
          <p:nvPr>
            <p:ph type="sldNum" sz="quarter" idx="12"/>
          </p:nvPr>
        </p:nvSpPr>
        <p:spPr>
          <a:ln/>
        </p:spPr>
        <p:txBody>
          <a:bodyPr/>
          <a:lstStyle>
            <a:lvl1pPr>
              <a:defRPr/>
            </a:lvl1pPr>
          </a:lstStyle>
          <a:p>
            <a:pPr>
              <a:defRPr/>
            </a:pPr>
            <a:fld id="{03AD3654-D172-4A14-88D5-F50586ED0098}" type="slidenum">
              <a:rPr lang="en-AU"/>
              <a:pPr>
                <a:defRPr/>
              </a:pPr>
              <a:t>‹#›</a:t>
            </a:fld>
            <a:endParaRPr lang="en-A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AU"/>
          </a:p>
        </p:txBody>
      </p:sp>
      <p:sp>
        <p:nvSpPr>
          <p:cNvPr id="5" name="Rectangle 5"/>
          <p:cNvSpPr>
            <a:spLocks noGrp="1" noChangeArrowheads="1"/>
          </p:cNvSpPr>
          <p:nvPr>
            <p:ph type="ftr" sz="quarter" idx="11"/>
          </p:nvPr>
        </p:nvSpPr>
        <p:spPr>
          <a:ln/>
        </p:spPr>
        <p:txBody>
          <a:bodyPr/>
          <a:lstStyle>
            <a:lvl1pPr>
              <a:defRPr/>
            </a:lvl1pPr>
          </a:lstStyle>
          <a:p>
            <a:pPr>
              <a:defRPr/>
            </a:pPr>
            <a:endParaRPr lang="en-AU"/>
          </a:p>
        </p:txBody>
      </p:sp>
      <p:sp>
        <p:nvSpPr>
          <p:cNvPr id="6" name="Rectangle 6"/>
          <p:cNvSpPr>
            <a:spLocks noGrp="1" noChangeArrowheads="1"/>
          </p:cNvSpPr>
          <p:nvPr>
            <p:ph type="sldNum" sz="quarter" idx="12"/>
          </p:nvPr>
        </p:nvSpPr>
        <p:spPr>
          <a:ln/>
        </p:spPr>
        <p:txBody>
          <a:bodyPr/>
          <a:lstStyle>
            <a:lvl1pPr>
              <a:defRPr/>
            </a:lvl1pPr>
          </a:lstStyle>
          <a:p>
            <a:pPr>
              <a:defRPr/>
            </a:pPr>
            <a:fld id="{7F7BE91B-4ADE-431F-8A31-0252A956457B}" type="slidenum">
              <a:rPr lang="en-AU"/>
              <a:pPr>
                <a:defRPr/>
              </a:pPr>
              <a:t>‹#›</a:t>
            </a:fld>
            <a:endParaRPr lang="en-A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AU"/>
          </a:p>
        </p:txBody>
      </p:sp>
      <p:sp>
        <p:nvSpPr>
          <p:cNvPr id="5" name="Rectangle 5"/>
          <p:cNvSpPr>
            <a:spLocks noGrp="1" noChangeArrowheads="1"/>
          </p:cNvSpPr>
          <p:nvPr>
            <p:ph type="ftr" sz="quarter" idx="11"/>
          </p:nvPr>
        </p:nvSpPr>
        <p:spPr>
          <a:ln/>
        </p:spPr>
        <p:txBody>
          <a:bodyPr/>
          <a:lstStyle>
            <a:lvl1pPr>
              <a:defRPr/>
            </a:lvl1pPr>
          </a:lstStyle>
          <a:p>
            <a:pPr>
              <a:defRPr/>
            </a:pPr>
            <a:endParaRPr lang="en-AU"/>
          </a:p>
        </p:txBody>
      </p:sp>
      <p:sp>
        <p:nvSpPr>
          <p:cNvPr id="6" name="Rectangle 6"/>
          <p:cNvSpPr>
            <a:spLocks noGrp="1" noChangeArrowheads="1"/>
          </p:cNvSpPr>
          <p:nvPr>
            <p:ph type="sldNum" sz="quarter" idx="12"/>
          </p:nvPr>
        </p:nvSpPr>
        <p:spPr>
          <a:ln/>
        </p:spPr>
        <p:txBody>
          <a:bodyPr/>
          <a:lstStyle>
            <a:lvl1pPr>
              <a:defRPr/>
            </a:lvl1pPr>
          </a:lstStyle>
          <a:p>
            <a:pPr>
              <a:defRPr/>
            </a:pPr>
            <a:fld id="{6777EEEA-741F-4E1B-9CF9-F3F2CFE01DDA}" type="slidenum">
              <a:rPr lang="en-AU"/>
              <a:pPr>
                <a:defRPr/>
              </a:pPr>
              <a:t>‹#›</a:t>
            </a:fld>
            <a:endParaRPr lang="en-A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AU"/>
          </a:p>
        </p:txBody>
      </p:sp>
      <p:sp>
        <p:nvSpPr>
          <p:cNvPr id="5" name="Rectangle 5"/>
          <p:cNvSpPr>
            <a:spLocks noGrp="1" noChangeArrowheads="1"/>
          </p:cNvSpPr>
          <p:nvPr>
            <p:ph type="ftr" sz="quarter" idx="11"/>
          </p:nvPr>
        </p:nvSpPr>
        <p:spPr>
          <a:ln/>
        </p:spPr>
        <p:txBody>
          <a:bodyPr/>
          <a:lstStyle>
            <a:lvl1pPr>
              <a:defRPr/>
            </a:lvl1pPr>
          </a:lstStyle>
          <a:p>
            <a:pPr>
              <a:defRPr/>
            </a:pPr>
            <a:endParaRPr lang="en-AU"/>
          </a:p>
        </p:txBody>
      </p:sp>
      <p:sp>
        <p:nvSpPr>
          <p:cNvPr id="6" name="Rectangle 6"/>
          <p:cNvSpPr>
            <a:spLocks noGrp="1" noChangeArrowheads="1"/>
          </p:cNvSpPr>
          <p:nvPr>
            <p:ph type="sldNum" sz="quarter" idx="12"/>
          </p:nvPr>
        </p:nvSpPr>
        <p:spPr>
          <a:ln/>
        </p:spPr>
        <p:txBody>
          <a:bodyPr/>
          <a:lstStyle>
            <a:lvl1pPr>
              <a:defRPr/>
            </a:lvl1pPr>
          </a:lstStyle>
          <a:p>
            <a:pPr>
              <a:defRPr/>
            </a:pPr>
            <a:fld id="{8B09A372-7D8A-4FB9-B4A2-25FCF0DE3E81}" type="slidenum">
              <a:rPr lang="en-AU"/>
              <a:pPr>
                <a:defRPr/>
              </a:pPr>
              <a:t>‹#›</a:t>
            </a:fld>
            <a:endParaRPr lang="en-A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AU"/>
          </a:p>
        </p:txBody>
      </p:sp>
      <p:sp>
        <p:nvSpPr>
          <p:cNvPr id="6" name="Rectangle 5"/>
          <p:cNvSpPr>
            <a:spLocks noGrp="1" noChangeArrowheads="1"/>
          </p:cNvSpPr>
          <p:nvPr>
            <p:ph type="ftr" sz="quarter" idx="11"/>
          </p:nvPr>
        </p:nvSpPr>
        <p:spPr>
          <a:ln/>
        </p:spPr>
        <p:txBody>
          <a:bodyPr/>
          <a:lstStyle>
            <a:lvl1pPr>
              <a:defRPr/>
            </a:lvl1pPr>
          </a:lstStyle>
          <a:p>
            <a:pPr>
              <a:defRPr/>
            </a:pPr>
            <a:endParaRPr lang="en-AU"/>
          </a:p>
        </p:txBody>
      </p:sp>
      <p:sp>
        <p:nvSpPr>
          <p:cNvPr id="7" name="Rectangle 6"/>
          <p:cNvSpPr>
            <a:spLocks noGrp="1" noChangeArrowheads="1"/>
          </p:cNvSpPr>
          <p:nvPr>
            <p:ph type="sldNum" sz="quarter" idx="12"/>
          </p:nvPr>
        </p:nvSpPr>
        <p:spPr>
          <a:ln/>
        </p:spPr>
        <p:txBody>
          <a:bodyPr/>
          <a:lstStyle>
            <a:lvl1pPr>
              <a:defRPr/>
            </a:lvl1pPr>
          </a:lstStyle>
          <a:p>
            <a:pPr>
              <a:defRPr/>
            </a:pPr>
            <a:fld id="{79FE1A90-4480-4AFB-9655-D0535A1934AF}" type="slidenum">
              <a:rPr lang="en-AU"/>
              <a:pPr>
                <a:defRPr/>
              </a:pPr>
              <a:t>‹#›</a:t>
            </a:fld>
            <a:endParaRPr lang="en-A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AU"/>
          </a:p>
        </p:txBody>
      </p:sp>
      <p:sp>
        <p:nvSpPr>
          <p:cNvPr id="8" name="Rectangle 5"/>
          <p:cNvSpPr>
            <a:spLocks noGrp="1" noChangeArrowheads="1"/>
          </p:cNvSpPr>
          <p:nvPr>
            <p:ph type="ftr" sz="quarter" idx="11"/>
          </p:nvPr>
        </p:nvSpPr>
        <p:spPr>
          <a:ln/>
        </p:spPr>
        <p:txBody>
          <a:bodyPr/>
          <a:lstStyle>
            <a:lvl1pPr>
              <a:defRPr/>
            </a:lvl1pPr>
          </a:lstStyle>
          <a:p>
            <a:pPr>
              <a:defRPr/>
            </a:pPr>
            <a:endParaRPr lang="en-AU"/>
          </a:p>
        </p:txBody>
      </p:sp>
      <p:sp>
        <p:nvSpPr>
          <p:cNvPr id="9" name="Rectangle 6"/>
          <p:cNvSpPr>
            <a:spLocks noGrp="1" noChangeArrowheads="1"/>
          </p:cNvSpPr>
          <p:nvPr>
            <p:ph type="sldNum" sz="quarter" idx="12"/>
          </p:nvPr>
        </p:nvSpPr>
        <p:spPr>
          <a:ln/>
        </p:spPr>
        <p:txBody>
          <a:bodyPr/>
          <a:lstStyle>
            <a:lvl1pPr>
              <a:defRPr/>
            </a:lvl1pPr>
          </a:lstStyle>
          <a:p>
            <a:pPr>
              <a:defRPr/>
            </a:pPr>
            <a:fld id="{4F9CCAE7-03C6-492A-8DEE-9FE6300891F4}" type="slidenum">
              <a:rPr lang="en-AU"/>
              <a:pPr>
                <a:defRPr/>
              </a:pPr>
              <a:t>‹#›</a:t>
            </a:fld>
            <a:endParaRPr lang="en-A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AU"/>
          </a:p>
        </p:txBody>
      </p:sp>
      <p:sp>
        <p:nvSpPr>
          <p:cNvPr id="4" name="Rectangle 5"/>
          <p:cNvSpPr>
            <a:spLocks noGrp="1" noChangeArrowheads="1"/>
          </p:cNvSpPr>
          <p:nvPr>
            <p:ph type="ftr" sz="quarter" idx="11"/>
          </p:nvPr>
        </p:nvSpPr>
        <p:spPr>
          <a:ln/>
        </p:spPr>
        <p:txBody>
          <a:bodyPr/>
          <a:lstStyle>
            <a:lvl1pPr>
              <a:defRPr/>
            </a:lvl1pPr>
          </a:lstStyle>
          <a:p>
            <a:pPr>
              <a:defRPr/>
            </a:pPr>
            <a:endParaRPr lang="en-AU"/>
          </a:p>
        </p:txBody>
      </p:sp>
      <p:sp>
        <p:nvSpPr>
          <p:cNvPr id="5" name="Rectangle 6"/>
          <p:cNvSpPr>
            <a:spLocks noGrp="1" noChangeArrowheads="1"/>
          </p:cNvSpPr>
          <p:nvPr>
            <p:ph type="sldNum" sz="quarter" idx="12"/>
          </p:nvPr>
        </p:nvSpPr>
        <p:spPr>
          <a:ln/>
        </p:spPr>
        <p:txBody>
          <a:bodyPr/>
          <a:lstStyle>
            <a:lvl1pPr>
              <a:defRPr/>
            </a:lvl1pPr>
          </a:lstStyle>
          <a:p>
            <a:pPr>
              <a:defRPr/>
            </a:pPr>
            <a:fld id="{F5D65780-D91A-4449-A7F9-2711087C9F01}" type="slidenum">
              <a:rPr lang="en-AU"/>
              <a:pPr>
                <a:defRPr/>
              </a:pPr>
              <a:t>‹#›</a:t>
            </a:fld>
            <a:endParaRPr lang="en-A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AU"/>
          </a:p>
        </p:txBody>
      </p:sp>
      <p:sp>
        <p:nvSpPr>
          <p:cNvPr id="3" name="Rectangle 5"/>
          <p:cNvSpPr>
            <a:spLocks noGrp="1" noChangeArrowheads="1"/>
          </p:cNvSpPr>
          <p:nvPr>
            <p:ph type="ftr" sz="quarter" idx="11"/>
          </p:nvPr>
        </p:nvSpPr>
        <p:spPr>
          <a:ln/>
        </p:spPr>
        <p:txBody>
          <a:bodyPr/>
          <a:lstStyle>
            <a:lvl1pPr>
              <a:defRPr/>
            </a:lvl1pPr>
          </a:lstStyle>
          <a:p>
            <a:pPr>
              <a:defRPr/>
            </a:pPr>
            <a:endParaRPr lang="en-AU"/>
          </a:p>
        </p:txBody>
      </p:sp>
      <p:sp>
        <p:nvSpPr>
          <p:cNvPr id="4" name="Rectangle 6"/>
          <p:cNvSpPr>
            <a:spLocks noGrp="1" noChangeArrowheads="1"/>
          </p:cNvSpPr>
          <p:nvPr>
            <p:ph type="sldNum" sz="quarter" idx="12"/>
          </p:nvPr>
        </p:nvSpPr>
        <p:spPr>
          <a:ln/>
        </p:spPr>
        <p:txBody>
          <a:bodyPr/>
          <a:lstStyle>
            <a:lvl1pPr>
              <a:defRPr/>
            </a:lvl1pPr>
          </a:lstStyle>
          <a:p>
            <a:pPr>
              <a:defRPr/>
            </a:pPr>
            <a:fld id="{FD4973FB-BBB9-44ED-B15E-567552FF74A4}" type="slidenum">
              <a:rPr lang="en-AU"/>
              <a:pPr>
                <a:defRPr/>
              </a:pPr>
              <a:t>‹#›</a:t>
            </a:fld>
            <a:endParaRPr lang="en-A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AU"/>
          </a:p>
        </p:txBody>
      </p:sp>
      <p:sp>
        <p:nvSpPr>
          <p:cNvPr id="6" name="Rectangle 5"/>
          <p:cNvSpPr>
            <a:spLocks noGrp="1" noChangeArrowheads="1"/>
          </p:cNvSpPr>
          <p:nvPr>
            <p:ph type="ftr" sz="quarter" idx="11"/>
          </p:nvPr>
        </p:nvSpPr>
        <p:spPr>
          <a:ln/>
        </p:spPr>
        <p:txBody>
          <a:bodyPr/>
          <a:lstStyle>
            <a:lvl1pPr>
              <a:defRPr/>
            </a:lvl1pPr>
          </a:lstStyle>
          <a:p>
            <a:pPr>
              <a:defRPr/>
            </a:pPr>
            <a:endParaRPr lang="en-AU"/>
          </a:p>
        </p:txBody>
      </p:sp>
      <p:sp>
        <p:nvSpPr>
          <p:cNvPr id="7" name="Rectangle 6"/>
          <p:cNvSpPr>
            <a:spLocks noGrp="1" noChangeArrowheads="1"/>
          </p:cNvSpPr>
          <p:nvPr>
            <p:ph type="sldNum" sz="quarter" idx="12"/>
          </p:nvPr>
        </p:nvSpPr>
        <p:spPr>
          <a:ln/>
        </p:spPr>
        <p:txBody>
          <a:bodyPr/>
          <a:lstStyle>
            <a:lvl1pPr>
              <a:defRPr/>
            </a:lvl1pPr>
          </a:lstStyle>
          <a:p>
            <a:pPr>
              <a:defRPr/>
            </a:pPr>
            <a:fld id="{EAD392D9-8C83-41D0-9BFB-AE20971D1840}" type="slidenum">
              <a:rPr lang="en-AU"/>
              <a:pPr>
                <a:defRPr/>
              </a:pPr>
              <a:t>‹#›</a:t>
            </a:fld>
            <a:endParaRPr lang="en-A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AU"/>
          </a:p>
        </p:txBody>
      </p:sp>
      <p:sp>
        <p:nvSpPr>
          <p:cNvPr id="6" name="Rectangle 5"/>
          <p:cNvSpPr>
            <a:spLocks noGrp="1" noChangeArrowheads="1"/>
          </p:cNvSpPr>
          <p:nvPr>
            <p:ph type="ftr" sz="quarter" idx="11"/>
          </p:nvPr>
        </p:nvSpPr>
        <p:spPr>
          <a:ln/>
        </p:spPr>
        <p:txBody>
          <a:bodyPr/>
          <a:lstStyle>
            <a:lvl1pPr>
              <a:defRPr/>
            </a:lvl1pPr>
          </a:lstStyle>
          <a:p>
            <a:pPr>
              <a:defRPr/>
            </a:pPr>
            <a:endParaRPr lang="en-AU"/>
          </a:p>
        </p:txBody>
      </p:sp>
      <p:sp>
        <p:nvSpPr>
          <p:cNvPr id="7" name="Rectangle 6"/>
          <p:cNvSpPr>
            <a:spLocks noGrp="1" noChangeArrowheads="1"/>
          </p:cNvSpPr>
          <p:nvPr>
            <p:ph type="sldNum" sz="quarter" idx="12"/>
          </p:nvPr>
        </p:nvSpPr>
        <p:spPr>
          <a:ln/>
        </p:spPr>
        <p:txBody>
          <a:bodyPr/>
          <a:lstStyle>
            <a:lvl1pPr>
              <a:defRPr/>
            </a:lvl1pPr>
          </a:lstStyle>
          <a:p>
            <a:pPr>
              <a:defRPr/>
            </a:pPr>
            <a:fld id="{BBA1D919-4B6C-4853-AEC2-BCE1308FDCCD}" type="slidenum">
              <a:rPr lang="en-AU"/>
              <a:pPr>
                <a:defRPr/>
              </a:pPr>
              <a:t>‹#›</a:t>
            </a:fld>
            <a:endParaRPr lang="en-A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gradFill rotWithShape="0">
          <a:gsLst>
            <a:gs pos="0">
              <a:srgbClr val="CCECFF"/>
            </a:gs>
            <a:gs pos="100000">
              <a:schemeClr val="bg1"/>
            </a:gs>
          </a:gsLst>
          <a:lin ang="18900000" scaled="1"/>
        </a:gra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AU"/>
              <a:t>Click to edit Master title style</a:t>
            </a:r>
          </a:p>
        </p:txBody>
      </p:sp>
      <p:sp>
        <p:nvSpPr>
          <p:cNvPr id="921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AU"/>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AU"/>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289B332-0BE0-45AD-99C3-2DDCEF894EBB}" type="slidenum">
              <a:rPr lang="en-AU"/>
              <a:pPr>
                <a:defRPr/>
              </a:pPr>
              <a:t>‹#›</a:t>
            </a:fld>
            <a:endParaRPr lang="en-AU"/>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9.png"/><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2.emf"/></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49.e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8.emf"/><Relationship Id="rId5" Type="http://schemas.openxmlformats.org/officeDocument/2006/relationships/oleObject" Target="../embeddings/oleObject2.bin"/><Relationship Id="rId4" Type="http://schemas.openxmlformats.org/officeDocument/2006/relationships/image" Target="../media/image47.emf"/></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https://archive.aramcoworld.com/issue/200405/default.ht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peg"/><Relationship Id="rId9" Type="http://schemas.openxmlformats.org/officeDocument/2006/relationships/image" Target="../media/image17.JP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a-IR" dirty="0"/>
          </a:p>
        </p:txBody>
      </p:sp>
      <p:sp>
        <p:nvSpPr>
          <p:cNvPr id="3" name="Subtitle 2"/>
          <p:cNvSpPr>
            <a:spLocks noGrp="1"/>
          </p:cNvSpPr>
          <p:nvPr>
            <p:ph type="subTitle" idx="1"/>
          </p:nvPr>
        </p:nvSpPr>
        <p:spPr/>
        <p:txBody>
          <a:bodyPr/>
          <a:lstStyle/>
          <a:p>
            <a:endParaRPr lang="fa-I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 name="Rectangle 36"/>
          <p:cNvSpPr/>
          <p:nvPr/>
        </p:nvSpPr>
        <p:spPr>
          <a:xfrm>
            <a:off x="168711" y="1143000"/>
            <a:ext cx="8806575" cy="2554545"/>
          </a:xfrm>
          <a:prstGeom prst="rect">
            <a:avLst/>
          </a:prstGeom>
          <a:noFill/>
        </p:spPr>
        <p:txBody>
          <a:bodyPr wrap="square" rtlCol="0">
            <a:spAutoFit/>
          </a:bodyPr>
          <a:lstStyle/>
          <a:p>
            <a:pPr algn="just"/>
            <a:r>
              <a:rPr lang="en-US" sz="2800" b="1" dirty="0" err="1"/>
              <a:t>paleolimnological</a:t>
            </a:r>
            <a:r>
              <a:rPr lang="en-US" sz="2800" b="1" dirty="0"/>
              <a:t> records from Lake </a:t>
            </a:r>
            <a:r>
              <a:rPr lang="en-US" sz="2800" b="1" dirty="0" err="1"/>
              <a:t>Jazmurian</a:t>
            </a:r>
            <a:r>
              <a:rPr lang="en-US" sz="2800" b="1" dirty="0"/>
              <a:t>: Climate-culture evolution at </a:t>
            </a:r>
            <a:r>
              <a:rPr lang="en-US" sz="2800" b="1" dirty="0" err="1"/>
              <a:t>Jiroft</a:t>
            </a:r>
            <a:r>
              <a:rPr lang="en-US" sz="2800" b="1" dirty="0"/>
              <a:t> in southeast Iran during the Holocene</a:t>
            </a:r>
          </a:p>
          <a:p>
            <a:pPr algn="just"/>
            <a:endParaRPr lang="en-US" sz="2800" b="1" dirty="0"/>
          </a:p>
          <a:p>
            <a:pPr algn="just"/>
            <a:r>
              <a:rPr lang="en-US" sz="2400" b="1" dirty="0">
                <a:solidFill>
                  <a:srgbClr val="002060"/>
                </a:solidFill>
              </a:rPr>
              <a:t>The project was supported from grants provided by </a:t>
            </a:r>
            <a:r>
              <a:rPr lang="en-US" sz="2400" b="1" dirty="0" err="1">
                <a:solidFill>
                  <a:srgbClr val="002060"/>
                </a:solidFill>
              </a:rPr>
              <a:t>Vetenskapsrådet</a:t>
            </a:r>
            <a:r>
              <a:rPr lang="en-US" sz="2400" b="1" dirty="0">
                <a:solidFill>
                  <a:srgbClr val="002060"/>
                </a:solidFill>
              </a:rPr>
              <a:t> to JR (Grant E0402601).</a:t>
            </a:r>
          </a:p>
        </p:txBody>
      </p:sp>
      <p:sp>
        <p:nvSpPr>
          <p:cNvPr id="9" name="Rectangle 8"/>
          <p:cNvSpPr/>
          <p:nvPr/>
        </p:nvSpPr>
        <p:spPr>
          <a:xfrm>
            <a:off x="-34119" y="4038600"/>
            <a:ext cx="9143999" cy="2308324"/>
          </a:xfrm>
          <a:prstGeom prst="rect">
            <a:avLst/>
          </a:prstGeom>
        </p:spPr>
        <p:txBody>
          <a:bodyPr wrap="square">
            <a:spAutoFit/>
          </a:bodyPr>
          <a:lstStyle/>
          <a:p>
            <a:pPr marL="342900" indent="-342900" algn="ctr">
              <a:buFont typeface="Wingdings" panose="05000000000000000000" pitchFamily="2" charset="2"/>
              <a:buChar char="ü"/>
            </a:pPr>
            <a:r>
              <a:rPr lang="en-US" sz="2400" b="1" dirty="0">
                <a:solidFill>
                  <a:srgbClr val="00B050"/>
                </a:solidFill>
                <a:latin typeface="Times New Roman" panose="02020603050405020304" pitchFamily="18" charset="0"/>
                <a:ea typeface="SimSun" panose="02010600030101010101" pitchFamily="2" charset="-122"/>
                <a:cs typeface="B Nazanin" panose="00000400000000000000" pitchFamily="2" charset="-78"/>
              </a:rPr>
              <a:t>Sweden: Linköping </a:t>
            </a:r>
            <a:r>
              <a:rPr lang="en-US" sz="2400" b="1" dirty="0" err="1">
                <a:solidFill>
                  <a:srgbClr val="00B050"/>
                </a:solidFill>
                <a:latin typeface="Times New Roman" panose="02020603050405020304" pitchFamily="18" charset="0"/>
                <a:ea typeface="SimSun" panose="02010600030101010101" pitchFamily="2" charset="-122"/>
                <a:cs typeface="B Nazanin" panose="00000400000000000000" pitchFamily="2" charset="-78"/>
              </a:rPr>
              <a:t>Univ</a:t>
            </a:r>
            <a:r>
              <a:rPr lang="en-US" sz="2400" b="1" dirty="0">
                <a:solidFill>
                  <a:srgbClr val="00B050"/>
                </a:solidFill>
                <a:latin typeface="Times New Roman" panose="02020603050405020304" pitchFamily="18" charset="0"/>
                <a:ea typeface="SimSun" panose="02010600030101010101" pitchFamily="2" charset="-122"/>
                <a:cs typeface="B Nazanin" panose="00000400000000000000" pitchFamily="2" charset="-78"/>
              </a:rPr>
              <a:t>,</a:t>
            </a:r>
          </a:p>
          <a:p>
            <a:pPr marL="342900" indent="-342900" algn="ctr">
              <a:buFont typeface="Wingdings" panose="05000000000000000000" pitchFamily="2" charset="2"/>
              <a:buChar char="ü"/>
            </a:pPr>
            <a:r>
              <a:rPr lang="en-US" sz="2400" b="1" dirty="0">
                <a:solidFill>
                  <a:srgbClr val="00B050"/>
                </a:solidFill>
                <a:latin typeface="Times New Roman" panose="02020603050405020304" pitchFamily="18" charset="0"/>
                <a:ea typeface="SimSun" panose="02010600030101010101" pitchFamily="2" charset="-122"/>
                <a:cs typeface="B Nazanin" panose="00000400000000000000" pitchFamily="2" charset="-78"/>
              </a:rPr>
              <a:t>Research Institute for Earth Sciences, Geological Survey of Iran,</a:t>
            </a:r>
          </a:p>
          <a:p>
            <a:pPr marL="342900" indent="-342900" algn="ctr">
              <a:buFont typeface="Wingdings" panose="05000000000000000000" pitchFamily="2" charset="2"/>
              <a:buChar char="ü"/>
            </a:pPr>
            <a:r>
              <a:rPr lang="en-US" sz="2400" b="1" dirty="0">
                <a:solidFill>
                  <a:srgbClr val="00B050"/>
                </a:solidFill>
                <a:latin typeface="Times New Roman" panose="02020603050405020304" pitchFamily="18" charset="0"/>
                <a:ea typeface="SimSun" panose="02010600030101010101" pitchFamily="2" charset="-122"/>
                <a:cs typeface="B Nazanin" panose="00000400000000000000" pitchFamily="2" charset="-78"/>
              </a:rPr>
              <a:t>Tehran University, </a:t>
            </a:r>
          </a:p>
          <a:p>
            <a:pPr marL="342900" indent="-342900" algn="ctr">
              <a:buFont typeface="Wingdings" panose="05000000000000000000" pitchFamily="2" charset="2"/>
              <a:buChar char="ü"/>
            </a:pPr>
            <a:r>
              <a:rPr lang="en-US" sz="2400" b="1" dirty="0">
                <a:solidFill>
                  <a:srgbClr val="00B050"/>
                </a:solidFill>
                <a:latin typeface="Times New Roman" panose="02020603050405020304" pitchFamily="18" charset="0"/>
                <a:ea typeface="SimSun" panose="02010600030101010101" pitchFamily="2" charset="-122"/>
                <a:cs typeface="B Nazanin" panose="00000400000000000000" pitchFamily="2" charset="-78"/>
              </a:rPr>
              <a:t>INIOAS, </a:t>
            </a:r>
          </a:p>
          <a:p>
            <a:pPr marL="342900" indent="-342900" algn="ctr">
              <a:buFont typeface="Wingdings" panose="05000000000000000000" pitchFamily="2" charset="2"/>
              <a:buChar char="ü"/>
            </a:pPr>
            <a:r>
              <a:rPr lang="en-US" sz="2400" b="1" dirty="0">
                <a:solidFill>
                  <a:srgbClr val="00B050"/>
                </a:solidFill>
                <a:latin typeface="Times New Roman" panose="02020603050405020304" pitchFamily="18" charset="0"/>
                <a:ea typeface="SimSun" panose="02010600030101010101" pitchFamily="2" charset="-122"/>
                <a:cs typeface="B Nazanin" panose="00000400000000000000" pitchFamily="2" charset="-78"/>
              </a:rPr>
              <a:t>France: Natural History Museum, </a:t>
            </a:r>
            <a:r>
              <a:rPr lang="en-US" sz="2400" b="1" dirty="0" err="1">
                <a:solidFill>
                  <a:srgbClr val="00B050"/>
                </a:solidFill>
                <a:latin typeface="Times New Roman" panose="02020603050405020304" pitchFamily="18" charset="0"/>
                <a:ea typeface="SimSun" panose="02010600030101010101" pitchFamily="2" charset="-122"/>
                <a:cs typeface="B Nazanin" panose="00000400000000000000" pitchFamily="2" charset="-78"/>
              </a:rPr>
              <a:t>Univ</a:t>
            </a:r>
            <a:r>
              <a:rPr lang="en-US" sz="2400" b="1" dirty="0">
                <a:solidFill>
                  <a:srgbClr val="00B050"/>
                </a:solidFill>
                <a:latin typeface="Times New Roman" panose="02020603050405020304" pitchFamily="18" charset="0"/>
                <a:ea typeface="SimSun" panose="02010600030101010101" pitchFamily="2" charset="-122"/>
                <a:cs typeface="B Nazanin" panose="00000400000000000000" pitchFamily="2" charset="-78"/>
              </a:rPr>
              <a:t> Aix-</a:t>
            </a:r>
            <a:r>
              <a:rPr lang="en-US" sz="2400" b="1" dirty="0" err="1">
                <a:solidFill>
                  <a:srgbClr val="00B050"/>
                </a:solidFill>
                <a:latin typeface="Times New Roman" panose="02020603050405020304" pitchFamily="18" charset="0"/>
                <a:ea typeface="SimSun" panose="02010600030101010101" pitchFamily="2" charset="-122"/>
                <a:cs typeface="B Nazanin" panose="00000400000000000000" pitchFamily="2" charset="-78"/>
              </a:rPr>
              <a:t>Marsielles</a:t>
            </a:r>
            <a:endParaRPr lang="en-US" sz="2400" b="1" dirty="0">
              <a:solidFill>
                <a:srgbClr val="00B050"/>
              </a:solidFill>
              <a:latin typeface="Times New Roman" panose="02020603050405020304" pitchFamily="18" charset="0"/>
              <a:ea typeface="SimSun" panose="02010600030101010101" pitchFamily="2" charset="-122"/>
              <a:cs typeface="B Nazanin" panose="00000400000000000000" pitchFamily="2" charset="-78"/>
            </a:endParaRPr>
          </a:p>
          <a:p>
            <a:pPr marL="342900" indent="-342900" algn="ctr">
              <a:buFont typeface="Wingdings" panose="05000000000000000000" pitchFamily="2" charset="2"/>
              <a:buChar char="ü"/>
            </a:pPr>
            <a:r>
              <a:rPr lang="en-US" sz="2400" b="1" dirty="0">
                <a:solidFill>
                  <a:srgbClr val="00B050"/>
                </a:solidFill>
                <a:latin typeface="Times New Roman" panose="02020603050405020304" pitchFamily="18" charset="0"/>
                <a:ea typeface="SimSun" panose="02010600030101010101" pitchFamily="2" charset="-122"/>
                <a:cs typeface="B Nazanin" panose="00000400000000000000" pitchFamily="2" charset="-78"/>
              </a:rPr>
              <a:t>USA: University of Florida</a:t>
            </a:r>
            <a:endParaRPr lang="en-US" sz="2400" b="1" dirty="0">
              <a:solidFill>
                <a:srgbClr val="00B050"/>
              </a:solidFill>
              <a:latin typeface="Calibri" panose="020F0502020204030204" pitchFamily="34" charset="0"/>
              <a:ea typeface="Calibri" panose="020F0502020204030204" pitchFamily="34" charset="0"/>
              <a:cs typeface="B Nazanin" panose="00000400000000000000" pitchFamily="2" charset="-78"/>
            </a:endParaRPr>
          </a:p>
        </p:txBody>
      </p:sp>
      <p:sp>
        <p:nvSpPr>
          <p:cNvPr id="6" name="Title 6"/>
          <p:cNvSpPr txBox="1">
            <a:spLocks/>
          </p:cNvSpPr>
          <p:nvPr/>
        </p:nvSpPr>
        <p:spPr bwMode="auto">
          <a:xfrm>
            <a:off x="237414" y="130448"/>
            <a:ext cx="8745371" cy="51926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just">
              <a:lnSpc>
                <a:spcPct val="150000"/>
              </a:lnSpc>
              <a:spcBef>
                <a:spcPct val="20000"/>
              </a:spcBef>
              <a:spcAft>
                <a:spcPts val="0"/>
              </a:spcAft>
              <a:tabLst>
                <a:tab pos="1485900" algn="l"/>
              </a:tabLst>
            </a:pPr>
            <a:r>
              <a:rPr lang="en-US" sz="3200" b="1" kern="0" dirty="0">
                <a:cs typeface="B Nazanin" panose="00000400000000000000" pitchFamily="2" charset="-78"/>
              </a:rPr>
              <a:t>A Great Project</a:t>
            </a:r>
          </a:p>
        </p:txBody>
      </p:sp>
    </p:spTree>
    <p:extLst>
      <p:ext uri="{BB962C8B-B14F-4D97-AF65-F5344CB8AC3E}">
        <p14:creationId xmlns:p14="http://schemas.microsoft.com/office/powerpoint/2010/main" val="3205812395"/>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C1B5491-1D29-4422-9F2D-FC371CD5F2A5}"/>
              </a:ext>
            </a:extLst>
          </p:cNvPr>
          <p:cNvSpPr>
            <a:spLocks noChangeArrowheads="1"/>
          </p:cNvSpPr>
          <p:nvPr/>
        </p:nvSpPr>
        <p:spPr bwMode="auto">
          <a:xfrm>
            <a:off x="-468560" y="4204458"/>
            <a:ext cx="7929792" cy="292924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spcBef>
                <a:spcPct val="20000"/>
              </a:spcBef>
              <a:buChar char="•"/>
              <a:defRPr sz="3200">
                <a:solidFill>
                  <a:schemeClr val="tx1"/>
                </a:solidFill>
                <a:latin typeface="Times New Roman" panose="02020603050405020304" pitchFamily="18" charset="0"/>
              </a:defRPr>
            </a:lvl1pPr>
            <a:lvl2pPr marL="914400" indent="-45720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lvl="1" indent="-228600" eaLnBrk="1" hangingPunct="1">
              <a:lnSpc>
                <a:spcPct val="90000"/>
              </a:lnSpc>
              <a:spcBef>
                <a:spcPct val="0"/>
              </a:spcBef>
              <a:spcAft>
                <a:spcPts val="600"/>
              </a:spcAft>
              <a:buFont typeface="Arial" panose="020B0604020202020204" pitchFamily="34" charset="0"/>
              <a:buChar char="•"/>
            </a:pPr>
            <a:r>
              <a:rPr lang="en-US" altLang="en-US" sz="2400" i="1" dirty="0">
                <a:solidFill>
                  <a:srgbClr val="002060"/>
                </a:solidFill>
                <a:latin typeface="+mn-lt"/>
              </a:rPr>
              <a:t>Lake </a:t>
            </a:r>
            <a:r>
              <a:rPr lang="en-US" altLang="en-US" sz="2400" i="1" dirty="0" err="1">
                <a:solidFill>
                  <a:srgbClr val="002060"/>
                </a:solidFill>
                <a:latin typeface="+mn-lt"/>
              </a:rPr>
              <a:t>Jazmurian</a:t>
            </a:r>
            <a:r>
              <a:rPr lang="en-US" altLang="en-US" sz="2400" i="1" dirty="0">
                <a:solidFill>
                  <a:srgbClr val="002060"/>
                </a:solidFill>
                <a:latin typeface="+mn-lt"/>
              </a:rPr>
              <a:t> </a:t>
            </a:r>
            <a:r>
              <a:rPr lang="en-US" altLang="en-US" sz="2400" dirty="0">
                <a:solidFill>
                  <a:srgbClr val="002060"/>
                </a:solidFill>
                <a:latin typeface="+mn-lt"/>
              </a:rPr>
              <a:t>- a playa (5 m; </a:t>
            </a:r>
            <a:r>
              <a:rPr lang="en-US" altLang="en-US" sz="2400" i="1" dirty="0">
                <a:solidFill>
                  <a:srgbClr val="002060"/>
                </a:solidFill>
                <a:latin typeface="+mn-lt"/>
              </a:rPr>
              <a:t>c.</a:t>
            </a:r>
            <a:r>
              <a:rPr lang="en-US" altLang="en-US" sz="2400" dirty="0">
                <a:solidFill>
                  <a:srgbClr val="002060"/>
                </a:solidFill>
                <a:latin typeface="+mn-lt"/>
              </a:rPr>
              <a:t> 21000 </a:t>
            </a:r>
            <a:r>
              <a:rPr lang="en-US" altLang="en-US" sz="2400" dirty="0" err="1">
                <a:solidFill>
                  <a:srgbClr val="002060"/>
                </a:solidFill>
                <a:latin typeface="+mn-lt"/>
              </a:rPr>
              <a:t>yrs</a:t>
            </a:r>
            <a:r>
              <a:rPr lang="en-US" altLang="en-US" sz="2400" dirty="0">
                <a:solidFill>
                  <a:srgbClr val="002060"/>
                </a:solidFill>
                <a:latin typeface="+mn-lt"/>
              </a:rPr>
              <a:t>)</a:t>
            </a:r>
          </a:p>
          <a:p>
            <a:pPr lvl="1" indent="-228600" eaLnBrk="1" hangingPunct="1">
              <a:lnSpc>
                <a:spcPct val="90000"/>
              </a:lnSpc>
              <a:spcBef>
                <a:spcPct val="0"/>
              </a:spcBef>
              <a:spcAft>
                <a:spcPts val="600"/>
              </a:spcAft>
              <a:buFont typeface="Arial" panose="020B0604020202020204" pitchFamily="34" charset="0"/>
              <a:buChar char="•"/>
            </a:pPr>
            <a:r>
              <a:rPr lang="en-US" altLang="en-US" sz="2400" i="1" dirty="0" err="1">
                <a:solidFill>
                  <a:srgbClr val="002060"/>
                </a:solidFill>
                <a:latin typeface="+mn-lt"/>
              </a:rPr>
              <a:t>Konar</a:t>
            </a:r>
            <a:r>
              <a:rPr lang="en-US" altLang="en-US" sz="2400" i="1" dirty="0">
                <a:solidFill>
                  <a:srgbClr val="002060"/>
                </a:solidFill>
                <a:latin typeface="+mn-lt"/>
              </a:rPr>
              <a:t> Sandal </a:t>
            </a:r>
            <a:r>
              <a:rPr lang="en-US" altLang="en-US" sz="2400" dirty="0">
                <a:solidFill>
                  <a:srgbClr val="002060"/>
                </a:solidFill>
                <a:latin typeface="+mn-lt"/>
              </a:rPr>
              <a:t>- a peat deposit between the citadels in (2.5 m; </a:t>
            </a:r>
            <a:r>
              <a:rPr lang="en-US" altLang="en-US" sz="2400" i="1" dirty="0">
                <a:solidFill>
                  <a:srgbClr val="002060"/>
                </a:solidFill>
                <a:latin typeface="+mn-lt"/>
              </a:rPr>
              <a:t>c. </a:t>
            </a:r>
            <a:r>
              <a:rPr lang="en-US" altLang="en-US" sz="2400" dirty="0">
                <a:solidFill>
                  <a:srgbClr val="002060"/>
                </a:solidFill>
                <a:latin typeface="+mn-lt"/>
              </a:rPr>
              <a:t>4000 yr)</a:t>
            </a:r>
          </a:p>
          <a:p>
            <a:pPr lvl="1" indent="-228600" eaLnBrk="1" hangingPunct="1">
              <a:lnSpc>
                <a:spcPct val="90000"/>
              </a:lnSpc>
              <a:spcBef>
                <a:spcPct val="0"/>
              </a:spcBef>
              <a:spcAft>
                <a:spcPts val="600"/>
              </a:spcAft>
              <a:buFont typeface="Arial" panose="020B0604020202020204" pitchFamily="34" charset="0"/>
              <a:buChar char="•"/>
            </a:pPr>
            <a:r>
              <a:rPr lang="en-US" altLang="en-US" sz="2400" dirty="0" err="1">
                <a:solidFill>
                  <a:srgbClr val="002060"/>
                </a:solidFill>
                <a:latin typeface="+mn-lt"/>
              </a:rPr>
              <a:t>Shahr</a:t>
            </a:r>
            <a:r>
              <a:rPr lang="en-US" altLang="en-US" sz="2400" dirty="0">
                <a:solidFill>
                  <a:srgbClr val="002060"/>
                </a:solidFill>
                <a:latin typeface="+mn-lt"/>
              </a:rPr>
              <a:t>-e </a:t>
            </a:r>
            <a:r>
              <a:rPr lang="en-US" altLang="en-US" sz="2400" dirty="0" err="1">
                <a:solidFill>
                  <a:srgbClr val="002060"/>
                </a:solidFill>
                <a:latin typeface="+mn-lt"/>
              </a:rPr>
              <a:t>sokteh</a:t>
            </a:r>
            <a:r>
              <a:rPr lang="en-US" altLang="en-US" sz="2400" dirty="0">
                <a:solidFill>
                  <a:srgbClr val="002060"/>
                </a:solidFill>
                <a:latin typeface="+mn-lt"/>
              </a:rPr>
              <a:t> (6 m; </a:t>
            </a:r>
            <a:r>
              <a:rPr lang="en-US" altLang="en-US" sz="2400" i="1" dirty="0">
                <a:solidFill>
                  <a:srgbClr val="002060"/>
                </a:solidFill>
                <a:latin typeface="+mn-lt"/>
              </a:rPr>
              <a:t>c.</a:t>
            </a:r>
            <a:r>
              <a:rPr lang="en-US" altLang="en-US" sz="2400" dirty="0">
                <a:solidFill>
                  <a:srgbClr val="002060"/>
                </a:solidFill>
                <a:latin typeface="+mn-lt"/>
              </a:rPr>
              <a:t> 15800 </a:t>
            </a:r>
            <a:r>
              <a:rPr lang="en-US" altLang="en-US" sz="2400" dirty="0" err="1">
                <a:solidFill>
                  <a:srgbClr val="002060"/>
                </a:solidFill>
                <a:latin typeface="+mn-lt"/>
              </a:rPr>
              <a:t>yrs</a:t>
            </a:r>
            <a:r>
              <a:rPr lang="en-US" altLang="en-US" sz="2400" dirty="0">
                <a:solidFill>
                  <a:srgbClr val="002060"/>
                </a:solidFill>
                <a:latin typeface="+mn-lt"/>
              </a:rPr>
              <a:t>) </a:t>
            </a:r>
          </a:p>
        </p:txBody>
      </p:sp>
      <p:pic>
        <p:nvPicPr>
          <p:cNvPr id="56" name="Picture 13369">
            <a:extLst>
              <a:ext uri="{FF2B5EF4-FFF2-40B4-BE49-F238E27FC236}">
                <a16:creationId xmlns:a16="http://schemas.microsoft.com/office/drawing/2014/main" id="{43F1D92C-AA4E-492F-B087-031A96B5DDA0}"/>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10647" r="9862" b="2"/>
          <a:stretch/>
        </p:blipFill>
        <p:spPr bwMode="auto">
          <a:xfrm>
            <a:off x="6598028" y="2461923"/>
            <a:ext cx="1937263" cy="1934153"/>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noFill/>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9" name="Group 58">
            <a:extLst>
              <a:ext uri="{FF2B5EF4-FFF2-40B4-BE49-F238E27FC236}">
                <a16:creationId xmlns:a16="http://schemas.microsoft.com/office/drawing/2014/main" id="{B8A66A28-1E87-4A11-AB28-37A161E1F8C6}"/>
              </a:ext>
            </a:extLst>
          </p:cNvPr>
          <p:cNvGrpSpPr/>
          <p:nvPr/>
        </p:nvGrpSpPr>
        <p:grpSpPr>
          <a:xfrm>
            <a:off x="261806" y="121211"/>
            <a:ext cx="4770114" cy="4681423"/>
            <a:chOff x="0" y="529511"/>
            <a:chExt cx="5823284" cy="6021283"/>
          </a:xfrm>
        </p:grpSpPr>
        <p:grpSp>
          <p:nvGrpSpPr>
            <p:cNvPr id="60" name="Group 122">
              <a:extLst>
                <a:ext uri="{FF2B5EF4-FFF2-40B4-BE49-F238E27FC236}">
                  <a16:creationId xmlns:a16="http://schemas.microsoft.com/office/drawing/2014/main" id="{D8E131C0-23B3-42FA-9D88-B66A651FD85E}"/>
                </a:ext>
              </a:extLst>
            </p:cNvPr>
            <p:cNvGrpSpPr>
              <a:grpSpLocks/>
            </p:cNvGrpSpPr>
            <p:nvPr/>
          </p:nvGrpSpPr>
          <p:grpSpPr bwMode="auto">
            <a:xfrm>
              <a:off x="0" y="529511"/>
              <a:ext cx="5823284" cy="6021283"/>
              <a:chOff x="676697" y="312232"/>
              <a:chExt cx="5695488" cy="5637048"/>
            </a:xfrm>
          </p:grpSpPr>
          <p:cxnSp>
            <p:nvCxnSpPr>
              <p:cNvPr id="69" name="Straight Connector 68">
                <a:extLst>
                  <a:ext uri="{FF2B5EF4-FFF2-40B4-BE49-F238E27FC236}">
                    <a16:creationId xmlns:a16="http://schemas.microsoft.com/office/drawing/2014/main" id="{F52DC205-ADCD-450D-9FE6-CD4C1E437BB2}"/>
                  </a:ext>
                </a:extLst>
              </p:cNvPr>
              <p:cNvCxnSpPr/>
              <p:nvPr/>
            </p:nvCxnSpPr>
            <p:spPr>
              <a:xfrm>
                <a:off x="4368791" y="594928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70" name="TextBox 124">
                <a:extLst>
                  <a:ext uri="{FF2B5EF4-FFF2-40B4-BE49-F238E27FC236}">
                    <a16:creationId xmlns:a16="http://schemas.microsoft.com/office/drawing/2014/main" id="{B7651A5D-95D2-4DF7-96B5-F7F842575D0D}"/>
                  </a:ext>
                </a:extLst>
              </p:cNvPr>
              <p:cNvSpPr txBox="1">
                <a:spLocks noChangeArrowheads="1"/>
              </p:cNvSpPr>
              <p:nvPr/>
            </p:nvSpPr>
            <p:spPr bwMode="auto">
              <a:xfrm>
                <a:off x="676697" y="5452521"/>
                <a:ext cx="568863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endParaRPr lang="en-US" altLang="en-US" sz="1200">
                  <a:solidFill>
                    <a:srgbClr val="FFFF00"/>
                  </a:solidFill>
                  <a:cs typeface="Times New Roman" panose="02020603050405020304" pitchFamily="18" charset="0"/>
                </a:endParaRPr>
              </a:p>
            </p:txBody>
          </p:sp>
          <p:pic>
            <p:nvPicPr>
              <p:cNvPr id="71" name="Picture 6" descr="C:\Users\joyro37.AD\Downloads\hamun (1).jpg">
                <a:extLst>
                  <a:ext uri="{FF2B5EF4-FFF2-40B4-BE49-F238E27FC236}">
                    <a16:creationId xmlns:a16="http://schemas.microsoft.com/office/drawing/2014/main" id="{D0C43DC1-7E97-4A89-B79D-521C7868A8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697" y="312232"/>
                <a:ext cx="5688632" cy="5194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2" name="Group 126">
                <a:extLst>
                  <a:ext uri="{FF2B5EF4-FFF2-40B4-BE49-F238E27FC236}">
                    <a16:creationId xmlns:a16="http://schemas.microsoft.com/office/drawing/2014/main" id="{E83B8FBB-8E8E-4A5D-89E4-F4BE36238E98}"/>
                  </a:ext>
                </a:extLst>
              </p:cNvPr>
              <p:cNvGrpSpPr>
                <a:grpSpLocks/>
              </p:cNvGrpSpPr>
              <p:nvPr/>
            </p:nvGrpSpPr>
            <p:grpSpPr bwMode="auto">
              <a:xfrm>
                <a:off x="4420501" y="3654824"/>
                <a:ext cx="1350408" cy="292784"/>
                <a:chOff x="7368023" y="3562116"/>
                <a:chExt cx="1350408" cy="292784"/>
              </a:xfrm>
            </p:grpSpPr>
            <p:sp>
              <p:nvSpPr>
                <p:cNvPr id="84" name="5-Point Star 140">
                  <a:extLst>
                    <a:ext uri="{FF2B5EF4-FFF2-40B4-BE49-F238E27FC236}">
                      <a16:creationId xmlns:a16="http://schemas.microsoft.com/office/drawing/2014/main" id="{9BC3BFA3-4F40-455B-81C5-03D9F70BB025}"/>
                    </a:ext>
                  </a:extLst>
                </p:cNvPr>
                <p:cNvSpPr/>
                <p:nvPr/>
              </p:nvSpPr>
              <p:spPr>
                <a:xfrm>
                  <a:off x="7368023" y="3654471"/>
                  <a:ext cx="54665" cy="45305"/>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0000"/>
                    </a:solidFill>
                  </a:endParaRPr>
                </a:p>
              </p:txBody>
            </p:sp>
            <p:sp>
              <p:nvSpPr>
                <p:cNvPr id="85" name="TextBox 141">
                  <a:extLst>
                    <a:ext uri="{FF2B5EF4-FFF2-40B4-BE49-F238E27FC236}">
                      <a16:creationId xmlns:a16="http://schemas.microsoft.com/office/drawing/2014/main" id="{ADB0A3A3-7AEC-42F9-AE0B-A8366948A69E}"/>
                    </a:ext>
                  </a:extLst>
                </p:cNvPr>
                <p:cNvSpPr txBox="1">
                  <a:spLocks noChangeArrowheads="1"/>
                </p:cNvSpPr>
                <p:nvPr/>
              </p:nvSpPr>
              <p:spPr bwMode="auto">
                <a:xfrm>
                  <a:off x="7408760" y="3562116"/>
                  <a:ext cx="1309671" cy="292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sv-SE" altLang="en-US" sz="1600" b="1" dirty="0" err="1">
                      <a:solidFill>
                        <a:srgbClr val="FF0000"/>
                      </a:solidFill>
                      <a:cs typeface="Times New Roman" panose="02020603050405020304" pitchFamily="18" charset="0"/>
                    </a:rPr>
                    <a:t>Konar</a:t>
                  </a:r>
                  <a:r>
                    <a:rPr lang="sv-SE" altLang="en-US" sz="1600" b="1" dirty="0">
                      <a:solidFill>
                        <a:srgbClr val="FF0000"/>
                      </a:solidFill>
                      <a:cs typeface="Times New Roman" panose="02020603050405020304" pitchFamily="18" charset="0"/>
                    </a:rPr>
                    <a:t> Sandal</a:t>
                  </a:r>
                  <a:endParaRPr lang="en-US" altLang="en-US" sz="1600" b="1" dirty="0">
                    <a:solidFill>
                      <a:srgbClr val="FF0000"/>
                    </a:solidFill>
                    <a:cs typeface="Times New Roman" panose="02020603050405020304" pitchFamily="18" charset="0"/>
                  </a:endParaRPr>
                </a:p>
              </p:txBody>
            </p:sp>
          </p:grpSp>
          <p:sp>
            <p:nvSpPr>
              <p:cNvPr id="73" name="TextBox 127">
                <a:extLst>
                  <a:ext uri="{FF2B5EF4-FFF2-40B4-BE49-F238E27FC236}">
                    <a16:creationId xmlns:a16="http://schemas.microsoft.com/office/drawing/2014/main" id="{783DFCFD-4209-4BF1-8FB7-566A5567EB62}"/>
                  </a:ext>
                </a:extLst>
              </p:cNvPr>
              <p:cNvSpPr txBox="1">
                <a:spLocks noChangeArrowheads="1"/>
              </p:cNvSpPr>
              <p:nvPr/>
            </p:nvSpPr>
            <p:spPr bwMode="auto">
              <a:xfrm>
                <a:off x="3870459" y="2739082"/>
                <a:ext cx="1688100" cy="266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sv-SE" altLang="en-US" sz="1400" b="1" dirty="0" err="1">
                    <a:solidFill>
                      <a:srgbClr val="FF0000"/>
                    </a:solidFill>
                    <a:cs typeface="Times New Roman" panose="02020603050405020304" pitchFamily="18" charset="0"/>
                  </a:rPr>
                  <a:t>Shahr</a:t>
                </a:r>
                <a:r>
                  <a:rPr lang="sv-SE" altLang="en-US" sz="1400" b="1" dirty="0">
                    <a:solidFill>
                      <a:srgbClr val="FF0000"/>
                    </a:solidFill>
                    <a:cs typeface="Times New Roman" panose="02020603050405020304" pitchFamily="18" charset="0"/>
                  </a:rPr>
                  <a:t>-e </a:t>
                </a:r>
                <a:r>
                  <a:rPr lang="sv-SE" altLang="en-US" sz="1400" b="1" dirty="0" err="1">
                    <a:solidFill>
                      <a:srgbClr val="FF0000"/>
                    </a:solidFill>
                    <a:cs typeface="Times New Roman" panose="02020603050405020304" pitchFamily="18" charset="0"/>
                  </a:rPr>
                  <a:t>Sokhta</a:t>
                </a:r>
                <a:endParaRPr lang="en-US" altLang="en-US" sz="1400" b="1" dirty="0">
                  <a:solidFill>
                    <a:srgbClr val="FF0000"/>
                  </a:solidFill>
                  <a:cs typeface="Times New Roman" panose="02020603050405020304" pitchFamily="18" charset="0"/>
                </a:endParaRPr>
              </a:p>
            </p:txBody>
          </p:sp>
          <p:pic>
            <p:nvPicPr>
              <p:cNvPr id="74" name="Picture 3">
                <a:extLst>
                  <a:ext uri="{FF2B5EF4-FFF2-40B4-BE49-F238E27FC236}">
                    <a16:creationId xmlns:a16="http://schemas.microsoft.com/office/drawing/2014/main" id="{26D724F9-9A1C-4157-ACBF-4310D0CBCE4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98827" y="3339645"/>
                <a:ext cx="522287" cy="401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 name="Picture 3">
                <a:extLst>
                  <a:ext uri="{FF2B5EF4-FFF2-40B4-BE49-F238E27FC236}">
                    <a16:creationId xmlns:a16="http://schemas.microsoft.com/office/drawing/2014/main" id="{B7444219-8787-415C-9F03-E60A719414F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93262" y="2506564"/>
                <a:ext cx="476929" cy="357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6" name="Group 130">
                <a:extLst>
                  <a:ext uri="{FF2B5EF4-FFF2-40B4-BE49-F238E27FC236}">
                    <a16:creationId xmlns:a16="http://schemas.microsoft.com/office/drawing/2014/main" id="{5CE7EA90-2962-426B-B7D1-1D2F3691D234}"/>
                  </a:ext>
                </a:extLst>
              </p:cNvPr>
              <p:cNvGrpSpPr>
                <a:grpSpLocks/>
              </p:cNvGrpSpPr>
              <p:nvPr/>
            </p:nvGrpSpPr>
            <p:grpSpPr bwMode="auto">
              <a:xfrm>
                <a:off x="694389" y="3359443"/>
                <a:ext cx="1004696" cy="766943"/>
                <a:chOff x="5298921" y="933437"/>
                <a:chExt cx="1004696" cy="766943"/>
              </a:xfrm>
            </p:grpSpPr>
            <p:pic>
              <p:nvPicPr>
                <p:cNvPr id="80" name="Picture 2">
                  <a:extLst>
                    <a:ext uri="{FF2B5EF4-FFF2-40B4-BE49-F238E27FC236}">
                      <a16:creationId xmlns:a16="http://schemas.microsoft.com/office/drawing/2014/main" id="{7D44EBFE-7AA5-48DC-8F1D-04BA90F248B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98921" y="933437"/>
                  <a:ext cx="1004696" cy="766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1" name="TextBox 137">
                  <a:extLst>
                    <a:ext uri="{FF2B5EF4-FFF2-40B4-BE49-F238E27FC236}">
                      <a16:creationId xmlns:a16="http://schemas.microsoft.com/office/drawing/2014/main" id="{C8B0E824-BA16-436C-AD83-F705D9BE1500}"/>
                    </a:ext>
                  </a:extLst>
                </p:cNvPr>
                <p:cNvSpPr txBox="1">
                  <a:spLocks noChangeArrowheads="1"/>
                </p:cNvSpPr>
                <p:nvPr/>
              </p:nvSpPr>
              <p:spPr bwMode="auto">
                <a:xfrm>
                  <a:off x="5666407" y="1170937"/>
                  <a:ext cx="42672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sv-SE" altLang="en-US" sz="1000" b="1">
                      <a:solidFill>
                        <a:srgbClr val="FF0000"/>
                      </a:solidFill>
                      <a:cs typeface="Times New Roman" panose="02020603050405020304" pitchFamily="18" charset="0"/>
                    </a:rPr>
                    <a:t>Iran</a:t>
                  </a:r>
                  <a:endParaRPr lang="en-US" altLang="en-US" sz="1000" b="1">
                    <a:solidFill>
                      <a:srgbClr val="FF0000"/>
                    </a:solidFill>
                    <a:cs typeface="Times New Roman" panose="02020603050405020304" pitchFamily="18" charset="0"/>
                  </a:endParaRPr>
                </a:p>
              </p:txBody>
            </p:sp>
            <p:sp>
              <p:nvSpPr>
                <p:cNvPr id="82" name="5-Point Star 138">
                  <a:extLst>
                    <a:ext uri="{FF2B5EF4-FFF2-40B4-BE49-F238E27FC236}">
                      <a16:creationId xmlns:a16="http://schemas.microsoft.com/office/drawing/2014/main" id="{6544AED6-538B-43A9-8CE1-E94A93B58643}"/>
                    </a:ext>
                  </a:extLst>
                </p:cNvPr>
                <p:cNvSpPr/>
                <p:nvPr/>
              </p:nvSpPr>
              <p:spPr>
                <a:xfrm>
                  <a:off x="5584102" y="1138581"/>
                  <a:ext cx="54664" cy="45305"/>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0000"/>
                    </a:solidFill>
                  </a:endParaRPr>
                </a:p>
              </p:txBody>
            </p:sp>
            <p:sp>
              <p:nvSpPr>
                <p:cNvPr id="83" name="TextBox 139">
                  <a:extLst>
                    <a:ext uri="{FF2B5EF4-FFF2-40B4-BE49-F238E27FC236}">
                      <a16:creationId xmlns:a16="http://schemas.microsoft.com/office/drawing/2014/main" id="{1362472A-3ADC-44C2-9438-8424F27E585E}"/>
                    </a:ext>
                  </a:extLst>
                </p:cNvPr>
                <p:cNvSpPr txBox="1">
                  <a:spLocks noChangeArrowheads="1"/>
                </p:cNvSpPr>
                <p:nvPr/>
              </p:nvSpPr>
              <p:spPr bwMode="auto">
                <a:xfrm>
                  <a:off x="5575837" y="1017918"/>
                  <a:ext cx="60785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sv-SE" altLang="en-US" sz="1000">
                      <a:cs typeface="Times New Roman" panose="02020603050405020304" pitchFamily="18" charset="0"/>
                    </a:rPr>
                    <a:t>Teheran</a:t>
                  </a:r>
                  <a:endParaRPr lang="en-US" altLang="en-US" sz="1000">
                    <a:cs typeface="Times New Roman" panose="02020603050405020304" pitchFamily="18" charset="0"/>
                  </a:endParaRPr>
                </a:p>
              </p:txBody>
            </p:sp>
          </p:grpSp>
          <p:sp>
            <p:nvSpPr>
              <p:cNvPr id="77" name="Rectangle 76">
                <a:extLst>
                  <a:ext uri="{FF2B5EF4-FFF2-40B4-BE49-F238E27FC236}">
                    <a16:creationId xmlns:a16="http://schemas.microsoft.com/office/drawing/2014/main" id="{7A667CC5-B764-4ED8-B41E-81AC1DD742CD}"/>
                  </a:ext>
                </a:extLst>
              </p:cNvPr>
              <p:cNvSpPr/>
              <p:nvPr/>
            </p:nvSpPr>
            <p:spPr>
              <a:xfrm>
                <a:off x="684085" y="312232"/>
                <a:ext cx="5688100" cy="519498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78" name="Curved Connector 132">
                <a:extLst>
                  <a:ext uri="{FF2B5EF4-FFF2-40B4-BE49-F238E27FC236}">
                    <a16:creationId xmlns:a16="http://schemas.microsoft.com/office/drawing/2014/main" id="{E33CD240-A8EB-4FC9-8F26-17C1327CC1F4}"/>
                  </a:ext>
                </a:extLst>
              </p:cNvPr>
              <p:cNvCxnSpPr/>
              <p:nvPr/>
            </p:nvCxnSpPr>
            <p:spPr>
              <a:xfrm flipV="1">
                <a:off x="2729629" y="2634399"/>
                <a:ext cx="3600494" cy="2111490"/>
              </a:xfrm>
              <a:prstGeom prst="curvedConnector3">
                <a:avLst/>
              </a:prstGeom>
              <a:ln>
                <a:solidFill>
                  <a:srgbClr val="660066"/>
                </a:solidFill>
                <a:prstDash val="lgDash"/>
              </a:ln>
            </p:spPr>
            <p:style>
              <a:lnRef idx="1">
                <a:schemeClr val="accent1"/>
              </a:lnRef>
              <a:fillRef idx="0">
                <a:schemeClr val="accent1"/>
              </a:fillRef>
              <a:effectRef idx="0">
                <a:schemeClr val="accent1"/>
              </a:effectRef>
              <a:fontRef idx="minor">
                <a:schemeClr val="tx1"/>
              </a:fontRef>
            </p:style>
          </p:cxnSp>
          <p:cxnSp>
            <p:nvCxnSpPr>
              <p:cNvPr id="79" name="Curved Connector 133">
                <a:extLst>
                  <a:ext uri="{FF2B5EF4-FFF2-40B4-BE49-F238E27FC236}">
                    <a16:creationId xmlns:a16="http://schemas.microsoft.com/office/drawing/2014/main" id="{7FDF0AD1-8A84-4139-9336-80D4C25F6AE0}"/>
                  </a:ext>
                </a:extLst>
              </p:cNvPr>
              <p:cNvCxnSpPr/>
              <p:nvPr/>
            </p:nvCxnSpPr>
            <p:spPr>
              <a:xfrm flipV="1">
                <a:off x="2811582" y="4370669"/>
                <a:ext cx="3520712" cy="943169"/>
              </a:xfrm>
              <a:prstGeom prst="curvedConnector3">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cxnSp>
          <p:nvCxnSpPr>
            <p:cNvPr id="62" name="Curved Connector 144">
              <a:extLst>
                <a:ext uri="{FF2B5EF4-FFF2-40B4-BE49-F238E27FC236}">
                  <a16:creationId xmlns:a16="http://schemas.microsoft.com/office/drawing/2014/main" id="{EEC1C13F-F4CB-465C-B33E-0984EA30F56E}"/>
                </a:ext>
              </a:extLst>
            </p:cNvPr>
            <p:cNvCxnSpPr/>
            <p:nvPr/>
          </p:nvCxnSpPr>
          <p:spPr bwMode="auto">
            <a:xfrm flipV="1">
              <a:off x="2121612" y="2922028"/>
              <a:ext cx="3681281" cy="2262747"/>
            </a:xfrm>
            <a:prstGeom prst="curvedConnector3">
              <a:avLst/>
            </a:prstGeom>
            <a:ln>
              <a:solidFill>
                <a:srgbClr val="660066"/>
              </a:solidFill>
              <a:prstDash val="lgDash"/>
            </a:ln>
          </p:spPr>
          <p:style>
            <a:lnRef idx="1">
              <a:schemeClr val="accent1"/>
            </a:lnRef>
            <a:fillRef idx="0">
              <a:schemeClr val="accent1"/>
            </a:fillRef>
            <a:effectRef idx="0">
              <a:schemeClr val="accent1"/>
            </a:effectRef>
            <a:fontRef idx="minor">
              <a:schemeClr val="tx1"/>
            </a:fontRef>
          </p:style>
        </p:cxnSp>
        <p:sp>
          <p:nvSpPr>
            <p:cNvPr id="64" name="TextBox 145">
              <a:extLst>
                <a:ext uri="{FF2B5EF4-FFF2-40B4-BE49-F238E27FC236}">
                  <a16:creationId xmlns:a16="http://schemas.microsoft.com/office/drawing/2014/main" id="{F500EB4B-D71A-4714-A157-AFFA90CC44F1}"/>
                </a:ext>
              </a:extLst>
            </p:cNvPr>
            <p:cNvSpPr txBox="1">
              <a:spLocks noChangeArrowheads="1"/>
            </p:cNvSpPr>
            <p:nvPr/>
          </p:nvSpPr>
          <p:spPr bwMode="auto">
            <a:xfrm>
              <a:off x="4080839" y="4269820"/>
              <a:ext cx="1442545" cy="312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sv-SE" altLang="en-US" sz="1600" b="1" dirty="0">
                  <a:solidFill>
                    <a:srgbClr val="FF0000"/>
                  </a:solidFill>
                  <a:cs typeface="Times New Roman" panose="02020603050405020304" pitchFamily="18" charset="0"/>
                </a:rPr>
                <a:t> </a:t>
              </a:r>
              <a:r>
                <a:rPr lang="sv-SE" altLang="en-US" sz="1600" b="1" dirty="0" err="1">
                  <a:solidFill>
                    <a:srgbClr val="FF0000"/>
                  </a:solidFill>
                  <a:cs typeface="Times New Roman" panose="02020603050405020304" pitchFamily="18" charset="0"/>
                </a:rPr>
                <a:t>Jazmurian</a:t>
              </a:r>
              <a:endParaRPr lang="en-US" altLang="en-US" sz="1600" b="1" dirty="0">
                <a:solidFill>
                  <a:srgbClr val="FF0000"/>
                </a:solidFill>
                <a:cs typeface="Times New Roman" panose="02020603050405020304" pitchFamily="18" charset="0"/>
              </a:endParaRPr>
            </a:p>
          </p:txBody>
        </p:sp>
        <p:sp>
          <p:nvSpPr>
            <p:cNvPr id="65" name="5-Point Star 146">
              <a:extLst>
                <a:ext uri="{FF2B5EF4-FFF2-40B4-BE49-F238E27FC236}">
                  <a16:creationId xmlns:a16="http://schemas.microsoft.com/office/drawing/2014/main" id="{B0979765-F1AC-48CD-BF3D-99C4D1651F25}"/>
                </a:ext>
              </a:extLst>
            </p:cNvPr>
            <p:cNvSpPr/>
            <p:nvPr/>
          </p:nvSpPr>
          <p:spPr bwMode="auto">
            <a:xfrm>
              <a:off x="4072521" y="4440559"/>
              <a:ext cx="55892" cy="4985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0000"/>
                </a:solidFill>
              </a:endParaRPr>
            </a:p>
          </p:txBody>
        </p:sp>
        <p:sp>
          <p:nvSpPr>
            <p:cNvPr id="66" name="5-Point Star 147">
              <a:extLst>
                <a:ext uri="{FF2B5EF4-FFF2-40B4-BE49-F238E27FC236}">
                  <a16:creationId xmlns:a16="http://schemas.microsoft.com/office/drawing/2014/main" id="{524F8DBB-89A9-4BC4-9372-0AFF1915C1A9}"/>
                </a:ext>
              </a:extLst>
            </p:cNvPr>
            <p:cNvSpPr/>
            <p:nvPr/>
          </p:nvSpPr>
          <p:spPr bwMode="auto">
            <a:xfrm>
              <a:off x="4528716" y="3268857"/>
              <a:ext cx="55892" cy="48393"/>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0000"/>
                </a:solidFill>
              </a:endParaRPr>
            </a:p>
          </p:txBody>
        </p:sp>
      </p:grpSp>
    </p:spTree>
    <p:extLst>
      <p:ext uri="{BB962C8B-B14F-4D97-AF65-F5344CB8AC3E}">
        <p14:creationId xmlns:p14="http://schemas.microsoft.com/office/powerpoint/2010/main" val="126902385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 name="Title 6">
            <a:extLst>
              <a:ext uri="{FF2B5EF4-FFF2-40B4-BE49-F238E27FC236}">
                <a16:creationId xmlns:a16="http://schemas.microsoft.com/office/drawing/2014/main" id="{C48DE8A5-DC24-471A-88B4-E1BB698249D6}"/>
              </a:ext>
            </a:extLst>
          </p:cNvPr>
          <p:cNvSpPr>
            <a:spLocks noGrp="1" noChangeArrowheads="1"/>
          </p:cNvSpPr>
          <p:nvPr>
            <p:ph type="title"/>
          </p:nvPr>
        </p:nvSpPr>
        <p:spPr>
          <a:xfrm>
            <a:off x="-1593" y="-92133"/>
            <a:ext cx="4297680" cy="950712"/>
          </a:xfrm>
        </p:spPr>
        <p:txBody>
          <a:bodyPr vert="horz" lIns="91440" tIns="45720" rIns="91440" bIns="45720" rtlCol="0" anchor="ctr">
            <a:normAutofit/>
          </a:bodyPr>
          <a:lstStyle/>
          <a:p>
            <a:pPr eaLnBrk="1" hangingPunct="1">
              <a:lnSpc>
                <a:spcPct val="90000"/>
              </a:lnSpc>
              <a:tabLst>
                <a:tab pos="1114425" algn="l"/>
              </a:tabLst>
            </a:pPr>
            <a:r>
              <a:rPr lang="en-US" altLang="sv-SE" sz="3200" b="1" kern="1200" dirty="0" err="1">
                <a:solidFill>
                  <a:srgbClr val="FF0000"/>
                </a:solidFill>
                <a:latin typeface="+mj-lt"/>
                <a:ea typeface="+mj-ea"/>
                <a:cs typeface="+mj-cs"/>
              </a:rPr>
              <a:t>Jazmurian</a:t>
            </a:r>
            <a:r>
              <a:rPr lang="en-US" altLang="sv-SE" sz="3200" b="1" kern="1200" dirty="0">
                <a:solidFill>
                  <a:srgbClr val="FF0000"/>
                </a:solidFill>
                <a:latin typeface="+mj-lt"/>
                <a:ea typeface="+mj-ea"/>
                <a:cs typeface="+mj-cs"/>
              </a:rPr>
              <a:t> Playa</a:t>
            </a:r>
          </a:p>
        </p:txBody>
      </p:sp>
      <p:sp>
        <p:nvSpPr>
          <p:cNvPr id="17" name="Rectangle 16">
            <a:extLst>
              <a:ext uri="{FF2B5EF4-FFF2-40B4-BE49-F238E27FC236}">
                <a16:creationId xmlns:a16="http://schemas.microsoft.com/office/drawing/2014/main" id="{363424AE-00E6-46B6-AEF3-E793DB57AC71}"/>
              </a:ext>
            </a:extLst>
          </p:cNvPr>
          <p:cNvSpPr/>
          <p:nvPr/>
        </p:nvSpPr>
        <p:spPr>
          <a:xfrm>
            <a:off x="1" y="744198"/>
            <a:ext cx="9144000" cy="1160802"/>
          </a:xfrm>
          <a:prstGeom prst="rect">
            <a:avLst/>
          </a:prstGeom>
        </p:spPr>
        <p:txBody>
          <a:bodyPr vert="horz" lIns="91440" tIns="45720" rIns="91440" bIns="45720" rtlCol="0" anchor="ctr">
            <a:noAutofit/>
          </a:bodyPr>
          <a:lstStyle/>
          <a:p>
            <a:pPr marL="259204" indent="-228600" algn="just">
              <a:lnSpc>
                <a:spcPct val="90000"/>
              </a:lnSpc>
              <a:spcAft>
                <a:spcPts val="600"/>
              </a:spcAft>
              <a:buFont typeface="Arial" panose="020B0604020202020204" pitchFamily="34" charset="0"/>
              <a:buChar char="•"/>
              <a:defRPr/>
            </a:pPr>
            <a:r>
              <a:rPr lang="en-US" sz="2400" dirty="0">
                <a:solidFill>
                  <a:srgbClr val="002060"/>
                </a:solidFill>
              </a:rPr>
              <a:t>The hydro-climate of the Iranian Plateau is controlled by complex interactions between the Mid-Latitude Westerlies (MLW), the southwest Indian Ocean Summer Monsoon (IOSM), and the northeast Siberian Anticyclone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515" y="2133600"/>
            <a:ext cx="8094921" cy="4572000"/>
          </a:xfrm>
          <a:prstGeom prst="rect">
            <a:avLst/>
          </a:prstGeom>
        </p:spPr>
      </p:pic>
    </p:spTree>
    <p:extLst>
      <p:ext uri="{BB962C8B-B14F-4D97-AF65-F5344CB8AC3E}">
        <p14:creationId xmlns:p14="http://schemas.microsoft.com/office/powerpoint/2010/main" val="19935290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610B098E-3478-449B-A3AC-732543970212}"/>
              </a:ext>
            </a:extLst>
          </p:cNvPr>
          <p:cNvSpPr/>
          <p:nvPr/>
        </p:nvSpPr>
        <p:spPr>
          <a:xfrm>
            <a:off x="4427984" y="6380922"/>
            <a:ext cx="4716014" cy="4770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n>
                <a:solidFill>
                  <a:schemeClr val="bg1"/>
                </a:solidFill>
              </a:ln>
              <a:solidFill>
                <a:schemeClr val="bg1"/>
              </a:solidFill>
            </a:endParaRPr>
          </a:p>
        </p:txBody>
      </p:sp>
      <p:sp>
        <p:nvSpPr>
          <p:cNvPr id="15" name="Title 6">
            <a:extLst>
              <a:ext uri="{FF2B5EF4-FFF2-40B4-BE49-F238E27FC236}">
                <a16:creationId xmlns:a16="http://schemas.microsoft.com/office/drawing/2014/main" id="{C48DE8A5-DC24-471A-88B4-E1BB698249D6}"/>
              </a:ext>
            </a:extLst>
          </p:cNvPr>
          <p:cNvSpPr>
            <a:spLocks noGrp="1" noChangeArrowheads="1"/>
          </p:cNvSpPr>
          <p:nvPr>
            <p:ph type="title"/>
          </p:nvPr>
        </p:nvSpPr>
        <p:spPr>
          <a:xfrm>
            <a:off x="-1593" y="-92133"/>
            <a:ext cx="4297680" cy="950712"/>
          </a:xfrm>
        </p:spPr>
        <p:txBody>
          <a:bodyPr vert="horz" lIns="91440" tIns="45720" rIns="91440" bIns="45720" rtlCol="0" anchor="ctr">
            <a:normAutofit/>
          </a:bodyPr>
          <a:lstStyle/>
          <a:p>
            <a:pPr eaLnBrk="1" hangingPunct="1">
              <a:lnSpc>
                <a:spcPct val="90000"/>
              </a:lnSpc>
              <a:tabLst>
                <a:tab pos="1114425" algn="l"/>
              </a:tabLst>
            </a:pPr>
            <a:r>
              <a:rPr lang="en-US" altLang="sv-SE" sz="3200" b="1" kern="1200" dirty="0" err="1">
                <a:solidFill>
                  <a:srgbClr val="FF0000"/>
                </a:solidFill>
                <a:latin typeface="+mj-lt"/>
                <a:ea typeface="+mj-ea"/>
                <a:cs typeface="+mj-cs"/>
              </a:rPr>
              <a:t>Jazmurian</a:t>
            </a:r>
            <a:r>
              <a:rPr lang="en-US" altLang="sv-SE" sz="3200" b="1" kern="1200" dirty="0">
                <a:solidFill>
                  <a:srgbClr val="FF0000"/>
                </a:solidFill>
                <a:latin typeface="+mj-lt"/>
                <a:ea typeface="+mj-ea"/>
                <a:cs typeface="+mj-cs"/>
              </a:rPr>
              <a:t> Playa</a:t>
            </a:r>
          </a:p>
        </p:txBody>
      </p:sp>
      <p:sp>
        <p:nvSpPr>
          <p:cNvPr id="17" name="Rectangle 16">
            <a:extLst>
              <a:ext uri="{FF2B5EF4-FFF2-40B4-BE49-F238E27FC236}">
                <a16:creationId xmlns:a16="http://schemas.microsoft.com/office/drawing/2014/main" id="{363424AE-00E6-46B6-AEF3-E793DB57AC71}"/>
              </a:ext>
            </a:extLst>
          </p:cNvPr>
          <p:cNvSpPr/>
          <p:nvPr/>
        </p:nvSpPr>
        <p:spPr>
          <a:xfrm>
            <a:off x="-52535" y="2687385"/>
            <a:ext cx="2516193" cy="1656184"/>
          </a:xfrm>
          <a:prstGeom prst="rect">
            <a:avLst/>
          </a:prstGeom>
        </p:spPr>
        <p:txBody>
          <a:bodyPr vert="horz" lIns="91440" tIns="45720" rIns="91440" bIns="45720" rtlCol="0" anchor="ctr">
            <a:noAutofit/>
          </a:bodyPr>
          <a:lstStyle/>
          <a:p>
            <a:pPr marL="259204" indent="-228600" algn="just" eaLnBrk="1" hangingPunct="1">
              <a:lnSpc>
                <a:spcPct val="90000"/>
              </a:lnSpc>
              <a:spcAft>
                <a:spcPts val="600"/>
              </a:spcAft>
              <a:buFont typeface="Arial" panose="020B0604020202020204" pitchFamily="34" charset="0"/>
              <a:buChar char="•"/>
              <a:defRPr/>
            </a:pPr>
            <a:r>
              <a:rPr lang="en-US" sz="2000" dirty="0">
                <a:solidFill>
                  <a:srgbClr val="002060"/>
                </a:solidFill>
                <a:latin typeface="+mn-lt"/>
              </a:rPr>
              <a:t>A dry ephemeral lake. Hot desert like; 100 km south of </a:t>
            </a:r>
            <a:r>
              <a:rPr lang="en-US" sz="2000" dirty="0" err="1">
                <a:solidFill>
                  <a:srgbClr val="002060"/>
                </a:solidFill>
                <a:latin typeface="+mn-lt"/>
              </a:rPr>
              <a:t>Jiroft</a:t>
            </a:r>
            <a:endParaRPr lang="en-US" sz="2000" dirty="0">
              <a:solidFill>
                <a:srgbClr val="002060"/>
              </a:solidFill>
              <a:latin typeface="+mn-lt"/>
            </a:endParaRPr>
          </a:p>
          <a:p>
            <a:pPr marL="259204" indent="-228600" algn="just" eaLnBrk="1" hangingPunct="1">
              <a:lnSpc>
                <a:spcPct val="90000"/>
              </a:lnSpc>
              <a:spcAft>
                <a:spcPts val="600"/>
              </a:spcAft>
              <a:buFont typeface="Arial" panose="020B0604020202020204" pitchFamily="34" charset="0"/>
              <a:buChar char="•"/>
              <a:defRPr/>
            </a:pPr>
            <a:endParaRPr lang="en-US" sz="2000" dirty="0">
              <a:solidFill>
                <a:srgbClr val="002060"/>
              </a:solidFill>
              <a:latin typeface="+mn-lt"/>
            </a:endParaRPr>
          </a:p>
          <a:p>
            <a:pPr marL="259204" indent="-228600" algn="just" eaLnBrk="1" hangingPunct="1">
              <a:lnSpc>
                <a:spcPct val="90000"/>
              </a:lnSpc>
              <a:spcAft>
                <a:spcPts val="600"/>
              </a:spcAft>
              <a:buFont typeface="Arial" panose="020B0604020202020204" pitchFamily="34" charset="0"/>
              <a:buChar char="•"/>
              <a:defRPr/>
            </a:pPr>
            <a:r>
              <a:rPr lang="en-US" sz="2000" dirty="0">
                <a:solidFill>
                  <a:srgbClr val="002060"/>
                </a:solidFill>
                <a:latin typeface="+mn-lt"/>
              </a:rPr>
              <a:t>Seasonal; drained by </a:t>
            </a:r>
            <a:r>
              <a:rPr lang="en-US" sz="2000" dirty="0" err="1">
                <a:solidFill>
                  <a:srgbClr val="002060"/>
                </a:solidFill>
                <a:latin typeface="+mn-lt"/>
              </a:rPr>
              <a:t>Halil</a:t>
            </a:r>
            <a:r>
              <a:rPr lang="en-US" sz="2000" dirty="0">
                <a:solidFill>
                  <a:srgbClr val="002060"/>
                </a:solidFill>
                <a:latin typeface="+mn-lt"/>
              </a:rPr>
              <a:t> and </a:t>
            </a:r>
            <a:r>
              <a:rPr lang="en-US" sz="2000" dirty="0" err="1">
                <a:solidFill>
                  <a:srgbClr val="002060"/>
                </a:solidFill>
                <a:latin typeface="+mn-lt"/>
              </a:rPr>
              <a:t>Bampour</a:t>
            </a:r>
            <a:r>
              <a:rPr lang="en-US" sz="2000" dirty="0">
                <a:solidFill>
                  <a:srgbClr val="002060"/>
                </a:solidFill>
                <a:latin typeface="+mn-lt"/>
              </a:rPr>
              <a:t> Rivers</a:t>
            </a:r>
          </a:p>
          <a:p>
            <a:pPr marL="259204" indent="-228600" algn="just" eaLnBrk="1" hangingPunct="1">
              <a:lnSpc>
                <a:spcPct val="90000"/>
              </a:lnSpc>
              <a:spcAft>
                <a:spcPts val="600"/>
              </a:spcAft>
              <a:buFont typeface="Arial" panose="020B0604020202020204" pitchFamily="34" charset="0"/>
              <a:buChar char="•"/>
              <a:defRPr/>
            </a:pPr>
            <a:endParaRPr lang="en-US" sz="2000" dirty="0">
              <a:solidFill>
                <a:srgbClr val="002060"/>
              </a:solidFill>
              <a:latin typeface="+mn-lt"/>
            </a:endParaRPr>
          </a:p>
          <a:p>
            <a:pPr marL="259204" indent="-228600" algn="just" eaLnBrk="1" hangingPunct="1">
              <a:lnSpc>
                <a:spcPct val="90000"/>
              </a:lnSpc>
              <a:spcAft>
                <a:spcPts val="600"/>
              </a:spcAft>
              <a:buFont typeface="Arial" panose="020B0604020202020204" pitchFamily="34" charset="0"/>
              <a:buChar char="•"/>
              <a:defRPr/>
            </a:pPr>
            <a:r>
              <a:rPr lang="en-US" sz="2000" dirty="0">
                <a:solidFill>
                  <a:srgbClr val="002060"/>
                </a:solidFill>
                <a:latin typeface="+mn-lt"/>
              </a:rPr>
              <a:t>Barren xeric landscape; sandstone, conglomerate, marl, breccia, basalts</a:t>
            </a:r>
          </a:p>
        </p:txBody>
      </p:sp>
      <p:pic>
        <p:nvPicPr>
          <p:cNvPr id="9" name="Picture 3" descr="Diagram&#10;&#10;Description automatically generated">
            <a:extLst>
              <a:ext uri="{FF2B5EF4-FFF2-40B4-BE49-F238E27FC236}">
                <a16:creationId xmlns:a16="http://schemas.microsoft.com/office/drawing/2014/main" id="{C98293BC-3330-4394-A306-3CAE0EB3CD9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463658" y="642945"/>
            <a:ext cx="6657512" cy="326218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84343" y="3978091"/>
            <a:ext cx="3170114" cy="2843814"/>
          </a:xfrm>
          <a:prstGeom prst="rect">
            <a:avLst/>
          </a:prstGeom>
        </p:spPr>
      </p:pic>
    </p:spTree>
    <p:extLst>
      <p:ext uri="{BB962C8B-B14F-4D97-AF65-F5344CB8AC3E}">
        <p14:creationId xmlns:p14="http://schemas.microsoft.com/office/powerpoint/2010/main" val="15476358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B776736-CB18-4464-8B5D-04D8D2086196}"/>
              </a:ext>
            </a:extLst>
          </p:cNvPr>
          <p:cNvSpPr/>
          <p:nvPr/>
        </p:nvSpPr>
        <p:spPr>
          <a:xfrm>
            <a:off x="462018" y="3306579"/>
            <a:ext cx="4392488" cy="5452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n>
                <a:solidFill>
                  <a:schemeClr val="bg1"/>
                </a:solidFill>
              </a:ln>
              <a:solidFill>
                <a:schemeClr val="bg1"/>
              </a:solidFill>
            </a:endParaRPr>
          </a:p>
        </p:txBody>
      </p:sp>
      <p:pic>
        <p:nvPicPr>
          <p:cNvPr id="17" name="Picture 16">
            <a:extLst>
              <a:ext uri="{FF2B5EF4-FFF2-40B4-BE49-F238E27FC236}">
                <a16:creationId xmlns:a16="http://schemas.microsoft.com/office/drawing/2014/main" id="{2B40E1A9-B78B-44F7-B70A-F1DA12C3BC55}"/>
              </a:ext>
            </a:extLst>
          </p:cNvPr>
          <p:cNvPicPr>
            <a:picLocks noChangeAspect="1"/>
          </p:cNvPicPr>
          <p:nvPr/>
        </p:nvPicPr>
        <p:blipFill rotWithShape="1">
          <a:blip r:embed="rId3">
            <a:extLst>
              <a:ext uri="{28A0092B-C50C-407E-A947-70E740481C1C}">
                <a14:useLocalDpi xmlns:a14="http://schemas.microsoft.com/office/drawing/2010/main" val="0"/>
              </a:ext>
            </a:extLst>
          </a:blip>
          <a:srcRect t="12552" b="21355"/>
          <a:stretch/>
        </p:blipFill>
        <p:spPr bwMode="auto">
          <a:xfrm>
            <a:off x="309517" y="3394728"/>
            <a:ext cx="5755404" cy="2852928"/>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a:extLst>
              <a:ext uri="{FF2B5EF4-FFF2-40B4-BE49-F238E27FC236}">
                <a16:creationId xmlns:a16="http://schemas.microsoft.com/office/drawing/2014/main" id="{83DD526B-6324-405A-9D76-A84B9E5CD53C}"/>
              </a:ext>
            </a:extLst>
          </p:cNvPr>
          <p:cNvPicPr>
            <a:picLocks noChangeAspect="1"/>
          </p:cNvPicPr>
          <p:nvPr/>
        </p:nvPicPr>
        <p:blipFill rotWithShape="1">
          <a:blip r:embed="rId4">
            <a:extLst>
              <a:ext uri="{28A0092B-C50C-407E-A947-70E740481C1C}">
                <a14:useLocalDpi xmlns:a14="http://schemas.microsoft.com/office/drawing/2010/main" val="0"/>
              </a:ext>
            </a:extLst>
          </a:blip>
          <a:srcRect l="11698" r="22459" b="-1"/>
          <a:stretch/>
        </p:blipFill>
        <p:spPr bwMode="auto">
          <a:xfrm>
            <a:off x="5569840" y="659291"/>
            <a:ext cx="3403847"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0">
            <a:extLst>
              <a:ext uri="{FF2B5EF4-FFF2-40B4-BE49-F238E27FC236}">
                <a16:creationId xmlns:a16="http://schemas.microsoft.com/office/drawing/2014/main" id="{EB40A027-6ADD-41F9-B765-503A654DC052}"/>
              </a:ext>
            </a:extLst>
          </p:cNvPr>
          <p:cNvSpPr>
            <a:spLocks noChangeArrowheads="1"/>
          </p:cNvSpPr>
          <p:nvPr/>
        </p:nvSpPr>
        <p:spPr bwMode="auto">
          <a:xfrm>
            <a:off x="4974717" y="5414004"/>
            <a:ext cx="4502909" cy="114637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90000"/>
              </a:lnSpc>
              <a:spcBef>
                <a:spcPct val="0"/>
              </a:spcBef>
              <a:spcAft>
                <a:spcPts val="600"/>
              </a:spcAft>
              <a:buNone/>
            </a:pPr>
            <a:r>
              <a:rPr lang="en-US" altLang="en-US" sz="3600" kern="1200" dirty="0">
                <a:solidFill>
                  <a:schemeClr val="tx1"/>
                </a:solidFill>
                <a:latin typeface="+mj-lt"/>
                <a:ea typeface="+mj-ea"/>
                <a:cs typeface="+mj-cs"/>
              </a:rPr>
              <a:t>Material and methods</a:t>
            </a:r>
          </a:p>
          <a:p>
            <a:pPr eaLnBrk="1" hangingPunct="1">
              <a:lnSpc>
                <a:spcPct val="90000"/>
              </a:lnSpc>
              <a:spcBef>
                <a:spcPct val="0"/>
              </a:spcBef>
              <a:spcAft>
                <a:spcPts val="600"/>
              </a:spcAft>
              <a:buNone/>
            </a:pPr>
            <a:endParaRPr lang="en-US" altLang="en-US" sz="3800" kern="1200" dirty="0">
              <a:solidFill>
                <a:schemeClr val="tx1"/>
              </a:solidFill>
              <a:latin typeface="+mj-lt"/>
              <a:ea typeface="+mj-ea"/>
              <a:cs typeface="+mj-cs"/>
            </a:endParaRPr>
          </a:p>
        </p:txBody>
      </p:sp>
      <p:sp>
        <p:nvSpPr>
          <p:cNvPr id="21" name="TextBox 20">
            <a:extLst>
              <a:ext uri="{FF2B5EF4-FFF2-40B4-BE49-F238E27FC236}">
                <a16:creationId xmlns:a16="http://schemas.microsoft.com/office/drawing/2014/main" id="{BD208D5F-4D68-4946-9917-8088AF171031}"/>
              </a:ext>
            </a:extLst>
          </p:cNvPr>
          <p:cNvSpPr txBox="1"/>
          <p:nvPr/>
        </p:nvSpPr>
        <p:spPr>
          <a:xfrm>
            <a:off x="333629" y="6274054"/>
            <a:ext cx="5444538" cy="424732"/>
          </a:xfrm>
          <a:prstGeom prst="rect">
            <a:avLst/>
          </a:prstGeom>
          <a:noFill/>
        </p:spPr>
        <p:txBody>
          <a:bodyPr wrap="square">
            <a:spAutoFit/>
          </a:bodyPr>
          <a:lstStyle/>
          <a:p>
            <a:pPr eaLnBrk="1" hangingPunct="1">
              <a:lnSpc>
                <a:spcPct val="90000"/>
              </a:lnSpc>
              <a:spcBef>
                <a:spcPct val="0"/>
              </a:spcBef>
              <a:spcAft>
                <a:spcPts val="600"/>
              </a:spcAft>
              <a:buNone/>
            </a:pPr>
            <a:r>
              <a:rPr lang="en-US" altLang="en-US" i="1" dirty="0" err="1">
                <a:solidFill>
                  <a:schemeClr val="accent4">
                    <a:lumMod val="50000"/>
                  </a:schemeClr>
                </a:solidFill>
                <a:latin typeface="+mj-lt"/>
                <a:ea typeface="+mj-ea"/>
                <a:cs typeface="+mj-cs"/>
              </a:rPr>
              <a:t>Jiroft</a:t>
            </a:r>
            <a:r>
              <a:rPr lang="en-US" altLang="en-US" i="1" dirty="0">
                <a:solidFill>
                  <a:schemeClr val="accent4">
                    <a:lumMod val="50000"/>
                  </a:schemeClr>
                </a:solidFill>
                <a:latin typeface="+mj-lt"/>
                <a:ea typeface="+mj-ea"/>
                <a:cs typeface="+mj-cs"/>
              </a:rPr>
              <a:t> (</a:t>
            </a:r>
            <a:r>
              <a:rPr lang="en-US" altLang="en-US" i="1" dirty="0" err="1">
                <a:solidFill>
                  <a:schemeClr val="accent4">
                    <a:lumMod val="50000"/>
                  </a:schemeClr>
                </a:solidFill>
                <a:latin typeface="+mj-lt"/>
                <a:ea typeface="+mj-ea"/>
                <a:cs typeface="+mj-cs"/>
              </a:rPr>
              <a:t>Konar</a:t>
            </a:r>
            <a:r>
              <a:rPr lang="en-US" altLang="en-US" i="1" dirty="0">
                <a:solidFill>
                  <a:schemeClr val="accent4">
                    <a:lumMod val="50000"/>
                  </a:schemeClr>
                </a:solidFill>
                <a:latin typeface="+mj-lt"/>
                <a:ea typeface="+mj-ea"/>
                <a:cs typeface="+mj-cs"/>
              </a:rPr>
              <a:t> Sandal), </a:t>
            </a:r>
            <a:r>
              <a:rPr lang="en-US" altLang="en-US" sz="2400" i="1" kern="1200" dirty="0">
                <a:solidFill>
                  <a:schemeClr val="accent4">
                    <a:lumMod val="50000"/>
                  </a:schemeClr>
                </a:solidFill>
                <a:latin typeface="+mj-lt"/>
                <a:ea typeface="+mj-ea"/>
                <a:cs typeface="+mj-cs"/>
              </a:rPr>
              <a:t>peat boring</a:t>
            </a:r>
          </a:p>
        </p:txBody>
      </p:sp>
      <p:sp>
        <p:nvSpPr>
          <p:cNvPr id="22" name="TextBox 21">
            <a:extLst>
              <a:ext uri="{FF2B5EF4-FFF2-40B4-BE49-F238E27FC236}">
                <a16:creationId xmlns:a16="http://schemas.microsoft.com/office/drawing/2014/main" id="{BEA6B594-576E-4F9A-9498-3301F146A2A6}"/>
              </a:ext>
            </a:extLst>
          </p:cNvPr>
          <p:cNvSpPr txBox="1"/>
          <p:nvPr/>
        </p:nvSpPr>
        <p:spPr>
          <a:xfrm>
            <a:off x="5772801" y="3556810"/>
            <a:ext cx="3239866" cy="1006429"/>
          </a:xfrm>
          <a:prstGeom prst="rect">
            <a:avLst/>
          </a:prstGeom>
          <a:noFill/>
        </p:spPr>
        <p:txBody>
          <a:bodyPr wrap="square">
            <a:spAutoFit/>
          </a:bodyPr>
          <a:lstStyle/>
          <a:p>
            <a:pPr>
              <a:lnSpc>
                <a:spcPct val="90000"/>
              </a:lnSpc>
              <a:spcBef>
                <a:spcPct val="0"/>
              </a:spcBef>
              <a:spcAft>
                <a:spcPts val="600"/>
              </a:spcAft>
            </a:pPr>
            <a:r>
              <a:rPr lang="en-US" altLang="en-US" i="1" dirty="0" err="1">
                <a:solidFill>
                  <a:schemeClr val="accent4">
                    <a:lumMod val="50000"/>
                  </a:schemeClr>
                </a:solidFill>
                <a:latin typeface="+mj-lt"/>
                <a:ea typeface="+mj-ea"/>
                <a:cs typeface="+mj-cs"/>
              </a:rPr>
              <a:t>Vibracoring</a:t>
            </a:r>
            <a:r>
              <a:rPr lang="en-US" altLang="en-US" i="1" dirty="0">
                <a:solidFill>
                  <a:schemeClr val="accent4">
                    <a:lumMod val="50000"/>
                  </a:schemeClr>
                </a:solidFill>
                <a:latin typeface="+mj-lt"/>
                <a:ea typeface="+mj-ea"/>
                <a:cs typeface="+mj-cs"/>
              </a:rPr>
              <a:t> </a:t>
            </a:r>
            <a:r>
              <a:rPr lang="en-US" altLang="en-US" sz="2400" i="1" kern="1200" dirty="0" err="1">
                <a:solidFill>
                  <a:schemeClr val="accent4">
                    <a:lumMod val="50000"/>
                  </a:schemeClr>
                </a:solidFill>
                <a:latin typeface="+mj-lt"/>
                <a:ea typeface="+mj-ea"/>
                <a:cs typeface="+mj-cs"/>
              </a:rPr>
              <a:t>Jazmurian</a:t>
            </a:r>
            <a:r>
              <a:rPr lang="en-US" altLang="en-US" sz="2400" i="1" kern="1200" dirty="0">
                <a:solidFill>
                  <a:schemeClr val="accent4">
                    <a:lumMod val="50000"/>
                  </a:schemeClr>
                </a:solidFill>
                <a:latin typeface="+mj-lt"/>
                <a:ea typeface="+mj-ea"/>
                <a:cs typeface="+mj-cs"/>
              </a:rPr>
              <a:t> playa </a:t>
            </a:r>
            <a:r>
              <a:rPr lang="en-US" dirty="0"/>
              <a:t>(located around 100 km south of </a:t>
            </a:r>
            <a:r>
              <a:rPr lang="en-US" dirty="0" err="1"/>
              <a:t>Konar</a:t>
            </a:r>
            <a:r>
              <a:rPr lang="en-US" dirty="0"/>
              <a:t> Sandal)</a:t>
            </a:r>
            <a:endParaRPr lang="en-US" altLang="en-US" sz="2400" i="1" kern="1200" dirty="0">
              <a:solidFill>
                <a:schemeClr val="accent4">
                  <a:lumMod val="50000"/>
                </a:schemeClr>
              </a:solidFill>
              <a:latin typeface="+mj-lt"/>
              <a:ea typeface="+mj-ea"/>
              <a:cs typeface="+mj-cs"/>
            </a:endParaRPr>
          </a:p>
        </p:txBody>
      </p:sp>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21739" b="13043"/>
          <a:stretch/>
        </p:blipFill>
        <p:spPr>
          <a:xfrm>
            <a:off x="996436" y="350393"/>
            <a:ext cx="3323651" cy="2769709"/>
          </a:xfrm>
          <a:prstGeom prst="rect">
            <a:avLst/>
          </a:prstGeom>
        </p:spPr>
      </p:pic>
    </p:spTree>
    <p:extLst>
      <p:ext uri="{BB962C8B-B14F-4D97-AF65-F5344CB8AC3E}">
        <p14:creationId xmlns:p14="http://schemas.microsoft.com/office/powerpoint/2010/main" val="727871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B776736-CB18-4464-8B5D-04D8D2086196}"/>
              </a:ext>
            </a:extLst>
          </p:cNvPr>
          <p:cNvSpPr/>
          <p:nvPr/>
        </p:nvSpPr>
        <p:spPr>
          <a:xfrm>
            <a:off x="462018" y="3306579"/>
            <a:ext cx="4392488" cy="5452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n>
                <a:solidFill>
                  <a:schemeClr val="bg1"/>
                </a:solidFill>
              </a:ln>
              <a:solidFill>
                <a:schemeClr val="bg1"/>
              </a:solidFill>
            </a:endParaRPr>
          </a:p>
        </p:txBody>
      </p:sp>
      <p:sp>
        <p:nvSpPr>
          <p:cNvPr id="14" name="Rectangle 10">
            <a:extLst>
              <a:ext uri="{FF2B5EF4-FFF2-40B4-BE49-F238E27FC236}">
                <a16:creationId xmlns:a16="http://schemas.microsoft.com/office/drawing/2014/main" id="{F96EC896-9BDF-454D-96BA-EDF989FFAE4E}"/>
              </a:ext>
            </a:extLst>
          </p:cNvPr>
          <p:cNvSpPr>
            <a:spLocks noChangeArrowheads="1"/>
          </p:cNvSpPr>
          <p:nvPr/>
        </p:nvSpPr>
        <p:spPr bwMode="auto">
          <a:xfrm>
            <a:off x="469480" y="182669"/>
            <a:ext cx="2862072" cy="193807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90000"/>
              </a:lnSpc>
              <a:spcBef>
                <a:spcPct val="0"/>
              </a:spcBef>
              <a:spcAft>
                <a:spcPts val="600"/>
              </a:spcAft>
              <a:buNone/>
            </a:pPr>
            <a:r>
              <a:rPr lang="en-US" altLang="en-US" sz="4400" kern="1200" dirty="0">
                <a:solidFill>
                  <a:schemeClr val="tx1"/>
                </a:solidFill>
                <a:latin typeface="+mj-lt"/>
                <a:ea typeface="+mj-ea"/>
                <a:cs typeface="+mj-cs"/>
              </a:rPr>
              <a:t>Methods</a:t>
            </a:r>
          </a:p>
          <a:p>
            <a:pPr eaLnBrk="1" hangingPunct="1">
              <a:lnSpc>
                <a:spcPct val="90000"/>
              </a:lnSpc>
              <a:spcBef>
                <a:spcPct val="0"/>
              </a:spcBef>
              <a:spcAft>
                <a:spcPts val="600"/>
              </a:spcAft>
              <a:buNone/>
            </a:pPr>
            <a:endParaRPr lang="en-US" altLang="en-US" sz="4400" kern="1200" dirty="0">
              <a:solidFill>
                <a:schemeClr val="tx1"/>
              </a:solidFill>
              <a:latin typeface="+mj-lt"/>
              <a:ea typeface="+mj-ea"/>
              <a:cs typeface="+mj-cs"/>
            </a:endParaRPr>
          </a:p>
        </p:txBody>
      </p:sp>
      <p:sp>
        <p:nvSpPr>
          <p:cNvPr id="18" name="Rectangle 17">
            <a:extLst>
              <a:ext uri="{FF2B5EF4-FFF2-40B4-BE49-F238E27FC236}">
                <a16:creationId xmlns:a16="http://schemas.microsoft.com/office/drawing/2014/main" id="{EC9A4B10-873C-4719-86FB-DF54F13390E6}"/>
              </a:ext>
            </a:extLst>
          </p:cNvPr>
          <p:cNvSpPr/>
          <p:nvPr/>
        </p:nvSpPr>
        <p:spPr>
          <a:xfrm>
            <a:off x="84870" y="1334798"/>
            <a:ext cx="3801330" cy="4836194"/>
          </a:xfrm>
          <a:prstGeom prst="rect">
            <a:avLst/>
          </a:prstGeom>
        </p:spPr>
        <p:txBody>
          <a:bodyPr vert="horz" lIns="91440" tIns="45720" rIns="91440" bIns="45720" rtlCol="0">
            <a:noAutofit/>
          </a:bodyPr>
          <a:lstStyle/>
          <a:p>
            <a:pPr marL="228600" eaLnBrk="1" hangingPunct="1">
              <a:lnSpc>
                <a:spcPct val="90000"/>
              </a:lnSpc>
              <a:spcAft>
                <a:spcPts val="600"/>
              </a:spcAft>
              <a:defRPr/>
            </a:pPr>
            <a:r>
              <a:rPr lang="en-US" sz="2800" dirty="0">
                <a:solidFill>
                  <a:srgbClr val="002060"/>
                </a:solidFill>
                <a:latin typeface="+mn-lt"/>
              </a:rPr>
              <a:t>Multi-proxy data (physical + geochemical)</a:t>
            </a:r>
          </a:p>
          <a:p>
            <a:pPr marL="571500" lvl="1" indent="-342900" eaLnBrk="1" hangingPunct="1">
              <a:lnSpc>
                <a:spcPct val="90000"/>
              </a:lnSpc>
              <a:spcAft>
                <a:spcPts val="600"/>
              </a:spcAft>
              <a:buFont typeface="Arial" panose="020B0604020202020204" pitchFamily="34" charset="0"/>
              <a:buChar char="•"/>
              <a:defRPr/>
            </a:pPr>
            <a:r>
              <a:rPr lang="en-US" dirty="0">
                <a:solidFill>
                  <a:srgbClr val="002060"/>
                </a:solidFill>
                <a:latin typeface="+mn-lt"/>
              </a:rPr>
              <a:t>Grain-size and magnetic susceptibility </a:t>
            </a:r>
            <a:r>
              <a:rPr lang="en-US" i="1" dirty="0">
                <a:solidFill>
                  <a:srgbClr val="002060"/>
                </a:solidFill>
                <a:latin typeface="+mn-lt"/>
              </a:rPr>
              <a:t>(</a:t>
            </a:r>
            <a:r>
              <a:rPr lang="en-US" b="1" i="1" dirty="0">
                <a:solidFill>
                  <a:srgbClr val="002060"/>
                </a:solidFill>
                <a:latin typeface="+mn-lt"/>
              </a:rPr>
              <a:t>erosion</a:t>
            </a:r>
            <a:r>
              <a:rPr lang="en-US" i="1" dirty="0">
                <a:solidFill>
                  <a:srgbClr val="002060"/>
                </a:solidFill>
                <a:latin typeface="+mn-lt"/>
              </a:rPr>
              <a:t>)</a:t>
            </a:r>
          </a:p>
          <a:p>
            <a:pPr marL="571500" lvl="1" indent="-342900" eaLnBrk="1" hangingPunct="1">
              <a:lnSpc>
                <a:spcPct val="90000"/>
              </a:lnSpc>
              <a:spcAft>
                <a:spcPts val="600"/>
              </a:spcAft>
              <a:buFont typeface="Arial" panose="020B0604020202020204" pitchFamily="34" charset="0"/>
              <a:buChar char="•"/>
              <a:defRPr/>
            </a:pPr>
            <a:r>
              <a:rPr lang="en-US" dirty="0">
                <a:solidFill>
                  <a:srgbClr val="002060"/>
                </a:solidFill>
                <a:latin typeface="+mn-lt"/>
              </a:rPr>
              <a:t>Pollen </a:t>
            </a:r>
            <a:r>
              <a:rPr lang="en-US" i="1" dirty="0">
                <a:solidFill>
                  <a:srgbClr val="002060"/>
                </a:solidFill>
                <a:latin typeface="+mn-lt"/>
              </a:rPr>
              <a:t>(</a:t>
            </a:r>
            <a:r>
              <a:rPr lang="en-US" b="1" i="1" dirty="0">
                <a:solidFill>
                  <a:srgbClr val="002060"/>
                </a:solidFill>
                <a:latin typeface="+mn-lt"/>
              </a:rPr>
              <a:t>vegetation</a:t>
            </a:r>
            <a:r>
              <a:rPr lang="en-US" i="1" dirty="0">
                <a:solidFill>
                  <a:srgbClr val="002060"/>
                </a:solidFill>
                <a:latin typeface="+mn-lt"/>
              </a:rPr>
              <a:t>)</a:t>
            </a:r>
          </a:p>
          <a:p>
            <a:pPr marL="571500" lvl="1" indent="-342900" eaLnBrk="1" hangingPunct="1">
              <a:lnSpc>
                <a:spcPct val="90000"/>
              </a:lnSpc>
              <a:spcAft>
                <a:spcPts val="600"/>
              </a:spcAft>
              <a:buFont typeface="Arial" panose="020B0604020202020204" pitchFamily="34" charset="0"/>
              <a:buChar char="•"/>
              <a:defRPr/>
            </a:pPr>
            <a:r>
              <a:rPr lang="en-US" dirty="0">
                <a:solidFill>
                  <a:srgbClr val="002060"/>
                </a:solidFill>
                <a:latin typeface="+mn-lt"/>
              </a:rPr>
              <a:t>Major and trace metals </a:t>
            </a:r>
            <a:r>
              <a:rPr lang="en-US" i="1" dirty="0">
                <a:solidFill>
                  <a:srgbClr val="002060"/>
                </a:solidFill>
                <a:latin typeface="+mn-lt"/>
              </a:rPr>
              <a:t>(</a:t>
            </a:r>
            <a:r>
              <a:rPr lang="en-US" b="1" i="1" dirty="0">
                <a:solidFill>
                  <a:srgbClr val="002060"/>
                </a:solidFill>
                <a:latin typeface="+mn-lt"/>
              </a:rPr>
              <a:t>erosion, aeolian conditions</a:t>
            </a:r>
            <a:r>
              <a:rPr lang="en-US" i="1" dirty="0">
                <a:solidFill>
                  <a:srgbClr val="002060"/>
                </a:solidFill>
                <a:latin typeface="+mn-lt"/>
              </a:rPr>
              <a:t>)</a:t>
            </a:r>
          </a:p>
          <a:p>
            <a:pPr marL="571500" lvl="1" indent="-342900">
              <a:lnSpc>
                <a:spcPct val="90000"/>
              </a:lnSpc>
              <a:spcAft>
                <a:spcPts val="600"/>
              </a:spcAft>
              <a:buFont typeface="Arial" panose="020B0604020202020204" pitchFamily="34" charset="0"/>
              <a:buChar char="•"/>
              <a:defRPr/>
            </a:pPr>
            <a:r>
              <a:rPr lang="en-US" i="1" dirty="0">
                <a:solidFill>
                  <a:srgbClr val="002060"/>
                </a:solidFill>
              </a:rPr>
              <a:t>XRD mineralogy (</a:t>
            </a:r>
            <a:r>
              <a:rPr lang="en-US" b="1" i="1" dirty="0">
                <a:solidFill>
                  <a:srgbClr val="002060"/>
                </a:solidFill>
              </a:rPr>
              <a:t>dry/wet </a:t>
            </a:r>
            <a:r>
              <a:rPr lang="en-US" i="1" dirty="0">
                <a:solidFill>
                  <a:srgbClr val="002060"/>
                </a:solidFill>
              </a:rPr>
              <a:t>)</a:t>
            </a:r>
          </a:p>
          <a:p>
            <a:pPr marL="571500" lvl="1" indent="-342900" eaLnBrk="1" hangingPunct="1">
              <a:lnSpc>
                <a:spcPct val="90000"/>
              </a:lnSpc>
              <a:spcAft>
                <a:spcPts val="600"/>
              </a:spcAft>
              <a:buFont typeface="Arial" panose="020B0604020202020204" pitchFamily="34" charset="0"/>
              <a:buChar char="•"/>
              <a:defRPr/>
            </a:pPr>
            <a:r>
              <a:rPr lang="en-US" dirty="0">
                <a:solidFill>
                  <a:srgbClr val="002060"/>
                </a:solidFill>
                <a:latin typeface="+mn-lt"/>
              </a:rPr>
              <a:t>Stable C, N isotopes </a:t>
            </a:r>
            <a:r>
              <a:rPr lang="en-US" i="1" dirty="0">
                <a:solidFill>
                  <a:srgbClr val="002060"/>
                </a:solidFill>
                <a:latin typeface="+mn-lt"/>
              </a:rPr>
              <a:t>(</a:t>
            </a:r>
            <a:r>
              <a:rPr lang="en-US" b="1" i="1" dirty="0">
                <a:solidFill>
                  <a:srgbClr val="002060"/>
                </a:solidFill>
                <a:latin typeface="+mn-lt"/>
              </a:rPr>
              <a:t>sources</a:t>
            </a:r>
            <a:r>
              <a:rPr lang="en-US" i="1" dirty="0">
                <a:solidFill>
                  <a:srgbClr val="002060"/>
                </a:solidFill>
                <a:latin typeface="+mn-lt"/>
              </a:rPr>
              <a:t>)</a:t>
            </a:r>
          </a:p>
          <a:p>
            <a:pPr marL="571500" lvl="1" indent="-342900" eaLnBrk="1" hangingPunct="1">
              <a:lnSpc>
                <a:spcPct val="90000"/>
              </a:lnSpc>
              <a:spcAft>
                <a:spcPts val="600"/>
              </a:spcAft>
              <a:buFont typeface="Arial" panose="020B0604020202020204" pitchFamily="34" charset="0"/>
              <a:buChar char="•"/>
              <a:defRPr/>
            </a:pPr>
            <a:r>
              <a:rPr lang="en-US" dirty="0">
                <a:solidFill>
                  <a:srgbClr val="002060"/>
                </a:solidFill>
                <a:latin typeface="+mn-lt"/>
              </a:rPr>
              <a:t>Biomarkers </a:t>
            </a:r>
            <a:r>
              <a:rPr lang="en-US" i="1" dirty="0">
                <a:solidFill>
                  <a:srgbClr val="002060"/>
                </a:solidFill>
                <a:latin typeface="+mn-lt"/>
              </a:rPr>
              <a:t>(</a:t>
            </a:r>
            <a:r>
              <a:rPr lang="en-US" b="1" i="1" dirty="0">
                <a:solidFill>
                  <a:srgbClr val="002060"/>
                </a:solidFill>
                <a:latin typeface="+mn-lt"/>
              </a:rPr>
              <a:t>organic matter sources, temperature</a:t>
            </a:r>
            <a:r>
              <a:rPr lang="en-US" i="1" dirty="0">
                <a:solidFill>
                  <a:srgbClr val="002060"/>
                </a:solidFill>
                <a:latin typeface="+mn-lt"/>
              </a:rPr>
              <a:t>)</a:t>
            </a:r>
          </a:p>
          <a:p>
            <a:pPr marL="571500" lvl="1" indent="-342900" eaLnBrk="1" hangingPunct="1">
              <a:lnSpc>
                <a:spcPct val="90000"/>
              </a:lnSpc>
              <a:spcAft>
                <a:spcPts val="600"/>
              </a:spcAft>
              <a:buFont typeface="Arial" panose="020B0604020202020204" pitchFamily="34" charset="0"/>
              <a:buChar char="•"/>
              <a:defRPr/>
            </a:pPr>
            <a:r>
              <a:rPr lang="en-US" dirty="0">
                <a:solidFill>
                  <a:srgbClr val="002060"/>
                </a:solidFill>
                <a:latin typeface="+mn-lt"/>
              </a:rPr>
              <a:t>Compound-specific isotope (D, C) analyses </a:t>
            </a:r>
            <a:r>
              <a:rPr lang="en-US" i="1" dirty="0">
                <a:solidFill>
                  <a:srgbClr val="002060"/>
                </a:solidFill>
                <a:latin typeface="+mn-lt"/>
              </a:rPr>
              <a:t>(</a:t>
            </a:r>
            <a:r>
              <a:rPr lang="en-US" b="1" i="1" dirty="0">
                <a:solidFill>
                  <a:srgbClr val="002060"/>
                </a:solidFill>
                <a:latin typeface="+mn-lt"/>
              </a:rPr>
              <a:t>hydrology, source</a:t>
            </a:r>
            <a:r>
              <a:rPr lang="en-US" i="1" dirty="0">
                <a:solidFill>
                  <a:srgbClr val="002060"/>
                </a:solidFill>
                <a:latin typeface="+mn-lt"/>
              </a:rPr>
              <a:t>)</a:t>
            </a:r>
          </a:p>
        </p:txBody>
      </p:sp>
      <p:pic>
        <p:nvPicPr>
          <p:cNvPr id="24" name="Picture 23">
            <a:extLst>
              <a:ext uri="{FF2B5EF4-FFF2-40B4-BE49-F238E27FC236}">
                <a16:creationId xmlns:a16="http://schemas.microsoft.com/office/drawing/2014/main" id="{A2FE2BC0-9B71-437C-AAF3-5470B6D3DEB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58267" y="-15916"/>
            <a:ext cx="4485731" cy="3301817"/>
          </a:xfrm>
          <a:prstGeom prst="rect">
            <a:avLst/>
          </a:prstGeom>
          <a:noFill/>
        </p:spPr>
      </p:pic>
      <p:sp>
        <p:nvSpPr>
          <p:cNvPr id="25" name="Rectangle 24">
            <a:extLst>
              <a:ext uri="{FF2B5EF4-FFF2-40B4-BE49-F238E27FC236}">
                <a16:creationId xmlns:a16="http://schemas.microsoft.com/office/drawing/2014/main" id="{610B098E-3478-449B-A3AC-732543970212}"/>
              </a:ext>
            </a:extLst>
          </p:cNvPr>
          <p:cNvSpPr/>
          <p:nvPr/>
        </p:nvSpPr>
        <p:spPr>
          <a:xfrm>
            <a:off x="4427984" y="6380922"/>
            <a:ext cx="4716014" cy="4770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n>
                <a:solidFill>
                  <a:schemeClr val="bg1"/>
                </a:solidFill>
              </a:ln>
              <a:solidFill>
                <a:schemeClr val="bg1"/>
              </a:solidFill>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02630" y="2868483"/>
            <a:ext cx="2666496" cy="1979569"/>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74805" y="2866835"/>
            <a:ext cx="2669194" cy="2001895"/>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61024" y="4845768"/>
            <a:ext cx="2682975" cy="2012232"/>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02631" y="4827314"/>
            <a:ext cx="2658392" cy="2027890"/>
          </a:xfrm>
          <a:prstGeom prst="rect">
            <a:avLst/>
          </a:prstGeom>
        </p:spPr>
      </p:pic>
    </p:spTree>
    <p:extLst>
      <p:ext uri="{BB962C8B-B14F-4D97-AF65-F5344CB8AC3E}">
        <p14:creationId xmlns:p14="http://schemas.microsoft.com/office/powerpoint/2010/main" val="9203219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 name="Rectangle 1">
            <a:extLst>
              <a:ext uri="{FF2B5EF4-FFF2-40B4-BE49-F238E27FC236}">
                <a16:creationId xmlns:a16="http://schemas.microsoft.com/office/drawing/2014/main" id="{39A19B9A-82C6-46C8-A8E7-5A81B2A99921}"/>
              </a:ext>
            </a:extLst>
          </p:cNvPr>
          <p:cNvSpPr>
            <a:spLocks noChangeArrowheads="1"/>
          </p:cNvSpPr>
          <p:nvPr/>
        </p:nvSpPr>
        <p:spPr bwMode="auto">
          <a:xfrm>
            <a:off x="4639964" y="943317"/>
            <a:ext cx="4309310" cy="168051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indent="-228600" eaLnBrk="1" hangingPunct="1">
              <a:lnSpc>
                <a:spcPct val="90000"/>
              </a:lnSpc>
              <a:spcBef>
                <a:spcPct val="0"/>
              </a:spcBef>
              <a:spcAft>
                <a:spcPts val="600"/>
              </a:spcAft>
              <a:buFont typeface="Arial" panose="020B0604020202020204" pitchFamily="34" charset="0"/>
              <a:buChar char="•"/>
            </a:pPr>
            <a:r>
              <a:rPr lang="en-US" altLang="en-US" sz="2000" dirty="0">
                <a:solidFill>
                  <a:srgbClr val="002060"/>
                </a:solidFill>
                <a:latin typeface="+mn-lt"/>
              </a:rPr>
              <a:t>The 5-m core extends to </a:t>
            </a:r>
            <a:r>
              <a:rPr lang="en-US" altLang="en-US" sz="2000" i="1" dirty="0">
                <a:solidFill>
                  <a:srgbClr val="002060"/>
                </a:solidFill>
                <a:latin typeface="+mn-lt"/>
              </a:rPr>
              <a:t>c.</a:t>
            </a:r>
            <a:r>
              <a:rPr lang="en-US" altLang="en-US" sz="2000" dirty="0">
                <a:solidFill>
                  <a:srgbClr val="002060"/>
                </a:solidFill>
                <a:latin typeface="+mn-lt"/>
              </a:rPr>
              <a:t> 21000 </a:t>
            </a:r>
            <a:r>
              <a:rPr lang="en-US" altLang="en-US" sz="2000" dirty="0" err="1">
                <a:solidFill>
                  <a:srgbClr val="002060"/>
                </a:solidFill>
                <a:latin typeface="+mn-lt"/>
              </a:rPr>
              <a:t>cal</a:t>
            </a:r>
            <a:r>
              <a:rPr lang="en-US" altLang="en-US" sz="2000" dirty="0">
                <a:solidFill>
                  <a:srgbClr val="002060"/>
                </a:solidFill>
                <a:latin typeface="+mn-lt"/>
              </a:rPr>
              <a:t> yr BP</a:t>
            </a:r>
          </a:p>
          <a:p>
            <a:pPr indent="-228600" eaLnBrk="1" hangingPunct="1">
              <a:lnSpc>
                <a:spcPct val="90000"/>
              </a:lnSpc>
              <a:spcBef>
                <a:spcPct val="0"/>
              </a:spcBef>
              <a:spcAft>
                <a:spcPts val="600"/>
              </a:spcAft>
              <a:buFont typeface="Arial" panose="020B0604020202020204" pitchFamily="34" charset="0"/>
              <a:buChar char="•"/>
            </a:pPr>
            <a:r>
              <a:rPr lang="en-US" altLang="en-US" sz="2000" dirty="0">
                <a:solidFill>
                  <a:srgbClr val="002060"/>
                </a:solidFill>
                <a:latin typeface="+mn-lt"/>
              </a:rPr>
              <a:t>Starts just around LGM and extends to the Holocene covering imp events as YD, BA, 8.2, 4.2 ka</a:t>
            </a:r>
          </a:p>
        </p:txBody>
      </p:sp>
      <p:pic>
        <p:nvPicPr>
          <p:cNvPr id="18" name="Picture 17">
            <a:extLst>
              <a:ext uri="{FF2B5EF4-FFF2-40B4-BE49-F238E27FC236}">
                <a16:creationId xmlns:a16="http://schemas.microsoft.com/office/drawing/2014/main" id="{2A467AD5-64BF-48B6-BA94-5CAA3D768E16}"/>
              </a:ext>
            </a:extLst>
          </p:cNvPr>
          <p:cNvPicPr>
            <a:picLocks noChangeAspect="1"/>
          </p:cNvPicPr>
          <p:nvPr/>
        </p:nvPicPr>
        <p:blipFill>
          <a:blip r:embed="rId3"/>
          <a:stretch>
            <a:fillRect/>
          </a:stretch>
        </p:blipFill>
        <p:spPr>
          <a:xfrm>
            <a:off x="0" y="1676400"/>
            <a:ext cx="5015603" cy="4618160"/>
          </a:xfrm>
          <a:prstGeom prst="rect">
            <a:avLst/>
          </a:prstGeom>
        </p:spPr>
      </p:pic>
      <p:pic>
        <p:nvPicPr>
          <p:cNvPr id="20" name="Picture 19">
            <a:extLst>
              <a:ext uri="{FF2B5EF4-FFF2-40B4-BE49-F238E27FC236}">
                <a16:creationId xmlns:a16="http://schemas.microsoft.com/office/drawing/2014/main" id="{8C56E081-6C7A-44A9-AC08-2386DB68AE6D}"/>
              </a:ext>
            </a:extLst>
          </p:cNvPr>
          <p:cNvPicPr>
            <a:picLocks noChangeAspect="1"/>
          </p:cNvPicPr>
          <p:nvPr/>
        </p:nvPicPr>
        <p:blipFill>
          <a:blip r:embed="rId4"/>
          <a:stretch>
            <a:fillRect/>
          </a:stretch>
        </p:blipFill>
        <p:spPr>
          <a:xfrm>
            <a:off x="4869355" y="2753011"/>
            <a:ext cx="4169721" cy="2044141"/>
          </a:xfrm>
          <a:prstGeom prst="rect">
            <a:avLst/>
          </a:prstGeom>
        </p:spPr>
      </p:pic>
      <p:sp>
        <p:nvSpPr>
          <p:cNvPr id="21" name="Title 6">
            <a:extLst>
              <a:ext uri="{FF2B5EF4-FFF2-40B4-BE49-F238E27FC236}">
                <a16:creationId xmlns:a16="http://schemas.microsoft.com/office/drawing/2014/main" id="{BAF6370F-0D59-40CA-B191-BC9242D4BA19}"/>
              </a:ext>
            </a:extLst>
          </p:cNvPr>
          <p:cNvSpPr txBox="1">
            <a:spLocks noChangeArrowheads="1"/>
          </p:cNvSpPr>
          <p:nvPr/>
        </p:nvSpPr>
        <p:spPr bwMode="auto">
          <a:xfrm>
            <a:off x="1773238" y="971550"/>
            <a:ext cx="5772150"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2" tIns="34292" rIns="68582" bIns="34292"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sv-SE" altLang="sv-SE" sz="2800">
              <a:solidFill>
                <a:schemeClr val="tx2"/>
              </a:solidFill>
            </a:endParaRPr>
          </a:p>
        </p:txBody>
      </p:sp>
      <p:sp>
        <p:nvSpPr>
          <p:cNvPr id="22" name="Title 6">
            <a:extLst>
              <a:ext uri="{FF2B5EF4-FFF2-40B4-BE49-F238E27FC236}">
                <a16:creationId xmlns:a16="http://schemas.microsoft.com/office/drawing/2014/main" id="{69F89D8A-F3D7-40EE-9504-D50DBD749FE0}"/>
              </a:ext>
            </a:extLst>
          </p:cNvPr>
          <p:cNvSpPr txBox="1">
            <a:spLocks noChangeArrowheads="1"/>
          </p:cNvSpPr>
          <p:nvPr/>
        </p:nvSpPr>
        <p:spPr bwMode="auto">
          <a:xfrm>
            <a:off x="1763688" y="1004093"/>
            <a:ext cx="5772150"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2" tIns="34292" rIns="68582" bIns="34292"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sv-SE" altLang="sv-SE" sz="2800">
              <a:solidFill>
                <a:schemeClr val="tx2"/>
              </a:solidFill>
            </a:endParaRPr>
          </a:p>
        </p:txBody>
      </p:sp>
      <p:sp>
        <p:nvSpPr>
          <p:cNvPr id="23" name="Rectangle 1">
            <a:extLst>
              <a:ext uri="{FF2B5EF4-FFF2-40B4-BE49-F238E27FC236}">
                <a16:creationId xmlns:a16="http://schemas.microsoft.com/office/drawing/2014/main" id="{256F6776-F6B2-414B-8A2F-B2B75BAC0195}"/>
              </a:ext>
            </a:extLst>
          </p:cNvPr>
          <p:cNvSpPr>
            <a:spLocks noChangeArrowheads="1"/>
          </p:cNvSpPr>
          <p:nvPr/>
        </p:nvSpPr>
        <p:spPr bwMode="auto">
          <a:xfrm>
            <a:off x="628648" y="200535"/>
            <a:ext cx="3875389" cy="168051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90000"/>
              </a:lnSpc>
              <a:spcBef>
                <a:spcPct val="0"/>
              </a:spcBef>
              <a:spcAft>
                <a:spcPts val="600"/>
              </a:spcAft>
              <a:buNone/>
            </a:pPr>
            <a:r>
              <a:rPr lang="en-US" altLang="sv-SE" dirty="0">
                <a:solidFill>
                  <a:srgbClr val="FF0000"/>
                </a:solidFill>
                <a:latin typeface="+mj-lt"/>
                <a:ea typeface="+mj-ea"/>
                <a:cs typeface="+mj-cs"/>
              </a:rPr>
              <a:t>Sediment properties </a:t>
            </a:r>
            <a:r>
              <a:rPr lang="en-US" altLang="sv-SE" dirty="0" err="1">
                <a:solidFill>
                  <a:srgbClr val="FF0000"/>
                </a:solidFill>
                <a:latin typeface="+mj-lt"/>
                <a:ea typeface="+mj-ea"/>
                <a:cs typeface="+mj-cs"/>
              </a:rPr>
              <a:t>Jazmurian</a:t>
            </a:r>
            <a:r>
              <a:rPr lang="en-US" altLang="sv-SE" dirty="0">
                <a:solidFill>
                  <a:srgbClr val="FF0000"/>
                </a:solidFill>
                <a:latin typeface="+mj-lt"/>
                <a:ea typeface="+mj-ea"/>
                <a:cs typeface="+mj-cs"/>
              </a:rPr>
              <a:t> playa</a:t>
            </a:r>
          </a:p>
        </p:txBody>
      </p:sp>
    </p:spTree>
    <p:extLst>
      <p:ext uri="{BB962C8B-B14F-4D97-AF65-F5344CB8AC3E}">
        <p14:creationId xmlns:p14="http://schemas.microsoft.com/office/powerpoint/2010/main" val="16429997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 name="Rectangle 1">
            <a:extLst>
              <a:ext uri="{FF2B5EF4-FFF2-40B4-BE49-F238E27FC236}">
                <a16:creationId xmlns:a16="http://schemas.microsoft.com/office/drawing/2014/main" id="{256F6776-F6B2-414B-8A2F-B2B75BAC0195}"/>
              </a:ext>
            </a:extLst>
          </p:cNvPr>
          <p:cNvSpPr>
            <a:spLocks noChangeArrowheads="1"/>
          </p:cNvSpPr>
          <p:nvPr/>
        </p:nvSpPr>
        <p:spPr bwMode="auto">
          <a:xfrm>
            <a:off x="827741" y="146490"/>
            <a:ext cx="6751664" cy="168051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90000"/>
              </a:lnSpc>
              <a:spcBef>
                <a:spcPct val="0"/>
              </a:spcBef>
              <a:spcAft>
                <a:spcPts val="600"/>
              </a:spcAft>
              <a:buNone/>
            </a:pPr>
            <a:r>
              <a:rPr lang="en-US" altLang="sv-SE" dirty="0">
                <a:solidFill>
                  <a:srgbClr val="FF0000"/>
                </a:solidFill>
                <a:latin typeface="+mj-lt"/>
                <a:ea typeface="+mj-ea"/>
                <a:cs typeface="+mj-cs"/>
              </a:rPr>
              <a:t>Sediment properties </a:t>
            </a:r>
            <a:r>
              <a:rPr lang="en-US" altLang="sv-SE" dirty="0" err="1">
                <a:solidFill>
                  <a:srgbClr val="FF0000"/>
                </a:solidFill>
                <a:latin typeface="+mj-lt"/>
                <a:ea typeface="+mj-ea"/>
                <a:cs typeface="+mj-cs"/>
              </a:rPr>
              <a:t>Jazmurian</a:t>
            </a:r>
            <a:r>
              <a:rPr lang="en-US" altLang="sv-SE" dirty="0">
                <a:solidFill>
                  <a:srgbClr val="FF0000"/>
                </a:solidFill>
                <a:latin typeface="+mj-lt"/>
                <a:ea typeface="+mj-ea"/>
                <a:cs typeface="+mj-cs"/>
              </a:rPr>
              <a:t> playa</a:t>
            </a:r>
          </a:p>
        </p:txBody>
      </p:sp>
      <p:pic>
        <p:nvPicPr>
          <p:cNvPr id="15" name="Content Placeholder 2">
            <a:extLst>
              <a:ext uri="{FF2B5EF4-FFF2-40B4-BE49-F238E27FC236}">
                <a16:creationId xmlns:a16="http://schemas.microsoft.com/office/drawing/2014/main" id="{E41B2239-6A21-45BB-A665-4305C17C553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b="42079"/>
          <a:stretch>
            <a:fillRect/>
          </a:stretch>
        </p:blipFill>
        <p:spPr>
          <a:xfrm>
            <a:off x="750348" y="1538831"/>
            <a:ext cx="7632848" cy="5432891"/>
          </a:xfrm>
        </p:spPr>
      </p:pic>
      <p:pic>
        <p:nvPicPr>
          <p:cNvPr id="16" name="Picture 15" descr="A picture containing outdoor, sky, water, beach&#10;&#10;Description automatically generated">
            <a:extLst>
              <a:ext uri="{FF2B5EF4-FFF2-40B4-BE49-F238E27FC236}">
                <a16:creationId xmlns:a16="http://schemas.microsoft.com/office/drawing/2014/main" id="{10FDEFB7-FC46-43F5-A371-397CF30C3F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84664" y="627872"/>
            <a:ext cx="1759336" cy="1319502"/>
          </a:xfrm>
          <a:prstGeom prst="rect">
            <a:avLst/>
          </a:prstGeom>
        </p:spPr>
      </p:pic>
    </p:spTree>
    <p:extLst>
      <p:ext uri="{BB962C8B-B14F-4D97-AF65-F5344CB8AC3E}">
        <p14:creationId xmlns:p14="http://schemas.microsoft.com/office/powerpoint/2010/main" val="2200498506"/>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 name="Rectangle 1">
            <a:extLst>
              <a:ext uri="{FF2B5EF4-FFF2-40B4-BE49-F238E27FC236}">
                <a16:creationId xmlns:a16="http://schemas.microsoft.com/office/drawing/2014/main" id="{256F6776-F6B2-414B-8A2F-B2B75BAC0195}"/>
              </a:ext>
            </a:extLst>
          </p:cNvPr>
          <p:cNvSpPr>
            <a:spLocks noChangeArrowheads="1"/>
          </p:cNvSpPr>
          <p:nvPr/>
        </p:nvSpPr>
        <p:spPr bwMode="auto">
          <a:xfrm>
            <a:off x="827741" y="146490"/>
            <a:ext cx="6751664" cy="70950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90000"/>
              </a:lnSpc>
              <a:spcBef>
                <a:spcPct val="0"/>
              </a:spcBef>
              <a:spcAft>
                <a:spcPts val="600"/>
              </a:spcAft>
              <a:buNone/>
            </a:pPr>
            <a:r>
              <a:rPr lang="en-US" altLang="sv-SE" dirty="0">
                <a:solidFill>
                  <a:srgbClr val="FF0000"/>
                </a:solidFill>
                <a:latin typeface="+mj-lt"/>
                <a:ea typeface="+mj-ea"/>
                <a:cs typeface="+mj-cs"/>
              </a:rPr>
              <a:t>Sediment properties </a:t>
            </a:r>
            <a:r>
              <a:rPr lang="en-US" altLang="sv-SE" dirty="0" err="1">
                <a:solidFill>
                  <a:srgbClr val="FF0000"/>
                </a:solidFill>
                <a:latin typeface="+mj-lt"/>
                <a:ea typeface="+mj-ea"/>
                <a:cs typeface="+mj-cs"/>
              </a:rPr>
              <a:t>Jazmurian</a:t>
            </a:r>
            <a:r>
              <a:rPr lang="en-US" altLang="sv-SE" dirty="0">
                <a:solidFill>
                  <a:srgbClr val="FF0000"/>
                </a:solidFill>
                <a:latin typeface="+mj-lt"/>
                <a:ea typeface="+mj-ea"/>
                <a:cs typeface="+mj-cs"/>
              </a:rPr>
              <a:t> playa</a:t>
            </a:r>
          </a:p>
        </p:txBody>
      </p:sp>
      <p:pic>
        <p:nvPicPr>
          <p:cNvPr id="11" name="Content Placeholder 4">
            <a:extLst>
              <a:ext uri="{FF2B5EF4-FFF2-40B4-BE49-F238E27FC236}">
                <a16:creationId xmlns:a16="http://schemas.microsoft.com/office/drawing/2014/main" id="{4F110BBA-E0D8-47E3-8343-6A00EAB93CE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29165"/>
            <a:ext cx="5630086" cy="5870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a:extLst>
              <a:ext uri="{FF2B5EF4-FFF2-40B4-BE49-F238E27FC236}">
                <a16:creationId xmlns:a16="http://schemas.microsoft.com/office/drawing/2014/main" id="{7B80D65A-97C3-45D9-896B-F22AB457E7AC}"/>
              </a:ext>
            </a:extLst>
          </p:cNvPr>
          <p:cNvSpPr txBox="1"/>
          <p:nvPr/>
        </p:nvSpPr>
        <p:spPr>
          <a:xfrm>
            <a:off x="5726961" y="4935071"/>
            <a:ext cx="3347864" cy="646331"/>
          </a:xfrm>
          <a:prstGeom prst="rect">
            <a:avLst/>
          </a:prstGeom>
          <a:noFill/>
        </p:spPr>
        <p:txBody>
          <a:bodyPr wrap="square">
            <a:spAutoFit/>
          </a:bodyPr>
          <a:lstStyle/>
          <a:p>
            <a:pPr>
              <a:spcBef>
                <a:spcPct val="0"/>
              </a:spcBef>
              <a:buFontTx/>
              <a:buNone/>
            </a:pPr>
            <a:r>
              <a:rPr lang="sv-SE" altLang="sv-SE" sz="1800" dirty="0" err="1">
                <a:solidFill>
                  <a:srgbClr val="FFC000"/>
                </a:solidFill>
              </a:rPr>
              <a:t>Low</a:t>
            </a:r>
            <a:r>
              <a:rPr lang="sv-SE" altLang="sv-SE" sz="1800" dirty="0">
                <a:solidFill>
                  <a:srgbClr val="FFC000"/>
                </a:solidFill>
              </a:rPr>
              <a:t> MS, fine-grain sediments and </a:t>
            </a:r>
            <a:r>
              <a:rPr lang="sv-SE" altLang="sv-SE" sz="1800" dirty="0" err="1">
                <a:solidFill>
                  <a:srgbClr val="FFC000"/>
                </a:solidFill>
              </a:rPr>
              <a:t>aeolian</a:t>
            </a:r>
            <a:r>
              <a:rPr lang="sv-SE" altLang="sv-SE" sz="1800" dirty="0">
                <a:solidFill>
                  <a:srgbClr val="FFC000"/>
                </a:solidFill>
              </a:rPr>
              <a:t> input 21-14 ka</a:t>
            </a:r>
          </a:p>
        </p:txBody>
      </p:sp>
      <p:sp>
        <p:nvSpPr>
          <p:cNvPr id="14" name="TextBox 13">
            <a:extLst>
              <a:ext uri="{FF2B5EF4-FFF2-40B4-BE49-F238E27FC236}">
                <a16:creationId xmlns:a16="http://schemas.microsoft.com/office/drawing/2014/main" id="{22920C60-8A2D-4E90-AFF4-399F44BC65AF}"/>
              </a:ext>
            </a:extLst>
          </p:cNvPr>
          <p:cNvSpPr txBox="1"/>
          <p:nvPr/>
        </p:nvSpPr>
        <p:spPr>
          <a:xfrm>
            <a:off x="5582616" y="4288740"/>
            <a:ext cx="3457565" cy="646331"/>
          </a:xfrm>
          <a:prstGeom prst="rect">
            <a:avLst/>
          </a:prstGeom>
          <a:noFill/>
        </p:spPr>
        <p:txBody>
          <a:bodyPr wrap="square">
            <a:spAutoFit/>
          </a:bodyPr>
          <a:lstStyle/>
          <a:p>
            <a:r>
              <a:rPr lang="sv-SE" altLang="sv-SE" sz="1800" dirty="0">
                <a:solidFill>
                  <a:schemeClr val="accent4">
                    <a:lumMod val="50000"/>
                  </a:schemeClr>
                </a:solidFill>
              </a:rPr>
              <a:t>Increased fluvial inputs low amt of evaporites (14-13.2 ka)</a:t>
            </a:r>
            <a:endParaRPr lang="sv-SE" sz="1800" dirty="0">
              <a:solidFill>
                <a:schemeClr val="accent4">
                  <a:lumMod val="50000"/>
                </a:schemeClr>
              </a:solidFill>
            </a:endParaRPr>
          </a:p>
        </p:txBody>
      </p:sp>
      <p:sp>
        <p:nvSpPr>
          <p:cNvPr id="17" name="TextBox 16">
            <a:extLst>
              <a:ext uri="{FF2B5EF4-FFF2-40B4-BE49-F238E27FC236}">
                <a16:creationId xmlns:a16="http://schemas.microsoft.com/office/drawing/2014/main" id="{3DD97740-ADDD-4505-9DCB-1AE8DDC60633}"/>
              </a:ext>
            </a:extLst>
          </p:cNvPr>
          <p:cNvSpPr txBox="1"/>
          <p:nvPr/>
        </p:nvSpPr>
        <p:spPr>
          <a:xfrm>
            <a:off x="5630086" y="3513644"/>
            <a:ext cx="3457565" cy="646331"/>
          </a:xfrm>
          <a:prstGeom prst="rect">
            <a:avLst/>
          </a:prstGeom>
          <a:noFill/>
        </p:spPr>
        <p:txBody>
          <a:bodyPr wrap="square">
            <a:spAutoFit/>
          </a:bodyPr>
          <a:lstStyle/>
          <a:p>
            <a:r>
              <a:rPr lang="sv-SE" altLang="sv-SE" sz="1800" dirty="0">
                <a:solidFill>
                  <a:srgbClr val="6699FF"/>
                </a:solidFill>
              </a:rPr>
              <a:t>V </a:t>
            </a:r>
            <a:r>
              <a:rPr lang="sv-SE" altLang="sv-SE" sz="1800" dirty="0" err="1">
                <a:solidFill>
                  <a:srgbClr val="6699FF"/>
                </a:solidFill>
              </a:rPr>
              <a:t>wet</a:t>
            </a:r>
            <a:r>
              <a:rPr lang="sv-SE" altLang="sv-SE" sz="1800" dirty="0">
                <a:solidFill>
                  <a:srgbClr val="6699FF"/>
                </a:solidFill>
              </a:rPr>
              <a:t>, </a:t>
            </a:r>
            <a:r>
              <a:rPr lang="sv-SE" altLang="sv-SE" sz="1800" dirty="0" err="1">
                <a:solidFill>
                  <a:srgbClr val="6699FF"/>
                </a:solidFill>
              </a:rPr>
              <a:t>increased</a:t>
            </a:r>
            <a:r>
              <a:rPr lang="sv-SE" altLang="sv-SE" sz="1800" dirty="0">
                <a:solidFill>
                  <a:srgbClr val="6699FF"/>
                </a:solidFill>
              </a:rPr>
              <a:t> fluvial inputs </a:t>
            </a:r>
            <a:r>
              <a:rPr lang="sv-SE" altLang="sv-SE" sz="1800" dirty="0" err="1">
                <a:solidFill>
                  <a:srgbClr val="6699FF"/>
                </a:solidFill>
              </a:rPr>
              <a:t>low</a:t>
            </a:r>
            <a:r>
              <a:rPr lang="sv-SE" altLang="sv-SE" sz="1800" dirty="0">
                <a:solidFill>
                  <a:srgbClr val="6699FF"/>
                </a:solidFill>
              </a:rPr>
              <a:t> </a:t>
            </a:r>
            <a:r>
              <a:rPr lang="sv-SE" altLang="sv-SE" sz="1800" dirty="0">
                <a:solidFill>
                  <a:srgbClr val="43421D"/>
                </a:solidFill>
              </a:rPr>
              <a:t>amt </a:t>
            </a:r>
            <a:r>
              <a:rPr lang="sv-SE" altLang="sv-SE" sz="1800" dirty="0" err="1">
                <a:solidFill>
                  <a:srgbClr val="43421D"/>
                </a:solidFill>
              </a:rPr>
              <a:t>of</a:t>
            </a:r>
            <a:r>
              <a:rPr lang="sv-SE" altLang="sv-SE" sz="1800" dirty="0">
                <a:solidFill>
                  <a:srgbClr val="43421D"/>
                </a:solidFill>
              </a:rPr>
              <a:t> </a:t>
            </a:r>
            <a:r>
              <a:rPr lang="sv-SE" altLang="sv-SE" sz="1800" dirty="0" err="1">
                <a:solidFill>
                  <a:srgbClr val="43421D"/>
                </a:solidFill>
              </a:rPr>
              <a:t>evaporite</a:t>
            </a:r>
            <a:r>
              <a:rPr lang="sv-SE" altLang="sv-SE" sz="1800" dirty="0">
                <a:solidFill>
                  <a:srgbClr val="43421D"/>
                </a:solidFill>
              </a:rPr>
              <a:t>; IOSM + MLW</a:t>
            </a:r>
            <a:endParaRPr lang="sv-SE" sz="1800" dirty="0">
              <a:solidFill>
                <a:srgbClr val="43421D"/>
              </a:solidFill>
            </a:endParaRPr>
          </a:p>
        </p:txBody>
      </p:sp>
      <p:sp>
        <p:nvSpPr>
          <p:cNvPr id="18" name="TextBox 17">
            <a:extLst>
              <a:ext uri="{FF2B5EF4-FFF2-40B4-BE49-F238E27FC236}">
                <a16:creationId xmlns:a16="http://schemas.microsoft.com/office/drawing/2014/main" id="{FDFB5069-9C6F-4EE4-9228-589DB8D65F25}"/>
              </a:ext>
            </a:extLst>
          </p:cNvPr>
          <p:cNvSpPr txBox="1"/>
          <p:nvPr/>
        </p:nvSpPr>
        <p:spPr>
          <a:xfrm>
            <a:off x="5719485" y="4067956"/>
            <a:ext cx="3457565" cy="369332"/>
          </a:xfrm>
          <a:prstGeom prst="rect">
            <a:avLst/>
          </a:prstGeom>
          <a:noFill/>
        </p:spPr>
        <p:txBody>
          <a:bodyPr wrap="square">
            <a:spAutoFit/>
          </a:bodyPr>
          <a:lstStyle/>
          <a:p>
            <a:pPr>
              <a:spcBef>
                <a:spcPct val="0"/>
              </a:spcBef>
              <a:buFontTx/>
              <a:buNone/>
            </a:pPr>
            <a:r>
              <a:rPr lang="sv-SE" altLang="sv-SE" sz="1800" dirty="0" err="1">
                <a:solidFill>
                  <a:srgbClr val="FFC000"/>
                </a:solidFill>
              </a:rPr>
              <a:t>Dry</a:t>
            </a:r>
            <a:r>
              <a:rPr lang="sv-SE" altLang="sv-SE" sz="1800" dirty="0">
                <a:solidFill>
                  <a:srgbClr val="FFC000"/>
                </a:solidFill>
              </a:rPr>
              <a:t>, </a:t>
            </a:r>
            <a:r>
              <a:rPr lang="sv-SE" altLang="sv-SE" sz="1800" dirty="0" err="1">
                <a:solidFill>
                  <a:srgbClr val="FFC000"/>
                </a:solidFill>
              </a:rPr>
              <a:t>dessicati</a:t>
            </a:r>
            <a:r>
              <a:rPr lang="sv-SE" altLang="sv-SE" sz="1800" dirty="0" err="1">
                <a:solidFill>
                  <a:srgbClr val="FFFF00"/>
                </a:solidFill>
              </a:rPr>
              <a:t>on</a:t>
            </a:r>
            <a:endParaRPr lang="sv-SE" altLang="sv-SE" sz="1800" dirty="0">
              <a:solidFill>
                <a:srgbClr val="FFFF00"/>
              </a:solidFill>
            </a:endParaRPr>
          </a:p>
        </p:txBody>
      </p:sp>
      <p:sp>
        <p:nvSpPr>
          <p:cNvPr id="19" name="TextBox 18">
            <a:extLst>
              <a:ext uri="{FF2B5EF4-FFF2-40B4-BE49-F238E27FC236}">
                <a16:creationId xmlns:a16="http://schemas.microsoft.com/office/drawing/2014/main" id="{3CB733D2-42E3-4817-99DC-2C27256E953B}"/>
              </a:ext>
            </a:extLst>
          </p:cNvPr>
          <p:cNvSpPr txBox="1"/>
          <p:nvPr/>
        </p:nvSpPr>
        <p:spPr>
          <a:xfrm>
            <a:off x="5582616" y="3015861"/>
            <a:ext cx="3457565" cy="369332"/>
          </a:xfrm>
          <a:prstGeom prst="rect">
            <a:avLst/>
          </a:prstGeom>
          <a:noFill/>
        </p:spPr>
        <p:txBody>
          <a:bodyPr wrap="square">
            <a:spAutoFit/>
          </a:bodyPr>
          <a:lstStyle/>
          <a:p>
            <a:pPr>
              <a:spcBef>
                <a:spcPct val="0"/>
              </a:spcBef>
              <a:buFontTx/>
              <a:buNone/>
            </a:pPr>
            <a:r>
              <a:rPr lang="sv-SE" altLang="sv-SE" sz="1800" dirty="0" err="1">
                <a:solidFill>
                  <a:srgbClr val="6699FF"/>
                </a:solidFill>
              </a:rPr>
              <a:t>Wet</a:t>
            </a:r>
            <a:r>
              <a:rPr lang="sv-SE" altLang="sv-SE" sz="1800" dirty="0">
                <a:solidFill>
                  <a:srgbClr val="6699FF"/>
                </a:solidFill>
              </a:rPr>
              <a:t>, </a:t>
            </a:r>
            <a:r>
              <a:rPr lang="sv-SE" altLang="sv-SE" sz="1800" dirty="0" err="1">
                <a:solidFill>
                  <a:srgbClr val="6699FF"/>
                </a:solidFill>
              </a:rPr>
              <a:t>low</a:t>
            </a:r>
            <a:r>
              <a:rPr lang="sv-SE" altLang="sv-SE" sz="1800" dirty="0">
                <a:solidFill>
                  <a:srgbClr val="6699FF"/>
                </a:solidFill>
              </a:rPr>
              <a:t> </a:t>
            </a:r>
            <a:r>
              <a:rPr lang="sv-SE" altLang="sv-SE" sz="1800" dirty="0" err="1">
                <a:solidFill>
                  <a:srgbClr val="6699FF"/>
                </a:solidFill>
              </a:rPr>
              <a:t>aeolian</a:t>
            </a:r>
            <a:r>
              <a:rPr lang="sv-SE" altLang="sv-SE" sz="1800" dirty="0">
                <a:solidFill>
                  <a:srgbClr val="6699FF"/>
                </a:solidFill>
              </a:rPr>
              <a:t> input (Jiroft </a:t>
            </a:r>
            <a:r>
              <a:rPr lang="sv-SE" altLang="sv-SE" sz="1800" dirty="0" err="1">
                <a:solidFill>
                  <a:srgbClr val="6699FF"/>
                </a:solidFill>
              </a:rPr>
              <a:t>rises</a:t>
            </a:r>
            <a:r>
              <a:rPr lang="sv-SE" altLang="sv-SE" sz="1800" dirty="0">
                <a:solidFill>
                  <a:srgbClr val="6699FF"/>
                </a:solidFill>
              </a:rPr>
              <a:t>)</a:t>
            </a:r>
          </a:p>
        </p:txBody>
      </p:sp>
      <p:sp>
        <p:nvSpPr>
          <p:cNvPr id="20" name="TextBox 19">
            <a:extLst>
              <a:ext uri="{FF2B5EF4-FFF2-40B4-BE49-F238E27FC236}">
                <a16:creationId xmlns:a16="http://schemas.microsoft.com/office/drawing/2014/main" id="{2AD412F8-2039-44B6-A7F1-D862791B2C48}"/>
              </a:ext>
            </a:extLst>
          </p:cNvPr>
          <p:cNvSpPr txBox="1"/>
          <p:nvPr/>
        </p:nvSpPr>
        <p:spPr>
          <a:xfrm>
            <a:off x="5558553" y="2738548"/>
            <a:ext cx="3457565" cy="369332"/>
          </a:xfrm>
          <a:prstGeom prst="rect">
            <a:avLst/>
          </a:prstGeom>
          <a:noFill/>
        </p:spPr>
        <p:txBody>
          <a:bodyPr wrap="square">
            <a:spAutoFit/>
          </a:bodyPr>
          <a:lstStyle/>
          <a:p>
            <a:pPr>
              <a:spcBef>
                <a:spcPct val="0"/>
              </a:spcBef>
              <a:buFontTx/>
              <a:buNone/>
            </a:pPr>
            <a:r>
              <a:rPr lang="sv-SE" altLang="sv-SE" sz="1800" dirty="0" err="1">
                <a:solidFill>
                  <a:srgbClr val="FFC000"/>
                </a:solidFill>
              </a:rPr>
              <a:t>Dry</a:t>
            </a:r>
            <a:r>
              <a:rPr lang="sv-SE" altLang="sv-SE" sz="1800" dirty="0">
                <a:solidFill>
                  <a:srgbClr val="FFC000"/>
                </a:solidFill>
              </a:rPr>
              <a:t>, </a:t>
            </a:r>
            <a:r>
              <a:rPr lang="sv-SE" altLang="sv-SE" sz="1800" dirty="0" err="1">
                <a:solidFill>
                  <a:srgbClr val="FFC000"/>
                </a:solidFill>
              </a:rPr>
              <a:t>dessication</a:t>
            </a:r>
            <a:r>
              <a:rPr lang="sv-SE" altLang="sv-SE" sz="1800" dirty="0">
                <a:solidFill>
                  <a:srgbClr val="FFC000"/>
                </a:solidFill>
              </a:rPr>
              <a:t> (Jiroft </a:t>
            </a:r>
            <a:r>
              <a:rPr lang="sv-SE" altLang="sv-SE" sz="1800" dirty="0" err="1">
                <a:solidFill>
                  <a:srgbClr val="FFC000"/>
                </a:solidFill>
              </a:rPr>
              <a:t>declines</a:t>
            </a:r>
            <a:r>
              <a:rPr lang="sv-SE" altLang="sv-SE" sz="1800" dirty="0">
                <a:solidFill>
                  <a:srgbClr val="FFC000"/>
                </a:solidFill>
              </a:rPr>
              <a:t>)</a:t>
            </a:r>
          </a:p>
        </p:txBody>
      </p:sp>
    </p:spTree>
    <p:extLst>
      <p:ext uri="{BB962C8B-B14F-4D97-AF65-F5344CB8AC3E}">
        <p14:creationId xmlns:p14="http://schemas.microsoft.com/office/powerpoint/2010/main" val="7406469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18" grpId="0"/>
      <p:bldP spid="19" grpId="0"/>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 name="Rectangle 1">
            <a:extLst>
              <a:ext uri="{FF2B5EF4-FFF2-40B4-BE49-F238E27FC236}">
                <a16:creationId xmlns:a16="http://schemas.microsoft.com/office/drawing/2014/main" id="{256F6776-F6B2-414B-8A2F-B2B75BAC0195}"/>
              </a:ext>
            </a:extLst>
          </p:cNvPr>
          <p:cNvSpPr>
            <a:spLocks noChangeArrowheads="1"/>
          </p:cNvSpPr>
          <p:nvPr/>
        </p:nvSpPr>
        <p:spPr bwMode="auto">
          <a:xfrm>
            <a:off x="827741" y="146490"/>
            <a:ext cx="6751664" cy="70950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90000"/>
              </a:lnSpc>
              <a:spcBef>
                <a:spcPct val="0"/>
              </a:spcBef>
              <a:spcAft>
                <a:spcPts val="600"/>
              </a:spcAft>
              <a:buNone/>
            </a:pPr>
            <a:r>
              <a:rPr lang="en-US" altLang="sv-SE" dirty="0">
                <a:solidFill>
                  <a:srgbClr val="FF0000"/>
                </a:solidFill>
                <a:latin typeface="+mj-lt"/>
                <a:ea typeface="+mj-ea"/>
                <a:cs typeface="+mj-cs"/>
              </a:rPr>
              <a:t>Sediment properties </a:t>
            </a:r>
            <a:r>
              <a:rPr lang="en-US" altLang="sv-SE" dirty="0" err="1">
                <a:solidFill>
                  <a:srgbClr val="FF0000"/>
                </a:solidFill>
                <a:latin typeface="+mj-lt"/>
                <a:ea typeface="+mj-ea"/>
                <a:cs typeface="+mj-cs"/>
              </a:rPr>
              <a:t>Jazmurian</a:t>
            </a:r>
            <a:r>
              <a:rPr lang="en-US" altLang="sv-SE" dirty="0">
                <a:solidFill>
                  <a:srgbClr val="FF0000"/>
                </a:solidFill>
                <a:latin typeface="+mj-lt"/>
                <a:ea typeface="+mj-ea"/>
                <a:cs typeface="+mj-cs"/>
              </a:rPr>
              <a:t> playa</a:t>
            </a:r>
          </a:p>
        </p:txBody>
      </p:sp>
      <p:pic>
        <p:nvPicPr>
          <p:cNvPr id="15" name="Content Placeholder 3">
            <a:extLst>
              <a:ext uri="{FF2B5EF4-FFF2-40B4-BE49-F238E27FC236}">
                <a16:creationId xmlns:a16="http://schemas.microsoft.com/office/drawing/2014/main" id="{D828C302-5566-4E62-8BC7-902E8B28F7BA}"/>
              </a:ext>
            </a:extLst>
          </p:cNvPr>
          <p:cNvPicPr>
            <a:picLocks noGrp="1" noChangeAspect="1"/>
          </p:cNvPicPr>
          <p:nvPr>
            <p:ph idx="1"/>
          </p:nvPr>
        </p:nvPicPr>
        <p:blipFill>
          <a:blip r:embed="rId3"/>
          <a:stretch>
            <a:fillRect/>
          </a:stretch>
        </p:blipFill>
        <p:spPr>
          <a:xfrm>
            <a:off x="699423" y="776439"/>
            <a:ext cx="8235389" cy="6111389"/>
          </a:xfrm>
        </p:spPr>
      </p:pic>
    </p:spTree>
    <p:extLst>
      <p:ext uri="{BB962C8B-B14F-4D97-AF65-F5344CB8AC3E}">
        <p14:creationId xmlns:p14="http://schemas.microsoft.com/office/powerpoint/2010/main" val="3476776780"/>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8" name="Picture 4" descr="Representative Image. (Art Howard, Global Foundation for Ocean Exploration, NOA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p:cNvSpPr/>
          <p:nvPr/>
        </p:nvSpPr>
        <p:spPr>
          <a:xfrm>
            <a:off x="0" y="483648"/>
            <a:ext cx="8806575" cy="1444306"/>
          </a:xfrm>
          <a:prstGeom prst="rect">
            <a:avLst/>
          </a:prstGeom>
          <a:noFill/>
        </p:spPr>
        <p:txBody>
          <a:bodyPr wrap="square" rtlCol="0">
            <a:spAutoFit/>
          </a:bodyPr>
          <a:lstStyle/>
          <a:p>
            <a:pPr algn="ctr">
              <a:lnSpc>
                <a:spcPct val="107000"/>
              </a:lnSpc>
              <a:spcAft>
                <a:spcPts val="0"/>
              </a:spcAft>
            </a:pPr>
            <a:r>
              <a:rPr lang="en-US" sz="2800" b="1" dirty="0" err="1">
                <a:solidFill>
                  <a:schemeClr val="bg1"/>
                </a:solidFill>
                <a:latin typeface="+mj-lt"/>
                <a:ea typeface="Calibri" panose="020F0502020204030204" pitchFamily="34" charset="0"/>
                <a:cs typeface="B Titr" panose="00000700000000000000" pitchFamily="2" charset="-78"/>
              </a:rPr>
              <a:t>paleoenvironmental</a:t>
            </a:r>
            <a:r>
              <a:rPr lang="en-US" sz="2800" b="1" dirty="0">
                <a:solidFill>
                  <a:schemeClr val="bg1"/>
                </a:solidFill>
                <a:latin typeface="+mj-lt"/>
                <a:ea typeface="Calibri" panose="020F0502020204030204" pitchFamily="34" charset="0"/>
                <a:cs typeface="B Titr" panose="00000700000000000000" pitchFamily="2" charset="-78"/>
              </a:rPr>
              <a:t> reconstruction of southeastern Iran: how variability in the Indian Ocean Summer Monsoon contributes to </a:t>
            </a:r>
            <a:r>
              <a:rPr lang="en-US" sz="2800" b="1" dirty="0" err="1">
                <a:solidFill>
                  <a:schemeClr val="bg1"/>
                </a:solidFill>
                <a:latin typeface="+mj-lt"/>
                <a:ea typeface="Calibri" panose="020F0502020204030204" pitchFamily="34" charset="0"/>
                <a:cs typeface="B Titr" panose="00000700000000000000" pitchFamily="2" charset="-78"/>
              </a:rPr>
              <a:t>paleoclimatic</a:t>
            </a:r>
            <a:r>
              <a:rPr lang="en-US" sz="2800" b="1" dirty="0">
                <a:solidFill>
                  <a:schemeClr val="bg1"/>
                </a:solidFill>
                <a:latin typeface="+mj-lt"/>
                <a:ea typeface="Calibri" panose="020F0502020204030204" pitchFamily="34" charset="0"/>
                <a:cs typeface="B Titr" panose="00000700000000000000" pitchFamily="2" charset="-78"/>
              </a:rPr>
              <a:t> changes in West Asia?</a:t>
            </a:r>
            <a:endParaRPr lang="en-US" sz="2800" dirty="0">
              <a:solidFill>
                <a:schemeClr val="bg1"/>
              </a:solidFill>
              <a:effectLst/>
              <a:latin typeface="+mj-lt"/>
              <a:ea typeface="Calibri" panose="020F0502020204030204" pitchFamily="34" charset="0"/>
              <a:cs typeface="B Titr" panose="00000700000000000000" pitchFamily="2" charset="-78"/>
            </a:endParaRPr>
          </a:p>
        </p:txBody>
      </p:sp>
      <p:sp>
        <p:nvSpPr>
          <p:cNvPr id="9" name="Rectangle 8"/>
          <p:cNvSpPr/>
          <p:nvPr/>
        </p:nvSpPr>
        <p:spPr>
          <a:xfrm>
            <a:off x="1257299" y="2362200"/>
            <a:ext cx="6629400" cy="3431709"/>
          </a:xfrm>
          <a:prstGeom prst="rect">
            <a:avLst/>
          </a:prstGeom>
        </p:spPr>
        <p:txBody>
          <a:bodyPr wrap="square">
            <a:spAutoFit/>
          </a:bodyPr>
          <a:lstStyle/>
          <a:p>
            <a:pPr algn="ctr"/>
            <a:endParaRPr lang="en-US" sz="2800" b="1" dirty="0">
              <a:solidFill>
                <a:schemeClr val="bg2"/>
              </a:solidFill>
              <a:latin typeface="Times New Roman" panose="02020603050405020304" pitchFamily="18" charset="0"/>
              <a:ea typeface="SimSun" panose="02010600030101010101" pitchFamily="2" charset="-122"/>
              <a:cs typeface="B Nazanin" panose="00000400000000000000" pitchFamily="2" charset="-78"/>
            </a:endParaRPr>
          </a:p>
          <a:p>
            <a:pPr algn="ctr">
              <a:lnSpc>
                <a:spcPct val="150000"/>
              </a:lnSpc>
              <a:spcAft>
                <a:spcPts val="0"/>
              </a:spcAft>
            </a:pPr>
            <a:endParaRPr lang="en-US" sz="3200" b="1" dirty="0">
              <a:latin typeface="Times New Roman" panose="02020603050405020304" pitchFamily="18" charset="0"/>
              <a:ea typeface="SimSun" panose="02010600030101010101" pitchFamily="2" charset="-122"/>
              <a:cs typeface="B Nazanin" panose="00000400000000000000" pitchFamily="2" charset="-78"/>
            </a:endParaRPr>
          </a:p>
          <a:p>
            <a:pPr algn="ctr">
              <a:lnSpc>
                <a:spcPct val="150000"/>
              </a:lnSpc>
              <a:spcAft>
                <a:spcPts val="0"/>
              </a:spcAft>
            </a:pPr>
            <a:r>
              <a:rPr lang="en-US" sz="2400" b="1" dirty="0" err="1">
                <a:solidFill>
                  <a:schemeClr val="bg1"/>
                </a:solidFill>
                <a:latin typeface="Times New Roman" panose="02020603050405020304" pitchFamily="18" charset="0"/>
                <a:ea typeface="SimSun" panose="02010600030101010101" pitchFamily="2" charset="-122"/>
                <a:cs typeface="B Nazanin" panose="00000400000000000000" pitchFamily="2" charset="-78"/>
              </a:rPr>
              <a:t>Alireza</a:t>
            </a:r>
            <a:r>
              <a:rPr lang="en-US" sz="2400" b="1" dirty="0">
                <a:solidFill>
                  <a:schemeClr val="bg1"/>
                </a:solidFill>
                <a:latin typeface="Times New Roman" panose="02020603050405020304" pitchFamily="18" charset="0"/>
                <a:ea typeface="SimSun" panose="02010600030101010101" pitchFamily="2" charset="-122"/>
                <a:cs typeface="B Nazanin" panose="00000400000000000000" pitchFamily="2" charset="-78"/>
              </a:rPr>
              <a:t> </a:t>
            </a:r>
            <a:r>
              <a:rPr lang="en-US" sz="2400" b="1" dirty="0" err="1">
                <a:solidFill>
                  <a:schemeClr val="bg1"/>
                </a:solidFill>
                <a:latin typeface="Times New Roman" panose="02020603050405020304" pitchFamily="18" charset="0"/>
                <a:ea typeface="SimSun" panose="02010600030101010101" pitchFamily="2" charset="-122"/>
                <a:cs typeface="B Nazanin" panose="00000400000000000000" pitchFamily="2" charset="-78"/>
              </a:rPr>
              <a:t>Vaezi</a:t>
            </a:r>
            <a:endParaRPr lang="en-US" sz="2400" b="1" dirty="0">
              <a:solidFill>
                <a:schemeClr val="bg1"/>
              </a:solidFill>
              <a:latin typeface="Times New Roman" panose="02020603050405020304" pitchFamily="18" charset="0"/>
              <a:ea typeface="SimSun" panose="02010600030101010101" pitchFamily="2" charset="-122"/>
              <a:cs typeface="B Nazanin" panose="00000400000000000000" pitchFamily="2" charset="-78"/>
            </a:endParaRPr>
          </a:p>
          <a:p>
            <a:pPr algn="ctr">
              <a:lnSpc>
                <a:spcPct val="150000"/>
              </a:lnSpc>
              <a:spcAft>
                <a:spcPts val="0"/>
              </a:spcAft>
            </a:pPr>
            <a:endParaRPr lang="fa-IR" sz="2400" b="1" dirty="0">
              <a:solidFill>
                <a:schemeClr val="bg1"/>
              </a:solidFill>
              <a:latin typeface="Calibri" panose="020F0502020204030204" pitchFamily="34" charset="0"/>
              <a:ea typeface="SimSun" panose="02010600030101010101" pitchFamily="2" charset="-122"/>
              <a:cs typeface="B Nazanin" panose="00000400000000000000" pitchFamily="2" charset="-78"/>
            </a:endParaRPr>
          </a:p>
          <a:p>
            <a:pPr algn="ctr">
              <a:lnSpc>
                <a:spcPct val="150000"/>
              </a:lnSpc>
              <a:spcAft>
                <a:spcPts val="0"/>
              </a:spcAft>
            </a:pPr>
            <a:r>
              <a:rPr lang="en-US" sz="2400" b="1" dirty="0">
                <a:solidFill>
                  <a:schemeClr val="bg1"/>
                </a:solidFill>
                <a:latin typeface="Times New Roman" panose="02020603050405020304" pitchFamily="18" charset="0"/>
                <a:ea typeface="SimSun" panose="02010600030101010101" pitchFamily="2" charset="-122"/>
                <a:cs typeface="B Nazanin" panose="00000400000000000000" pitchFamily="2" charset="-78"/>
              </a:rPr>
              <a:t>Research Institute for Earth Sciences, Geological Survey of Iran</a:t>
            </a:r>
            <a:endParaRPr lang="fa-IR" sz="2400" b="1" dirty="0">
              <a:solidFill>
                <a:schemeClr val="bg1"/>
              </a:solidFill>
              <a:latin typeface="Times New Roman" panose="02020603050405020304" pitchFamily="18" charset="0"/>
              <a:ea typeface="SimSun" panose="02010600030101010101" pitchFamily="2" charset="-122"/>
              <a:cs typeface="B Nazanin" panose="00000400000000000000" pitchFamily="2" charset="-78"/>
            </a:endParaRPr>
          </a:p>
        </p:txBody>
      </p:sp>
    </p:spTree>
    <p:extLst>
      <p:ext uri="{BB962C8B-B14F-4D97-AF65-F5344CB8AC3E}">
        <p14:creationId xmlns:p14="http://schemas.microsoft.com/office/powerpoint/2010/main" val="2732882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9CC65911-8CB0-4BF3-9428-82104C738F9F}"/>
              </a:ext>
            </a:extLst>
          </p:cNvPr>
          <p:cNvSpPr>
            <a:spLocks noGrp="1" noChangeArrowheads="1"/>
          </p:cNvSpPr>
          <p:nvPr>
            <p:ph type="title"/>
          </p:nvPr>
        </p:nvSpPr>
        <p:spPr>
          <a:xfrm>
            <a:off x="899592" y="228600"/>
            <a:ext cx="3345407" cy="1494000"/>
          </a:xfrm>
        </p:spPr>
        <p:txBody>
          <a:bodyPr vert="horz" lIns="91440" tIns="45720" rIns="91440" bIns="45720" rtlCol="0" anchor="t">
            <a:normAutofit/>
          </a:bodyPr>
          <a:lstStyle/>
          <a:p>
            <a:pPr algn="l" eaLnBrk="1" hangingPunct="1">
              <a:lnSpc>
                <a:spcPct val="90000"/>
              </a:lnSpc>
            </a:pPr>
            <a:r>
              <a:rPr lang="en-US" altLang="en-US" sz="3400" b="1" kern="1200" dirty="0">
                <a:solidFill>
                  <a:srgbClr val="FF0000"/>
                </a:solidFill>
              </a:rPr>
              <a:t>Summary</a:t>
            </a:r>
            <a:br>
              <a:rPr lang="en-US" altLang="en-US" sz="3400" b="1" kern="1200" dirty="0">
                <a:solidFill>
                  <a:srgbClr val="FF0000"/>
                </a:solidFill>
              </a:rPr>
            </a:br>
            <a:br>
              <a:rPr lang="en-US" altLang="en-US" sz="3400" b="1" kern="1200" dirty="0">
                <a:solidFill>
                  <a:srgbClr val="FF0000"/>
                </a:solidFill>
              </a:rPr>
            </a:br>
            <a:endParaRPr lang="en-US" altLang="en-US" sz="3400" b="1" kern="1200" dirty="0">
              <a:solidFill>
                <a:srgbClr val="FF0000"/>
              </a:solidFill>
              <a:latin typeface="+mj-lt"/>
              <a:ea typeface="+mj-ea"/>
              <a:cs typeface="+mj-cs"/>
            </a:endParaRPr>
          </a:p>
        </p:txBody>
      </p:sp>
      <p:sp>
        <p:nvSpPr>
          <p:cNvPr id="14" name="Rectangle 3">
            <a:extLst>
              <a:ext uri="{FF2B5EF4-FFF2-40B4-BE49-F238E27FC236}">
                <a16:creationId xmlns:a16="http://schemas.microsoft.com/office/drawing/2014/main" id="{352142A8-B411-42E4-A1B8-F96052845E1C}"/>
              </a:ext>
            </a:extLst>
          </p:cNvPr>
          <p:cNvSpPr txBox="1">
            <a:spLocks noChangeArrowheads="1"/>
          </p:cNvSpPr>
          <p:nvPr/>
        </p:nvSpPr>
        <p:spPr bwMode="auto">
          <a:xfrm>
            <a:off x="0" y="1219200"/>
            <a:ext cx="9041937" cy="3051442"/>
          </a:xfrm>
          <a:prstGeom prst="rect">
            <a:avLst/>
          </a:prstGeom>
          <a:noFill/>
          <a:ln>
            <a:noFill/>
          </a:ln>
          <a:effectLst/>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lnSpc>
                <a:spcPct val="90000"/>
              </a:lnSpc>
              <a:buFontTx/>
              <a:buNone/>
              <a:defRPr/>
            </a:pPr>
            <a:endParaRPr lang="sv-SE" altLang="en-US" sz="2400" dirty="0">
              <a:solidFill>
                <a:srgbClr val="FFFF66"/>
              </a:solidFill>
            </a:endParaRPr>
          </a:p>
          <a:p>
            <a:pPr algn="just">
              <a:lnSpc>
                <a:spcPct val="90000"/>
              </a:lnSpc>
              <a:defRPr/>
            </a:pPr>
            <a:r>
              <a:rPr lang="en-US" altLang="en-US" sz="2400" dirty="0">
                <a:solidFill>
                  <a:srgbClr val="002060"/>
                </a:solidFill>
              </a:rPr>
              <a:t>Strong correlation between Peaks of dust input over the Iranian Plateau with North Atlantic cooling events e.g., Heinrich </a:t>
            </a:r>
            <a:r>
              <a:rPr lang="en-US" altLang="en-US" sz="2400" dirty="0" err="1">
                <a:solidFill>
                  <a:srgbClr val="002060"/>
                </a:solidFill>
              </a:rPr>
              <a:t>Stadial</a:t>
            </a:r>
            <a:r>
              <a:rPr lang="en-US" altLang="en-US" sz="2400" dirty="0">
                <a:solidFill>
                  <a:srgbClr val="002060"/>
                </a:solidFill>
              </a:rPr>
              <a:t> 1, the Younger Dryas supports the idea that atmospheric teleconnections most likely existed between these regions </a:t>
            </a:r>
            <a:r>
              <a:rPr lang="da-DK" altLang="en-US" sz="2400" dirty="0">
                <a:solidFill>
                  <a:srgbClr val="002060"/>
                </a:solidFill>
              </a:rPr>
              <a:t>(Safaierad et al., 2020; Vaezi et al., 2019)</a:t>
            </a:r>
            <a:r>
              <a:rPr lang="en-US" altLang="en-US" sz="2400" dirty="0">
                <a:solidFill>
                  <a:srgbClr val="002060"/>
                </a:solidFill>
              </a:rPr>
              <a:t>.</a:t>
            </a:r>
          </a:p>
          <a:p>
            <a:pPr algn="just">
              <a:lnSpc>
                <a:spcPct val="90000"/>
              </a:lnSpc>
              <a:defRPr/>
            </a:pPr>
            <a:endParaRPr lang="en-US" altLang="en-US" sz="2400" dirty="0">
              <a:solidFill>
                <a:srgbClr val="002060"/>
              </a:solidFill>
            </a:endParaRPr>
          </a:p>
          <a:p>
            <a:pPr algn="just">
              <a:lnSpc>
                <a:spcPct val="90000"/>
              </a:lnSpc>
              <a:defRPr/>
            </a:pPr>
            <a:r>
              <a:rPr lang="en-US" altLang="en-US" sz="2400" dirty="0">
                <a:solidFill>
                  <a:srgbClr val="002060"/>
                </a:solidFill>
              </a:rPr>
              <a:t>Our </a:t>
            </a:r>
            <a:r>
              <a:rPr lang="en-US" altLang="en-US" sz="2400" dirty="0" err="1">
                <a:solidFill>
                  <a:srgbClr val="002060"/>
                </a:solidFill>
              </a:rPr>
              <a:t>Studiy</a:t>
            </a:r>
            <a:r>
              <a:rPr lang="en-US" altLang="en-US" sz="2400" dirty="0">
                <a:solidFill>
                  <a:srgbClr val="002060"/>
                </a:solidFill>
              </a:rPr>
              <a:t> suggested a greater influence of the IOSM over Iran during </a:t>
            </a:r>
            <a:r>
              <a:rPr lang="en-US" altLang="en-US" sz="2400" dirty="0" err="1">
                <a:solidFill>
                  <a:srgbClr val="002060"/>
                </a:solidFill>
              </a:rPr>
              <a:t>Bølling</a:t>
            </a:r>
            <a:r>
              <a:rPr lang="en-US" altLang="en-US" sz="2400" dirty="0">
                <a:solidFill>
                  <a:srgbClr val="002060"/>
                </a:solidFill>
              </a:rPr>
              <a:t>–</a:t>
            </a:r>
            <a:r>
              <a:rPr lang="en-US" altLang="en-US" sz="2400" dirty="0" err="1">
                <a:solidFill>
                  <a:srgbClr val="002060"/>
                </a:solidFill>
              </a:rPr>
              <a:t>Allerød</a:t>
            </a:r>
            <a:r>
              <a:rPr lang="en-US" altLang="en-US" sz="2400" dirty="0">
                <a:solidFill>
                  <a:srgbClr val="002060"/>
                </a:solidFill>
              </a:rPr>
              <a:t> period. </a:t>
            </a:r>
          </a:p>
          <a:p>
            <a:pPr algn="just">
              <a:lnSpc>
                <a:spcPct val="90000"/>
              </a:lnSpc>
              <a:defRPr/>
            </a:pPr>
            <a:endParaRPr lang="en-US" altLang="en-US" sz="2400" dirty="0">
              <a:solidFill>
                <a:srgbClr val="002060"/>
              </a:solidFill>
            </a:endParaRPr>
          </a:p>
          <a:p>
            <a:pPr algn="just">
              <a:lnSpc>
                <a:spcPct val="90000"/>
              </a:lnSpc>
              <a:defRPr/>
            </a:pPr>
            <a:r>
              <a:rPr lang="en-US" altLang="en-US" sz="2400" dirty="0">
                <a:solidFill>
                  <a:srgbClr val="002060"/>
                </a:solidFill>
              </a:rPr>
              <a:t>The Iranian Plateau was dry and dusty during Younger Dryas.</a:t>
            </a:r>
          </a:p>
          <a:p>
            <a:pPr marL="0" indent="0" algn="just">
              <a:lnSpc>
                <a:spcPct val="90000"/>
              </a:lnSpc>
              <a:buNone/>
              <a:defRPr/>
            </a:pPr>
            <a:r>
              <a:rPr lang="en-US" altLang="en-US" sz="2400" dirty="0">
                <a:solidFill>
                  <a:srgbClr val="002060"/>
                </a:solidFill>
              </a:rPr>
              <a:t> </a:t>
            </a:r>
          </a:p>
        </p:txBody>
      </p:sp>
    </p:spTree>
    <p:extLst>
      <p:ext uri="{BB962C8B-B14F-4D97-AF65-F5344CB8AC3E}">
        <p14:creationId xmlns:p14="http://schemas.microsoft.com/office/powerpoint/2010/main" val="110576246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9CC65911-8CB0-4BF3-9428-82104C738F9F}"/>
              </a:ext>
            </a:extLst>
          </p:cNvPr>
          <p:cNvSpPr>
            <a:spLocks noGrp="1" noChangeArrowheads="1"/>
          </p:cNvSpPr>
          <p:nvPr>
            <p:ph type="title"/>
          </p:nvPr>
        </p:nvSpPr>
        <p:spPr>
          <a:xfrm>
            <a:off x="899592" y="228600"/>
            <a:ext cx="3345407" cy="1494000"/>
          </a:xfrm>
        </p:spPr>
        <p:txBody>
          <a:bodyPr vert="horz" lIns="91440" tIns="45720" rIns="91440" bIns="45720" rtlCol="0" anchor="t">
            <a:normAutofit/>
          </a:bodyPr>
          <a:lstStyle/>
          <a:p>
            <a:pPr algn="l" eaLnBrk="1" hangingPunct="1">
              <a:lnSpc>
                <a:spcPct val="90000"/>
              </a:lnSpc>
            </a:pPr>
            <a:r>
              <a:rPr lang="en-US" altLang="en-US" sz="3400" b="1" kern="1200" dirty="0">
                <a:solidFill>
                  <a:srgbClr val="FF0000"/>
                </a:solidFill>
              </a:rPr>
              <a:t>Summary</a:t>
            </a:r>
            <a:br>
              <a:rPr lang="en-US" altLang="en-US" sz="3400" b="1" kern="1200" dirty="0">
                <a:solidFill>
                  <a:srgbClr val="FF0000"/>
                </a:solidFill>
              </a:rPr>
            </a:br>
            <a:br>
              <a:rPr lang="en-US" altLang="en-US" sz="3400" b="1" kern="1200" dirty="0">
                <a:solidFill>
                  <a:srgbClr val="FF0000"/>
                </a:solidFill>
              </a:rPr>
            </a:br>
            <a:endParaRPr lang="en-US" altLang="en-US" sz="3400" b="1" kern="1200" dirty="0">
              <a:solidFill>
                <a:srgbClr val="FF0000"/>
              </a:solidFill>
              <a:latin typeface="+mj-lt"/>
              <a:ea typeface="+mj-ea"/>
              <a:cs typeface="+mj-cs"/>
            </a:endParaRPr>
          </a:p>
        </p:txBody>
      </p:sp>
      <p:sp>
        <p:nvSpPr>
          <p:cNvPr id="14" name="Rectangle 3">
            <a:extLst>
              <a:ext uri="{FF2B5EF4-FFF2-40B4-BE49-F238E27FC236}">
                <a16:creationId xmlns:a16="http://schemas.microsoft.com/office/drawing/2014/main" id="{352142A8-B411-42E4-A1B8-F96052845E1C}"/>
              </a:ext>
            </a:extLst>
          </p:cNvPr>
          <p:cNvSpPr txBox="1">
            <a:spLocks noChangeArrowheads="1"/>
          </p:cNvSpPr>
          <p:nvPr/>
        </p:nvSpPr>
        <p:spPr bwMode="auto">
          <a:xfrm>
            <a:off x="0" y="457200"/>
            <a:ext cx="9041937" cy="3051442"/>
          </a:xfrm>
          <a:prstGeom prst="rect">
            <a:avLst/>
          </a:prstGeom>
          <a:noFill/>
          <a:ln>
            <a:noFill/>
          </a:ln>
          <a:effectLst/>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lnSpc>
                <a:spcPct val="90000"/>
              </a:lnSpc>
              <a:buFontTx/>
              <a:buNone/>
              <a:defRPr/>
            </a:pPr>
            <a:endParaRPr lang="sv-SE" altLang="en-US" sz="2400" dirty="0">
              <a:solidFill>
                <a:srgbClr val="FFFF66"/>
              </a:solidFill>
            </a:endParaRPr>
          </a:p>
          <a:p>
            <a:pPr algn="just">
              <a:lnSpc>
                <a:spcPct val="90000"/>
              </a:lnSpc>
              <a:defRPr/>
            </a:pPr>
            <a:endParaRPr lang="en-US" altLang="en-US" sz="2400" dirty="0">
              <a:solidFill>
                <a:srgbClr val="002060"/>
              </a:solidFill>
            </a:endParaRPr>
          </a:p>
          <a:p>
            <a:pPr algn="just">
              <a:lnSpc>
                <a:spcPct val="90000"/>
              </a:lnSpc>
              <a:defRPr/>
            </a:pPr>
            <a:r>
              <a:rPr lang="en-US" altLang="en-US" sz="2400" dirty="0">
                <a:solidFill>
                  <a:srgbClr val="002060"/>
                </a:solidFill>
              </a:rPr>
              <a:t>Our </a:t>
            </a:r>
            <a:r>
              <a:rPr lang="en-US" altLang="en-US" sz="2400" dirty="0" err="1">
                <a:solidFill>
                  <a:srgbClr val="002060"/>
                </a:solidFill>
              </a:rPr>
              <a:t>Studiy</a:t>
            </a:r>
            <a:r>
              <a:rPr lang="en-US" altLang="en-US" sz="2400" dirty="0">
                <a:solidFill>
                  <a:srgbClr val="002060"/>
                </a:solidFill>
              </a:rPr>
              <a:t> suggested a greater influence of the IOSM over Iran during </a:t>
            </a:r>
            <a:r>
              <a:rPr lang="en-US" altLang="en-US" sz="2400" dirty="0" err="1">
                <a:solidFill>
                  <a:srgbClr val="002060"/>
                </a:solidFill>
              </a:rPr>
              <a:t>Bølling</a:t>
            </a:r>
            <a:r>
              <a:rPr lang="en-US" altLang="en-US" sz="2400" dirty="0">
                <a:solidFill>
                  <a:srgbClr val="002060"/>
                </a:solidFill>
              </a:rPr>
              <a:t>–</a:t>
            </a:r>
            <a:r>
              <a:rPr lang="en-US" altLang="en-US" sz="2400" dirty="0" err="1">
                <a:solidFill>
                  <a:srgbClr val="002060"/>
                </a:solidFill>
              </a:rPr>
              <a:t>Allerød</a:t>
            </a:r>
            <a:r>
              <a:rPr lang="en-US" altLang="en-US" sz="2400" dirty="0">
                <a:solidFill>
                  <a:srgbClr val="002060"/>
                </a:solidFill>
              </a:rPr>
              <a:t> period. </a:t>
            </a:r>
          </a:p>
          <a:p>
            <a:pPr algn="just">
              <a:lnSpc>
                <a:spcPct val="90000"/>
              </a:lnSpc>
              <a:defRPr/>
            </a:pPr>
            <a:endParaRPr lang="en-US" altLang="en-US" sz="2400" dirty="0">
              <a:solidFill>
                <a:srgbClr val="002060"/>
              </a:solidFill>
            </a:endParaRPr>
          </a:p>
          <a:p>
            <a:pPr algn="just">
              <a:lnSpc>
                <a:spcPct val="90000"/>
              </a:lnSpc>
              <a:defRPr/>
            </a:pPr>
            <a:r>
              <a:rPr lang="en-US" altLang="en-US" sz="2400" dirty="0">
                <a:solidFill>
                  <a:srgbClr val="002060"/>
                </a:solidFill>
              </a:rPr>
              <a:t>The Iranian Plateau was dry and dusty during Younger Dryas.</a:t>
            </a:r>
          </a:p>
          <a:p>
            <a:pPr marL="0" indent="0" algn="just">
              <a:lnSpc>
                <a:spcPct val="90000"/>
              </a:lnSpc>
              <a:buNone/>
              <a:defRPr/>
            </a:pPr>
            <a:r>
              <a:rPr lang="en-US" altLang="en-US" sz="2400" dirty="0">
                <a:solidFill>
                  <a:srgbClr val="002060"/>
                </a:solidFill>
              </a:rPr>
              <a:t> </a:t>
            </a:r>
          </a:p>
          <a:p>
            <a:pPr algn="just">
              <a:lnSpc>
                <a:spcPct val="90000"/>
              </a:lnSpc>
              <a:defRPr/>
            </a:pPr>
            <a:r>
              <a:rPr lang="en-US" altLang="en-US" sz="2400" dirty="0">
                <a:solidFill>
                  <a:srgbClr val="002060"/>
                </a:solidFill>
              </a:rPr>
              <a:t>Peaks of wet condition during the early Holocene in southeastern Iran was from 11.4 to 9.6 </a:t>
            </a:r>
            <a:r>
              <a:rPr lang="en-US" altLang="en-US" sz="2400" dirty="0" err="1">
                <a:solidFill>
                  <a:srgbClr val="002060"/>
                </a:solidFill>
              </a:rPr>
              <a:t>kyr</a:t>
            </a:r>
            <a:r>
              <a:rPr lang="en-US" altLang="en-US" sz="2400" dirty="0">
                <a:solidFill>
                  <a:srgbClr val="002060"/>
                </a:solidFill>
              </a:rPr>
              <a:t> BP. </a:t>
            </a:r>
          </a:p>
          <a:p>
            <a:pPr algn="just">
              <a:lnSpc>
                <a:spcPct val="90000"/>
              </a:lnSpc>
              <a:defRPr/>
            </a:pPr>
            <a:endParaRPr lang="en-US" altLang="en-US" sz="2400" dirty="0">
              <a:solidFill>
                <a:srgbClr val="002060"/>
              </a:solidFill>
            </a:endParaRPr>
          </a:p>
          <a:p>
            <a:pPr algn="just">
              <a:lnSpc>
                <a:spcPct val="90000"/>
              </a:lnSpc>
              <a:defRPr/>
            </a:pPr>
            <a:r>
              <a:rPr lang="en-US" altLang="en-US" sz="2400" dirty="0">
                <a:solidFill>
                  <a:srgbClr val="002060"/>
                </a:solidFill>
              </a:rPr>
              <a:t>During early Holocene high solar insolation led to northward displacement of the ITCZ and strengthening and northward expansion of the Indian summer monsoon system.</a:t>
            </a:r>
          </a:p>
        </p:txBody>
      </p:sp>
    </p:spTree>
    <p:extLst>
      <p:ext uri="{BB962C8B-B14F-4D97-AF65-F5344CB8AC3E}">
        <p14:creationId xmlns:p14="http://schemas.microsoft.com/office/powerpoint/2010/main" val="3802822034"/>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9CC65911-8CB0-4BF3-9428-82104C738F9F}"/>
              </a:ext>
            </a:extLst>
          </p:cNvPr>
          <p:cNvSpPr>
            <a:spLocks noGrp="1" noChangeArrowheads="1"/>
          </p:cNvSpPr>
          <p:nvPr>
            <p:ph type="title"/>
          </p:nvPr>
        </p:nvSpPr>
        <p:spPr>
          <a:xfrm>
            <a:off x="899592" y="228600"/>
            <a:ext cx="3345407" cy="1494000"/>
          </a:xfrm>
        </p:spPr>
        <p:txBody>
          <a:bodyPr vert="horz" lIns="91440" tIns="45720" rIns="91440" bIns="45720" rtlCol="0" anchor="t">
            <a:normAutofit/>
          </a:bodyPr>
          <a:lstStyle/>
          <a:p>
            <a:pPr algn="l" eaLnBrk="1" hangingPunct="1">
              <a:lnSpc>
                <a:spcPct val="90000"/>
              </a:lnSpc>
            </a:pPr>
            <a:r>
              <a:rPr lang="en-US" altLang="en-US" sz="3400" b="1" kern="1200" dirty="0">
                <a:solidFill>
                  <a:srgbClr val="FF0000"/>
                </a:solidFill>
              </a:rPr>
              <a:t>Summary</a:t>
            </a:r>
            <a:br>
              <a:rPr lang="en-US" altLang="en-US" sz="3400" b="1" kern="1200" dirty="0">
                <a:solidFill>
                  <a:srgbClr val="FF0000"/>
                </a:solidFill>
              </a:rPr>
            </a:br>
            <a:br>
              <a:rPr lang="en-US" altLang="en-US" sz="3400" b="1" kern="1200" dirty="0">
                <a:solidFill>
                  <a:srgbClr val="FF0000"/>
                </a:solidFill>
              </a:rPr>
            </a:br>
            <a:endParaRPr lang="en-US" altLang="en-US" sz="3400" b="1" kern="1200" dirty="0">
              <a:solidFill>
                <a:srgbClr val="FF0000"/>
              </a:solidFill>
              <a:latin typeface="+mj-lt"/>
              <a:ea typeface="+mj-ea"/>
              <a:cs typeface="+mj-cs"/>
            </a:endParaRPr>
          </a:p>
        </p:txBody>
      </p:sp>
      <p:sp>
        <p:nvSpPr>
          <p:cNvPr id="14" name="Rectangle 3">
            <a:extLst>
              <a:ext uri="{FF2B5EF4-FFF2-40B4-BE49-F238E27FC236}">
                <a16:creationId xmlns:a16="http://schemas.microsoft.com/office/drawing/2014/main" id="{352142A8-B411-42E4-A1B8-F96052845E1C}"/>
              </a:ext>
            </a:extLst>
          </p:cNvPr>
          <p:cNvSpPr txBox="1">
            <a:spLocks noChangeArrowheads="1"/>
          </p:cNvSpPr>
          <p:nvPr/>
        </p:nvSpPr>
        <p:spPr bwMode="auto">
          <a:xfrm>
            <a:off x="0" y="685800"/>
            <a:ext cx="9041937" cy="3051442"/>
          </a:xfrm>
          <a:prstGeom prst="rect">
            <a:avLst/>
          </a:prstGeom>
          <a:noFill/>
          <a:ln>
            <a:noFill/>
          </a:ln>
          <a:effectLst/>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lnSpc>
                <a:spcPct val="90000"/>
              </a:lnSpc>
              <a:buFontTx/>
              <a:buNone/>
              <a:defRPr/>
            </a:pPr>
            <a:endParaRPr lang="sv-SE" altLang="en-US" sz="2400" dirty="0">
              <a:solidFill>
                <a:srgbClr val="FFFF66"/>
              </a:solidFill>
            </a:endParaRPr>
          </a:p>
          <a:p>
            <a:pPr algn="just">
              <a:lnSpc>
                <a:spcPct val="90000"/>
              </a:lnSpc>
              <a:defRPr/>
            </a:pPr>
            <a:r>
              <a:rPr lang="en-US" altLang="en-US" sz="2400" dirty="0">
                <a:solidFill>
                  <a:srgbClr val="002060"/>
                </a:solidFill>
              </a:rPr>
              <a:t>Widespread dusty arid condition cover the Iranian plateau during 8.2 </a:t>
            </a:r>
            <a:r>
              <a:rPr lang="en-US" altLang="en-US" sz="2400" dirty="0" err="1">
                <a:solidFill>
                  <a:srgbClr val="002060"/>
                </a:solidFill>
              </a:rPr>
              <a:t>kyr</a:t>
            </a:r>
            <a:r>
              <a:rPr lang="en-US" altLang="en-US" sz="2400" dirty="0">
                <a:solidFill>
                  <a:srgbClr val="002060"/>
                </a:solidFill>
              </a:rPr>
              <a:t> BP cold and dry event coincide with the injection of icebergs into the North Atlantic Ocean.</a:t>
            </a:r>
          </a:p>
          <a:p>
            <a:pPr marL="0" indent="0" algn="just">
              <a:lnSpc>
                <a:spcPct val="90000"/>
              </a:lnSpc>
              <a:buNone/>
              <a:defRPr/>
            </a:pPr>
            <a:endParaRPr lang="en-US" altLang="en-US" sz="2400" dirty="0">
              <a:solidFill>
                <a:srgbClr val="002060"/>
              </a:solidFill>
            </a:endParaRPr>
          </a:p>
          <a:p>
            <a:pPr algn="just">
              <a:lnSpc>
                <a:spcPct val="90000"/>
              </a:lnSpc>
              <a:defRPr/>
            </a:pPr>
            <a:r>
              <a:rPr lang="en-US" altLang="en-US" sz="2400" dirty="0">
                <a:solidFill>
                  <a:srgbClr val="002060"/>
                </a:solidFill>
              </a:rPr>
              <a:t>Between 7.8 and 6.3 </a:t>
            </a:r>
            <a:r>
              <a:rPr lang="en-US" altLang="en-US" sz="2400" dirty="0" err="1">
                <a:solidFill>
                  <a:srgbClr val="002060"/>
                </a:solidFill>
              </a:rPr>
              <a:t>kyr</a:t>
            </a:r>
            <a:r>
              <a:rPr lang="en-US" altLang="en-US" sz="2400" dirty="0">
                <a:solidFill>
                  <a:srgbClr val="002060"/>
                </a:solidFill>
              </a:rPr>
              <a:t> BP, the southeastern Iran had mild climate and two rainy seasons. </a:t>
            </a:r>
          </a:p>
          <a:p>
            <a:pPr algn="just">
              <a:lnSpc>
                <a:spcPct val="90000"/>
              </a:lnSpc>
              <a:defRPr/>
            </a:pPr>
            <a:endParaRPr lang="en-US" altLang="en-US" sz="2400" dirty="0">
              <a:solidFill>
                <a:srgbClr val="002060"/>
              </a:solidFill>
            </a:endParaRPr>
          </a:p>
          <a:p>
            <a:pPr algn="just">
              <a:lnSpc>
                <a:spcPct val="90000"/>
              </a:lnSpc>
              <a:defRPr/>
            </a:pPr>
            <a:r>
              <a:rPr lang="en-US" altLang="en-US" sz="2400" dirty="0">
                <a:solidFill>
                  <a:srgbClr val="002060"/>
                </a:solidFill>
              </a:rPr>
              <a:t>The region receives relatively low rainfall (compare to we early Holocene) of both summer monsoon rainfall and the MLW precipitation in winter season.</a:t>
            </a:r>
          </a:p>
          <a:p>
            <a:pPr marL="0" indent="0" algn="just">
              <a:lnSpc>
                <a:spcPct val="90000"/>
              </a:lnSpc>
              <a:buNone/>
              <a:defRPr/>
            </a:pPr>
            <a:endParaRPr lang="en-US" altLang="en-US" sz="2400" dirty="0">
              <a:solidFill>
                <a:srgbClr val="002060"/>
              </a:solidFill>
            </a:endParaRPr>
          </a:p>
        </p:txBody>
      </p:sp>
    </p:spTree>
    <p:extLst>
      <p:ext uri="{BB962C8B-B14F-4D97-AF65-F5344CB8AC3E}">
        <p14:creationId xmlns:p14="http://schemas.microsoft.com/office/powerpoint/2010/main" val="976132267"/>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9CC65911-8CB0-4BF3-9428-82104C738F9F}"/>
              </a:ext>
            </a:extLst>
          </p:cNvPr>
          <p:cNvSpPr>
            <a:spLocks noGrp="1" noChangeArrowheads="1"/>
          </p:cNvSpPr>
          <p:nvPr>
            <p:ph type="title"/>
          </p:nvPr>
        </p:nvSpPr>
        <p:spPr>
          <a:xfrm>
            <a:off x="899592" y="228600"/>
            <a:ext cx="3345407" cy="1494000"/>
          </a:xfrm>
        </p:spPr>
        <p:txBody>
          <a:bodyPr vert="horz" lIns="91440" tIns="45720" rIns="91440" bIns="45720" rtlCol="0" anchor="t">
            <a:normAutofit/>
          </a:bodyPr>
          <a:lstStyle/>
          <a:p>
            <a:pPr algn="l" eaLnBrk="1" hangingPunct="1">
              <a:lnSpc>
                <a:spcPct val="90000"/>
              </a:lnSpc>
            </a:pPr>
            <a:r>
              <a:rPr lang="en-US" altLang="en-US" sz="3400" b="1" kern="1200" dirty="0">
                <a:solidFill>
                  <a:srgbClr val="FF0000"/>
                </a:solidFill>
              </a:rPr>
              <a:t>Summary</a:t>
            </a:r>
            <a:br>
              <a:rPr lang="en-US" altLang="en-US" sz="3400" b="1" kern="1200" dirty="0">
                <a:solidFill>
                  <a:srgbClr val="FF0000"/>
                </a:solidFill>
              </a:rPr>
            </a:br>
            <a:br>
              <a:rPr lang="en-US" altLang="en-US" sz="3400" b="1" kern="1200" dirty="0">
                <a:solidFill>
                  <a:srgbClr val="FF0000"/>
                </a:solidFill>
              </a:rPr>
            </a:br>
            <a:endParaRPr lang="en-US" altLang="en-US" sz="3400" b="1" kern="1200" dirty="0">
              <a:solidFill>
                <a:srgbClr val="FF0000"/>
              </a:solidFill>
              <a:latin typeface="+mj-lt"/>
              <a:ea typeface="+mj-ea"/>
              <a:cs typeface="+mj-cs"/>
            </a:endParaRPr>
          </a:p>
        </p:txBody>
      </p:sp>
      <p:sp>
        <p:nvSpPr>
          <p:cNvPr id="14" name="Rectangle 3">
            <a:extLst>
              <a:ext uri="{FF2B5EF4-FFF2-40B4-BE49-F238E27FC236}">
                <a16:creationId xmlns:a16="http://schemas.microsoft.com/office/drawing/2014/main" id="{352142A8-B411-42E4-A1B8-F96052845E1C}"/>
              </a:ext>
            </a:extLst>
          </p:cNvPr>
          <p:cNvSpPr txBox="1">
            <a:spLocks noChangeArrowheads="1"/>
          </p:cNvSpPr>
          <p:nvPr/>
        </p:nvSpPr>
        <p:spPr bwMode="auto">
          <a:xfrm>
            <a:off x="0" y="685800"/>
            <a:ext cx="9041937" cy="3051442"/>
          </a:xfrm>
          <a:prstGeom prst="rect">
            <a:avLst/>
          </a:prstGeom>
          <a:noFill/>
          <a:ln>
            <a:noFill/>
          </a:ln>
          <a:effectLst/>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90000"/>
              </a:lnSpc>
              <a:buNone/>
              <a:defRPr/>
            </a:pPr>
            <a:endParaRPr lang="en-US" altLang="en-US" sz="2400" dirty="0">
              <a:solidFill>
                <a:srgbClr val="002060"/>
              </a:solidFill>
            </a:endParaRPr>
          </a:p>
          <a:p>
            <a:pPr algn="just">
              <a:lnSpc>
                <a:spcPct val="90000"/>
              </a:lnSpc>
              <a:defRPr/>
            </a:pPr>
            <a:r>
              <a:rPr lang="en-US" altLang="en-US" sz="2400" dirty="0">
                <a:solidFill>
                  <a:srgbClr val="002060"/>
                </a:solidFill>
              </a:rPr>
              <a:t>From 6.3 to 5 </a:t>
            </a:r>
            <a:r>
              <a:rPr lang="en-US" altLang="en-US" sz="2400" dirty="0" err="1">
                <a:solidFill>
                  <a:srgbClr val="002060"/>
                </a:solidFill>
              </a:rPr>
              <a:t>kyr</a:t>
            </a:r>
            <a:r>
              <a:rPr lang="en-US" altLang="en-US" sz="2400" dirty="0">
                <a:solidFill>
                  <a:srgbClr val="002060"/>
                </a:solidFill>
              </a:rPr>
              <a:t> BP decrease in solar insolation ushered an dusty arid period on the Iranian plateau. </a:t>
            </a:r>
          </a:p>
          <a:p>
            <a:pPr algn="just">
              <a:lnSpc>
                <a:spcPct val="90000"/>
              </a:lnSpc>
              <a:defRPr/>
            </a:pPr>
            <a:endParaRPr lang="en-US" altLang="en-US" sz="2400" dirty="0">
              <a:solidFill>
                <a:srgbClr val="002060"/>
              </a:solidFill>
            </a:endParaRPr>
          </a:p>
          <a:p>
            <a:pPr algn="just">
              <a:lnSpc>
                <a:spcPct val="90000"/>
              </a:lnSpc>
              <a:defRPr/>
            </a:pPr>
            <a:r>
              <a:rPr lang="en-US" altLang="en-US" sz="2400" dirty="0">
                <a:solidFill>
                  <a:srgbClr val="002060"/>
                </a:solidFill>
              </a:rPr>
              <a:t>The amount of summer monsoon rains in the southeast of Iran decreased significantly due to decrease in solar insolation which cause change in the origin of southeaster Iran rainfall from IOSM to MLW. </a:t>
            </a:r>
          </a:p>
          <a:p>
            <a:pPr algn="just">
              <a:lnSpc>
                <a:spcPct val="90000"/>
              </a:lnSpc>
              <a:defRPr/>
            </a:pPr>
            <a:endParaRPr lang="en-US" altLang="en-US" sz="2400" dirty="0">
              <a:solidFill>
                <a:srgbClr val="002060"/>
              </a:solidFill>
            </a:endParaRPr>
          </a:p>
          <a:p>
            <a:pPr algn="just">
              <a:lnSpc>
                <a:spcPct val="90000"/>
              </a:lnSpc>
              <a:defRPr/>
            </a:pPr>
            <a:r>
              <a:rPr lang="en-US" altLang="en-US" sz="2400" dirty="0">
                <a:solidFill>
                  <a:srgbClr val="002060"/>
                </a:solidFill>
              </a:rPr>
              <a:t>However, the region has also experienced many fluctuations during the late Holocene, which can be attributed to the irregularity of the MLW entering this region. </a:t>
            </a:r>
          </a:p>
        </p:txBody>
      </p:sp>
    </p:spTree>
    <p:extLst>
      <p:ext uri="{BB962C8B-B14F-4D97-AF65-F5344CB8AC3E}">
        <p14:creationId xmlns:p14="http://schemas.microsoft.com/office/powerpoint/2010/main" val="3501125579"/>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9CC65911-8CB0-4BF3-9428-82104C738F9F}"/>
              </a:ext>
            </a:extLst>
          </p:cNvPr>
          <p:cNvSpPr>
            <a:spLocks noGrp="1" noChangeArrowheads="1"/>
          </p:cNvSpPr>
          <p:nvPr>
            <p:ph type="title"/>
          </p:nvPr>
        </p:nvSpPr>
        <p:spPr>
          <a:xfrm>
            <a:off x="899592" y="228600"/>
            <a:ext cx="3345407" cy="1494000"/>
          </a:xfrm>
        </p:spPr>
        <p:txBody>
          <a:bodyPr vert="horz" lIns="91440" tIns="45720" rIns="91440" bIns="45720" rtlCol="0" anchor="t">
            <a:normAutofit/>
          </a:bodyPr>
          <a:lstStyle/>
          <a:p>
            <a:pPr algn="l" eaLnBrk="1" hangingPunct="1">
              <a:lnSpc>
                <a:spcPct val="90000"/>
              </a:lnSpc>
            </a:pPr>
            <a:r>
              <a:rPr lang="en-US" altLang="en-US" sz="3400" b="1" kern="1200" dirty="0">
                <a:solidFill>
                  <a:srgbClr val="FF0000"/>
                </a:solidFill>
              </a:rPr>
              <a:t>Summary</a:t>
            </a:r>
            <a:br>
              <a:rPr lang="en-US" altLang="en-US" sz="3400" b="1" kern="1200" dirty="0">
                <a:solidFill>
                  <a:srgbClr val="FF0000"/>
                </a:solidFill>
              </a:rPr>
            </a:br>
            <a:br>
              <a:rPr lang="en-US" altLang="en-US" sz="3400" b="1" kern="1200" dirty="0">
                <a:solidFill>
                  <a:srgbClr val="FF0000"/>
                </a:solidFill>
              </a:rPr>
            </a:br>
            <a:endParaRPr lang="en-US" altLang="en-US" sz="3400" b="1" kern="1200" dirty="0">
              <a:solidFill>
                <a:srgbClr val="FF0000"/>
              </a:solidFill>
              <a:latin typeface="+mj-lt"/>
              <a:ea typeface="+mj-ea"/>
              <a:cs typeface="+mj-cs"/>
            </a:endParaRPr>
          </a:p>
        </p:txBody>
      </p:sp>
      <p:sp>
        <p:nvSpPr>
          <p:cNvPr id="14" name="Rectangle 3">
            <a:extLst>
              <a:ext uri="{FF2B5EF4-FFF2-40B4-BE49-F238E27FC236}">
                <a16:creationId xmlns:a16="http://schemas.microsoft.com/office/drawing/2014/main" id="{352142A8-B411-42E4-A1B8-F96052845E1C}"/>
              </a:ext>
            </a:extLst>
          </p:cNvPr>
          <p:cNvSpPr txBox="1">
            <a:spLocks noChangeArrowheads="1"/>
          </p:cNvSpPr>
          <p:nvPr/>
        </p:nvSpPr>
        <p:spPr bwMode="auto">
          <a:xfrm>
            <a:off x="0" y="685800"/>
            <a:ext cx="9041937" cy="3051442"/>
          </a:xfrm>
          <a:prstGeom prst="rect">
            <a:avLst/>
          </a:prstGeom>
          <a:noFill/>
          <a:ln>
            <a:noFill/>
          </a:ln>
          <a:effectLst/>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lnSpc>
                <a:spcPct val="90000"/>
              </a:lnSpc>
              <a:buFontTx/>
              <a:buNone/>
              <a:defRPr/>
            </a:pPr>
            <a:endParaRPr lang="sv-SE" altLang="en-US" sz="2400" dirty="0">
              <a:solidFill>
                <a:srgbClr val="FFFF66"/>
              </a:solidFill>
            </a:endParaRPr>
          </a:p>
          <a:p>
            <a:pPr algn="just">
              <a:lnSpc>
                <a:spcPct val="90000"/>
              </a:lnSpc>
              <a:defRPr/>
            </a:pPr>
            <a:r>
              <a:rPr lang="en-US" altLang="en-US" sz="2400" dirty="0">
                <a:solidFill>
                  <a:srgbClr val="002060"/>
                </a:solidFill>
              </a:rPr>
              <a:t>Aeolian activity decrease and rainfall increase over the Iranian Plateau abruptly between 5 and 4.5 </a:t>
            </a:r>
            <a:r>
              <a:rPr lang="en-US" altLang="en-US" sz="2400" dirty="0" err="1">
                <a:solidFill>
                  <a:srgbClr val="002060"/>
                </a:solidFill>
              </a:rPr>
              <a:t>kyr</a:t>
            </a:r>
            <a:r>
              <a:rPr lang="en-US" altLang="en-US" sz="2400" dirty="0">
                <a:solidFill>
                  <a:srgbClr val="002060"/>
                </a:solidFill>
              </a:rPr>
              <a:t> BP represents wetter condition. </a:t>
            </a:r>
          </a:p>
          <a:p>
            <a:pPr algn="just">
              <a:lnSpc>
                <a:spcPct val="90000"/>
              </a:lnSpc>
              <a:defRPr/>
            </a:pPr>
            <a:endParaRPr lang="en-US" altLang="en-US" sz="2400" dirty="0">
              <a:solidFill>
                <a:srgbClr val="002060"/>
              </a:solidFill>
            </a:endParaRPr>
          </a:p>
          <a:p>
            <a:pPr algn="just">
              <a:lnSpc>
                <a:spcPct val="90000"/>
              </a:lnSpc>
              <a:defRPr/>
            </a:pPr>
            <a:r>
              <a:rPr lang="en-US" altLang="en-US" sz="2400" dirty="0">
                <a:solidFill>
                  <a:srgbClr val="002060"/>
                </a:solidFill>
              </a:rPr>
              <a:t>This period is coincide with the flourishing of the Early Bronze Age settlement in the region. </a:t>
            </a:r>
          </a:p>
          <a:p>
            <a:pPr algn="just">
              <a:lnSpc>
                <a:spcPct val="90000"/>
              </a:lnSpc>
              <a:defRPr/>
            </a:pPr>
            <a:endParaRPr lang="en-US" altLang="en-US" sz="2400" dirty="0">
              <a:solidFill>
                <a:srgbClr val="002060"/>
              </a:solidFill>
            </a:endParaRPr>
          </a:p>
          <a:p>
            <a:pPr algn="just">
              <a:lnSpc>
                <a:spcPct val="90000"/>
              </a:lnSpc>
              <a:defRPr/>
            </a:pPr>
            <a:r>
              <a:rPr lang="en-US" altLang="en-US" sz="2400" dirty="0">
                <a:solidFill>
                  <a:srgbClr val="002060"/>
                </a:solidFill>
              </a:rPr>
              <a:t>The Plateau experienced dry conditions between 4.5 and 4 </a:t>
            </a:r>
            <a:r>
              <a:rPr lang="en-US" altLang="en-US" sz="2400" dirty="0" err="1">
                <a:solidFill>
                  <a:srgbClr val="002060"/>
                </a:solidFill>
              </a:rPr>
              <a:t>kyr</a:t>
            </a:r>
            <a:r>
              <a:rPr lang="en-US" altLang="en-US" sz="2400" dirty="0">
                <a:solidFill>
                  <a:srgbClr val="002060"/>
                </a:solidFill>
              </a:rPr>
              <a:t> BP.</a:t>
            </a:r>
          </a:p>
          <a:p>
            <a:pPr algn="just">
              <a:lnSpc>
                <a:spcPct val="90000"/>
              </a:lnSpc>
              <a:defRPr/>
            </a:pPr>
            <a:endParaRPr lang="en-US" altLang="en-US" sz="2400" dirty="0">
              <a:solidFill>
                <a:srgbClr val="002060"/>
              </a:solidFill>
            </a:endParaRPr>
          </a:p>
          <a:p>
            <a:pPr algn="just">
              <a:lnSpc>
                <a:spcPct val="90000"/>
              </a:lnSpc>
              <a:defRPr/>
            </a:pPr>
            <a:r>
              <a:rPr lang="en-US" altLang="en-US" sz="2400" dirty="0">
                <a:solidFill>
                  <a:srgbClr val="002060"/>
                </a:solidFill>
              </a:rPr>
              <a:t> Notably, high </a:t>
            </a:r>
            <a:r>
              <a:rPr lang="en-US" altLang="en-US" sz="2400" dirty="0" err="1">
                <a:solidFill>
                  <a:srgbClr val="002060"/>
                </a:solidFill>
              </a:rPr>
              <a:t>aeolian</a:t>
            </a:r>
            <a:r>
              <a:rPr lang="en-US" altLang="en-US" sz="2400" dirty="0">
                <a:solidFill>
                  <a:srgbClr val="002060"/>
                </a:solidFill>
              </a:rPr>
              <a:t> input and dry condition around 4.2 </a:t>
            </a:r>
            <a:r>
              <a:rPr lang="en-US" altLang="en-US" sz="2400" dirty="0" err="1">
                <a:solidFill>
                  <a:srgbClr val="002060"/>
                </a:solidFill>
              </a:rPr>
              <a:t>kyr</a:t>
            </a:r>
            <a:r>
              <a:rPr lang="en-US" altLang="en-US" sz="2400" dirty="0">
                <a:solidFill>
                  <a:srgbClr val="002060"/>
                </a:solidFill>
              </a:rPr>
              <a:t> BP suggests more arid conditions in all of the Middle East and Western Asia and can be associated with the decline of Early Bronze Age settlement. </a:t>
            </a:r>
            <a:endParaRPr lang="sv-SE" altLang="en-US" sz="2000" dirty="0">
              <a:solidFill>
                <a:srgbClr val="002060"/>
              </a:solidFill>
            </a:endParaRPr>
          </a:p>
        </p:txBody>
      </p:sp>
    </p:spTree>
    <p:extLst>
      <p:ext uri="{BB962C8B-B14F-4D97-AF65-F5344CB8AC3E}">
        <p14:creationId xmlns:p14="http://schemas.microsoft.com/office/powerpoint/2010/main" val="4130919578"/>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6777EEEA-741F-4E1B-9CF9-F3F2CFE01DDA}" type="slidenum">
              <a:rPr lang="en-AU" smtClean="0"/>
              <a:pPr>
                <a:defRPr/>
              </a:pPr>
              <a:t>25</a:t>
            </a:fld>
            <a:endParaRPr lang="en-AU"/>
          </a:p>
        </p:txBody>
      </p:sp>
      <p:sp>
        <p:nvSpPr>
          <p:cNvPr id="5" name="Title 6"/>
          <p:cNvSpPr txBox="1">
            <a:spLocks/>
          </p:cNvSpPr>
          <p:nvPr/>
        </p:nvSpPr>
        <p:spPr bwMode="auto">
          <a:xfrm>
            <a:off x="0" y="-52607"/>
            <a:ext cx="6606654"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just">
              <a:lnSpc>
                <a:spcPct val="150000"/>
              </a:lnSpc>
              <a:spcBef>
                <a:spcPct val="20000"/>
              </a:spcBef>
              <a:spcAft>
                <a:spcPts val="0"/>
              </a:spcAft>
              <a:tabLst>
                <a:tab pos="1485900" algn="l"/>
              </a:tabLst>
            </a:pPr>
            <a:r>
              <a:rPr lang="en-US" sz="3200" b="1" kern="0" dirty="0">
                <a:cs typeface="B Nazanin" panose="00000400000000000000" pitchFamily="2" charset="-78"/>
              </a:rPr>
              <a:t>Some published papers</a:t>
            </a:r>
          </a:p>
        </p:txBody>
      </p:sp>
      <p:sp>
        <p:nvSpPr>
          <p:cNvPr id="9" name="Content Placeholder 8"/>
          <p:cNvSpPr>
            <a:spLocks noGrp="1"/>
          </p:cNvSpPr>
          <p:nvPr>
            <p:ph idx="1"/>
          </p:nvPr>
        </p:nvSpPr>
        <p:spPr/>
        <p:txBody>
          <a:bodyPr/>
          <a:lstStyle/>
          <a:p>
            <a:endParaRPr lang="fa-IR" dirty="0"/>
          </a:p>
        </p:txBody>
      </p:sp>
      <p:graphicFrame>
        <p:nvGraphicFramePr>
          <p:cNvPr id="10" name="Object 9"/>
          <p:cNvGraphicFramePr>
            <a:graphicFrameLocks noChangeAspect="1"/>
          </p:cNvGraphicFramePr>
          <p:nvPr>
            <p:extLst>
              <p:ext uri="{D42A27DB-BD31-4B8C-83A1-F6EECF244321}">
                <p14:modId xmlns:p14="http://schemas.microsoft.com/office/powerpoint/2010/main" val="2699871735"/>
              </p:ext>
            </p:extLst>
          </p:nvPr>
        </p:nvGraphicFramePr>
        <p:xfrm>
          <a:off x="4300733" y="0"/>
          <a:ext cx="4843267" cy="2733167"/>
        </p:xfrm>
        <a:graphic>
          <a:graphicData uri="http://schemas.openxmlformats.org/presentationml/2006/ole">
            <mc:AlternateContent xmlns:mc="http://schemas.openxmlformats.org/markup-compatibility/2006">
              <mc:Choice xmlns:v="urn:schemas-microsoft-com:vml" Requires="v">
                <p:oleObj spid="_x0000_s1137" name="CorelDRAW" r:id="rId3" imgW="9632059" imgH="5434239" progId="CorelDraw.Graphic.20">
                  <p:embed/>
                </p:oleObj>
              </mc:Choice>
              <mc:Fallback>
                <p:oleObj name="CorelDRAW" r:id="rId3" imgW="9632059" imgH="5434239" progId="CorelDraw.Graphic.20">
                  <p:embed/>
                  <p:pic>
                    <p:nvPicPr>
                      <p:cNvPr id="0" name=""/>
                      <p:cNvPicPr/>
                      <p:nvPr/>
                    </p:nvPicPr>
                    <p:blipFill>
                      <a:blip r:embed="rId4"/>
                      <a:stretch>
                        <a:fillRect/>
                      </a:stretch>
                    </p:blipFill>
                    <p:spPr>
                      <a:xfrm>
                        <a:off x="4300733" y="0"/>
                        <a:ext cx="4843267" cy="2733167"/>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907280742"/>
              </p:ext>
            </p:extLst>
          </p:nvPr>
        </p:nvGraphicFramePr>
        <p:xfrm>
          <a:off x="-15355" y="2545556"/>
          <a:ext cx="4843267" cy="2430463"/>
        </p:xfrm>
        <a:graphic>
          <a:graphicData uri="http://schemas.openxmlformats.org/presentationml/2006/ole">
            <mc:AlternateContent xmlns:mc="http://schemas.openxmlformats.org/markup-compatibility/2006">
              <mc:Choice xmlns:v="urn:schemas-microsoft-com:vml" Requires="v">
                <p:oleObj spid="_x0000_s1138" name="CorelDRAW" r:id="rId5" imgW="10924923" imgH="5481947" progId="CorelDraw.Graphic.20">
                  <p:embed/>
                </p:oleObj>
              </mc:Choice>
              <mc:Fallback>
                <p:oleObj name="CorelDRAW" r:id="rId5" imgW="10924923" imgH="5481947" progId="CorelDraw.Graphic.20">
                  <p:embed/>
                  <p:pic>
                    <p:nvPicPr>
                      <p:cNvPr id="0" name=""/>
                      <p:cNvPicPr/>
                      <p:nvPr/>
                    </p:nvPicPr>
                    <p:blipFill>
                      <a:blip r:embed="rId6"/>
                      <a:stretch>
                        <a:fillRect/>
                      </a:stretch>
                    </p:blipFill>
                    <p:spPr>
                      <a:xfrm>
                        <a:off x="-15355" y="2545556"/>
                        <a:ext cx="4843267" cy="2430463"/>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2019808274"/>
              </p:ext>
            </p:extLst>
          </p:nvPr>
        </p:nvGraphicFramePr>
        <p:xfrm>
          <a:off x="4316087" y="4474204"/>
          <a:ext cx="4843268" cy="2383796"/>
        </p:xfrm>
        <a:graphic>
          <a:graphicData uri="http://schemas.openxmlformats.org/presentationml/2006/ole">
            <mc:AlternateContent xmlns:mc="http://schemas.openxmlformats.org/markup-compatibility/2006">
              <mc:Choice xmlns:v="urn:schemas-microsoft-com:vml" Requires="v">
                <p:oleObj spid="_x0000_s1139" name="CorelDRAW" r:id="rId7" imgW="10943329" imgH="5386532" progId="CorelDraw.Graphic.20">
                  <p:embed/>
                </p:oleObj>
              </mc:Choice>
              <mc:Fallback>
                <p:oleObj name="CorelDRAW" r:id="rId7" imgW="10943329" imgH="5386532" progId="CorelDraw.Graphic.20">
                  <p:embed/>
                  <p:pic>
                    <p:nvPicPr>
                      <p:cNvPr id="0" name=""/>
                      <p:cNvPicPr/>
                      <p:nvPr/>
                    </p:nvPicPr>
                    <p:blipFill>
                      <a:blip r:embed="rId8"/>
                      <a:stretch>
                        <a:fillRect/>
                      </a:stretch>
                    </p:blipFill>
                    <p:spPr>
                      <a:xfrm>
                        <a:off x="4316087" y="4474204"/>
                        <a:ext cx="4843268" cy="2383796"/>
                      </a:xfrm>
                      <a:prstGeom prst="rect">
                        <a:avLst/>
                      </a:prstGeom>
                    </p:spPr>
                  </p:pic>
                </p:oleObj>
              </mc:Fallback>
            </mc:AlternateContent>
          </a:graphicData>
        </a:graphic>
      </p:graphicFrame>
    </p:spTree>
    <p:extLst>
      <p:ext uri="{BB962C8B-B14F-4D97-AF65-F5344CB8AC3E}">
        <p14:creationId xmlns:p14="http://schemas.microsoft.com/office/powerpoint/2010/main" val="20990170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Title 1">
            <a:extLst>
              <a:ext uri="{FF2B5EF4-FFF2-40B4-BE49-F238E27FC236}">
                <a16:creationId xmlns:a16="http://schemas.microsoft.com/office/drawing/2014/main" id="{FCE479FB-56C9-4130-AF54-1D48CA281456}"/>
              </a:ext>
            </a:extLst>
          </p:cNvPr>
          <p:cNvSpPr>
            <a:spLocks noGrp="1" noChangeArrowheads="1"/>
          </p:cNvSpPr>
          <p:nvPr>
            <p:ph type="title"/>
          </p:nvPr>
        </p:nvSpPr>
        <p:spPr>
          <a:xfrm>
            <a:off x="755576" y="589961"/>
            <a:ext cx="4496990" cy="1494000"/>
          </a:xfrm>
        </p:spPr>
        <p:txBody>
          <a:bodyPr vert="horz" lIns="91440" tIns="45720" rIns="91440" bIns="45720" rtlCol="0" anchor="t">
            <a:normAutofit/>
          </a:bodyPr>
          <a:lstStyle/>
          <a:p>
            <a:pPr algn="l" eaLnBrk="1" hangingPunct="1">
              <a:lnSpc>
                <a:spcPct val="90000"/>
              </a:lnSpc>
            </a:pPr>
            <a:r>
              <a:rPr lang="en-US" altLang="en-US" sz="4100" dirty="0">
                <a:solidFill>
                  <a:srgbClr val="FF0000"/>
                </a:solidFill>
              </a:rPr>
              <a:t>Acknowledgements</a:t>
            </a:r>
          </a:p>
        </p:txBody>
      </p:sp>
      <p:pic>
        <p:nvPicPr>
          <p:cNvPr id="5" name="Picture 2" descr="http://news.payvand.netdna-cdn.com/news/11/nov/ancient-artifacts-Jiroft-Iran-42.jpg">
            <a:extLst>
              <a:ext uri="{FF2B5EF4-FFF2-40B4-BE49-F238E27FC236}">
                <a16:creationId xmlns:a16="http://schemas.microsoft.com/office/drawing/2014/main" id="{8CE053DC-51A7-49F6-98DA-327DFA1884BB}"/>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tretch>
            <a:fillRect/>
          </a:stretch>
        </p:blipFill>
        <p:spPr bwMode="auto">
          <a:xfrm>
            <a:off x="4472671" y="3762312"/>
            <a:ext cx="4858391" cy="3242975"/>
          </a:xfrm>
          <a:prstGeom prst="rect">
            <a:avLst/>
          </a:prstGeom>
          <a:gradFill flip="none"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path path="circle">
              <a:fillToRect r="100000" b="100000"/>
            </a:path>
            <a:tileRect l="-100000" t="-100000"/>
          </a:gradFill>
          <a:effectLst>
            <a:softEdge rad="317500"/>
          </a:effectLst>
        </p:spPr>
        <p:style>
          <a:lnRef idx="1">
            <a:schemeClr val="accent3"/>
          </a:lnRef>
          <a:fillRef idx="3">
            <a:schemeClr val="accent3"/>
          </a:fillRef>
          <a:effectRef idx="2">
            <a:schemeClr val="accent3"/>
          </a:effectRef>
          <a:fontRef idx="minor">
            <a:schemeClr val="lt1"/>
          </a:fontRef>
        </p:style>
      </p:pic>
      <p:sp>
        <p:nvSpPr>
          <p:cNvPr id="47106" name="TextBox 2">
            <a:extLst>
              <a:ext uri="{FF2B5EF4-FFF2-40B4-BE49-F238E27FC236}">
                <a16:creationId xmlns:a16="http://schemas.microsoft.com/office/drawing/2014/main" id="{81E793CA-3496-4D71-9101-A6B13FB95622}"/>
              </a:ext>
            </a:extLst>
          </p:cNvPr>
          <p:cNvSpPr txBox="1">
            <a:spLocks noChangeArrowheads="1"/>
          </p:cNvSpPr>
          <p:nvPr/>
        </p:nvSpPr>
        <p:spPr bwMode="auto">
          <a:xfrm>
            <a:off x="755576" y="1474200"/>
            <a:ext cx="7992888" cy="39096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indent="-228600">
              <a:lnSpc>
                <a:spcPct val="90000"/>
              </a:lnSpc>
              <a:spcBef>
                <a:spcPct val="0"/>
              </a:spcBef>
              <a:spcAft>
                <a:spcPts val="600"/>
              </a:spcAft>
              <a:buFont typeface="Arial" panose="020B0604020202020204" pitchFamily="34" charset="0"/>
              <a:buChar char="•"/>
            </a:pPr>
            <a:r>
              <a:rPr lang="en-US" altLang="en-US" sz="2400" b="1" dirty="0">
                <a:solidFill>
                  <a:srgbClr val="99CCFF"/>
                </a:solidFill>
                <a:latin typeface="+mn-lt"/>
              </a:rPr>
              <a:t> </a:t>
            </a:r>
            <a:r>
              <a:rPr lang="en-US" altLang="en-US" sz="2400" b="1" i="1" dirty="0">
                <a:solidFill>
                  <a:srgbClr val="006699"/>
                </a:solidFill>
                <a:latin typeface="+mn-lt"/>
              </a:rPr>
              <a:t>Iran</a:t>
            </a:r>
            <a:r>
              <a:rPr lang="en-US" altLang="en-US" sz="2400" dirty="0">
                <a:solidFill>
                  <a:srgbClr val="006699"/>
                </a:solidFill>
                <a:latin typeface="+mn-lt"/>
              </a:rPr>
              <a:t>: RIES, University of Tehran, INIOAS</a:t>
            </a:r>
          </a:p>
          <a:p>
            <a:pPr indent="-228600" eaLnBrk="1" hangingPunct="1">
              <a:lnSpc>
                <a:spcPct val="90000"/>
              </a:lnSpc>
              <a:spcBef>
                <a:spcPct val="0"/>
              </a:spcBef>
              <a:spcAft>
                <a:spcPts val="600"/>
              </a:spcAft>
              <a:buFont typeface="Arial" panose="020B0604020202020204" pitchFamily="34" charset="0"/>
              <a:buChar char="•"/>
            </a:pPr>
            <a:r>
              <a:rPr lang="en-US" altLang="en-US" sz="2400" b="1" i="1" dirty="0">
                <a:solidFill>
                  <a:srgbClr val="006699"/>
                </a:solidFill>
                <a:latin typeface="+mn-lt"/>
              </a:rPr>
              <a:t>Sweden</a:t>
            </a:r>
            <a:r>
              <a:rPr lang="en-US" altLang="en-US" sz="2400" dirty="0">
                <a:solidFill>
                  <a:srgbClr val="006699"/>
                </a:solidFill>
                <a:latin typeface="+mn-lt"/>
              </a:rPr>
              <a:t>: </a:t>
            </a:r>
            <a:r>
              <a:rPr lang="en-US" altLang="en-US" sz="2400" dirty="0" err="1">
                <a:solidFill>
                  <a:srgbClr val="006699"/>
                </a:solidFill>
                <a:latin typeface="+mn-lt"/>
              </a:rPr>
              <a:t>LiU</a:t>
            </a:r>
            <a:endParaRPr lang="en-US" altLang="en-US" sz="2400" dirty="0">
              <a:solidFill>
                <a:srgbClr val="006699"/>
              </a:solidFill>
              <a:latin typeface="+mn-lt"/>
            </a:endParaRPr>
          </a:p>
          <a:p>
            <a:pPr indent="-228600">
              <a:lnSpc>
                <a:spcPct val="90000"/>
              </a:lnSpc>
              <a:spcBef>
                <a:spcPct val="0"/>
              </a:spcBef>
              <a:spcAft>
                <a:spcPts val="600"/>
              </a:spcAft>
              <a:buFont typeface="Arial" panose="020B0604020202020204" pitchFamily="34" charset="0"/>
              <a:buChar char="•"/>
            </a:pPr>
            <a:r>
              <a:rPr lang="en-US" altLang="en-US" sz="2400" b="1" i="1" dirty="0">
                <a:solidFill>
                  <a:srgbClr val="006699"/>
                </a:solidFill>
              </a:rPr>
              <a:t>Germany</a:t>
            </a:r>
            <a:r>
              <a:rPr lang="en-US" altLang="en-US" sz="2400" dirty="0">
                <a:solidFill>
                  <a:srgbClr val="006699"/>
                </a:solidFill>
              </a:rPr>
              <a:t>: Max Planck </a:t>
            </a:r>
            <a:r>
              <a:rPr lang="en-US" altLang="en-US" sz="2400" dirty="0" err="1">
                <a:solidFill>
                  <a:srgbClr val="006699"/>
                </a:solidFill>
              </a:rPr>
              <a:t>Inst</a:t>
            </a:r>
            <a:r>
              <a:rPr lang="en-US" altLang="en-US" sz="2400" dirty="0">
                <a:solidFill>
                  <a:srgbClr val="006699"/>
                </a:solidFill>
              </a:rPr>
              <a:t>-Jena, Potsdam University</a:t>
            </a:r>
          </a:p>
          <a:p>
            <a:pPr indent="-228600">
              <a:lnSpc>
                <a:spcPct val="90000"/>
              </a:lnSpc>
              <a:spcBef>
                <a:spcPct val="0"/>
              </a:spcBef>
              <a:spcAft>
                <a:spcPts val="600"/>
              </a:spcAft>
              <a:buFont typeface="Arial" panose="020B0604020202020204" pitchFamily="34" charset="0"/>
              <a:buChar char="•"/>
            </a:pPr>
            <a:r>
              <a:rPr lang="en-US" altLang="en-US" sz="2400" b="1" i="1" dirty="0">
                <a:solidFill>
                  <a:srgbClr val="006699"/>
                </a:solidFill>
              </a:rPr>
              <a:t>France</a:t>
            </a:r>
            <a:r>
              <a:rPr lang="en-US" altLang="en-US" sz="2400" dirty="0">
                <a:solidFill>
                  <a:srgbClr val="006699"/>
                </a:solidFill>
              </a:rPr>
              <a:t>: </a:t>
            </a:r>
            <a:r>
              <a:rPr lang="en-US" altLang="en-US" sz="2400" dirty="0" err="1">
                <a:solidFill>
                  <a:srgbClr val="006699"/>
                </a:solidFill>
              </a:rPr>
              <a:t>Univ</a:t>
            </a:r>
            <a:r>
              <a:rPr lang="en-US" altLang="en-US" sz="2400" dirty="0">
                <a:solidFill>
                  <a:srgbClr val="006699"/>
                </a:solidFill>
              </a:rPr>
              <a:t> Aix-</a:t>
            </a:r>
            <a:r>
              <a:rPr lang="en-US" altLang="en-US" sz="2400" dirty="0" err="1">
                <a:solidFill>
                  <a:srgbClr val="006699"/>
                </a:solidFill>
              </a:rPr>
              <a:t>Marsielles</a:t>
            </a:r>
            <a:r>
              <a:rPr lang="en-US" altLang="en-US" sz="2400" dirty="0">
                <a:solidFill>
                  <a:srgbClr val="006699"/>
                </a:solidFill>
              </a:rPr>
              <a:t>, Natural History Museum-Paris</a:t>
            </a:r>
          </a:p>
          <a:p>
            <a:pPr indent="-228600">
              <a:lnSpc>
                <a:spcPct val="90000"/>
              </a:lnSpc>
              <a:spcBef>
                <a:spcPct val="0"/>
              </a:spcBef>
              <a:spcAft>
                <a:spcPts val="600"/>
              </a:spcAft>
              <a:buFont typeface="Arial" panose="020B0604020202020204" pitchFamily="34" charset="0"/>
              <a:buChar char="•"/>
            </a:pPr>
            <a:r>
              <a:rPr lang="en-US" altLang="en-US" sz="2400" b="1" i="1" dirty="0">
                <a:solidFill>
                  <a:srgbClr val="006699"/>
                </a:solidFill>
              </a:rPr>
              <a:t>USA</a:t>
            </a:r>
            <a:r>
              <a:rPr lang="en-US" altLang="en-US" sz="2400" dirty="0">
                <a:solidFill>
                  <a:srgbClr val="006699"/>
                </a:solidFill>
              </a:rPr>
              <a:t>: University of Florida, Notre Dame </a:t>
            </a:r>
            <a:r>
              <a:rPr lang="en-US" altLang="en-US" sz="2400" dirty="0" err="1">
                <a:solidFill>
                  <a:srgbClr val="006699"/>
                </a:solidFill>
              </a:rPr>
              <a:t>Univ</a:t>
            </a:r>
            <a:endParaRPr lang="en-US" altLang="en-US" sz="2400" dirty="0">
              <a:solidFill>
                <a:srgbClr val="006699"/>
              </a:solidFill>
            </a:endParaRPr>
          </a:p>
          <a:p>
            <a:pPr indent="-228600" eaLnBrk="1" hangingPunct="1">
              <a:lnSpc>
                <a:spcPct val="90000"/>
              </a:lnSpc>
              <a:spcBef>
                <a:spcPct val="0"/>
              </a:spcBef>
              <a:spcAft>
                <a:spcPts val="600"/>
              </a:spcAft>
              <a:buFont typeface="Arial" panose="020B0604020202020204" pitchFamily="34" charset="0"/>
              <a:buChar char="•"/>
            </a:pPr>
            <a:endParaRPr lang="en-US" altLang="en-US" sz="2400" dirty="0">
              <a:solidFill>
                <a:srgbClr val="006699"/>
              </a:solidFill>
              <a:latin typeface="+mn-lt"/>
            </a:endParaRPr>
          </a:p>
          <a:p>
            <a:pPr eaLnBrk="1" hangingPunct="1">
              <a:lnSpc>
                <a:spcPct val="90000"/>
              </a:lnSpc>
              <a:spcBef>
                <a:spcPct val="0"/>
              </a:spcBef>
              <a:spcAft>
                <a:spcPts val="600"/>
              </a:spcAft>
              <a:buNone/>
            </a:pPr>
            <a:endParaRPr lang="en-US" altLang="en-US" sz="2400" dirty="0">
              <a:solidFill>
                <a:srgbClr val="006699"/>
              </a:solidFill>
              <a:latin typeface="+mn-lt"/>
            </a:endParaRPr>
          </a:p>
          <a:p>
            <a:pPr eaLnBrk="1" hangingPunct="1">
              <a:lnSpc>
                <a:spcPct val="90000"/>
              </a:lnSpc>
              <a:spcBef>
                <a:spcPct val="0"/>
              </a:spcBef>
              <a:spcAft>
                <a:spcPts val="600"/>
              </a:spcAft>
              <a:buNone/>
            </a:pPr>
            <a:r>
              <a:rPr lang="en-US" altLang="en-US" sz="2400" dirty="0">
                <a:solidFill>
                  <a:srgbClr val="006699"/>
                </a:solidFill>
                <a:latin typeface="+mn-lt"/>
              </a:rPr>
              <a:t>           Funding  - Swedish Research Council </a:t>
            </a:r>
            <a:br>
              <a:rPr lang="en-US" altLang="en-US" sz="1700" dirty="0">
                <a:solidFill>
                  <a:srgbClr val="006699"/>
                </a:solidFill>
                <a:latin typeface="+mn-lt"/>
              </a:rPr>
            </a:br>
            <a:endParaRPr lang="en-US" altLang="sv-SE" sz="1700" dirty="0">
              <a:solidFill>
                <a:srgbClr val="006699"/>
              </a:solidFill>
              <a:latin typeface="+mn-lt"/>
            </a:endParaRPr>
          </a:p>
        </p:txBody>
      </p:sp>
    </p:spTree>
    <p:extLst>
      <p:ext uri="{BB962C8B-B14F-4D97-AF65-F5344CB8AC3E}">
        <p14:creationId xmlns:p14="http://schemas.microsoft.com/office/powerpoint/2010/main" val="11760945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84419DB-4337-40B3-8114-3ACF5B1E9283}" type="slidenum">
              <a:rPr lang="ar-SA" smtClean="0">
                <a:solidFill>
                  <a:srgbClr val="FFFFFF"/>
                </a:solidFill>
              </a:rPr>
              <a:pPr>
                <a:defRPr/>
              </a:pPr>
              <a:t>27</a:t>
            </a:fld>
            <a:endParaRPr lang="en-US">
              <a:solidFill>
                <a:srgbClr val="FFFFFF"/>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038799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E9E48F-685C-40DF-83E3-16385886E80E}"/>
              </a:ext>
            </a:extLst>
          </p:cNvPr>
          <p:cNvSpPr>
            <a:spLocks noGrp="1"/>
          </p:cNvSpPr>
          <p:nvPr>
            <p:ph idx="1"/>
          </p:nvPr>
        </p:nvSpPr>
        <p:spPr>
          <a:xfrm>
            <a:off x="1079977" y="4038047"/>
            <a:ext cx="4329575" cy="2219126"/>
          </a:xfrm>
        </p:spPr>
        <p:txBody>
          <a:bodyPr>
            <a:noAutofit/>
          </a:bodyPr>
          <a:lstStyle/>
          <a:p>
            <a:pPr marL="0" indent="0">
              <a:buNone/>
            </a:pPr>
            <a:r>
              <a:rPr lang="en-US" altLang="en-US" sz="2800" b="1" dirty="0">
                <a:solidFill>
                  <a:schemeClr val="tx1">
                    <a:alpha val="60000"/>
                  </a:schemeClr>
                </a:solidFill>
              </a:rPr>
              <a:t>Jiroft</a:t>
            </a:r>
            <a:r>
              <a:rPr lang="en-US" altLang="en-US" sz="2800" dirty="0">
                <a:solidFill>
                  <a:schemeClr val="tx1">
                    <a:alpha val="60000"/>
                  </a:schemeClr>
                </a:solidFill>
              </a:rPr>
              <a:t> - </a:t>
            </a:r>
            <a:r>
              <a:rPr lang="en-US" altLang="en-US" sz="2800" dirty="0">
                <a:solidFill>
                  <a:schemeClr val="accent6">
                    <a:lumMod val="50000"/>
                    <a:alpha val="60000"/>
                  </a:schemeClr>
                </a:solidFill>
              </a:rPr>
              <a:t>an Early to Late Bronze Age settlement</a:t>
            </a:r>
          </a:p>
          <a:p>
            <a:pPr indent="-228600" eaLnBrk="1" hangingPunct="1">
              <a:lnSpc>
                <a:spcPct val="90000"/>
              </a:lnSpc>
              <a:buFont typeface="Arial" panose="020B0604020202020204" pitchFamily="34" charset="0"/>
              <a:buChar char="•"/>
              <a:defRPr/>
            </a:pPr>
            <a:r>
              <a:rPr lang="en-US" altLang="en-US" sz="2400" dirty="0">
                <a:solidFill>
                  <a:srgbClr val="002060"/>
                </a:solidFill>
              </a:rPr>
              <a:t>The paradigms and puzzles</a:t>
            </a:r>
          </a:p>
          <a:p>
            <a:pPr indent="-228600" eaLnBrk="1" hangingPunct="1">
              <a:lnSpc>
                <a:spcPct val="90000"/>
              </a:lnSpc>
              <a:buFont typeface="Arial" panose="020B0604020202020204" pitchFamily="34" charset="0"/>
              <a:buChar char="•"/>
              <a:defRPr/>
            </a:pPr>
            <a:r>
              <a:rPr lang="en-US" altLang="en-US" sz="2400" dirty="0">
                <a:solidFill>
                  <a:srgbClr val="002060"/>
                </a:solidFill>
              </a:rPr>
              <a:t>Multi-proxy data of past changes (</a:t>
            </a:r>
            <a:r>
              <a:rPr lang="en-US" altLang="en-US" sz="2400" dirty="0" err="1">
                <a:solidFill>
                  <a:srgbClr val="002060"/>
                </a:solidFill>
              </a:rPr>
              <a:t>Jazmurian</a:t>
            </a:r>
            <a:r>
              <a:rPr lang="en-US" altLang="en-US" sz="2400" dirty="0">
                <a:solidFill>
                  <a:srgbClr val="002060"/>
                </a:solidFill>
              </a:rPr>
              <a:t> playa, </a:t>
            </a:r>
            <a:r>
              <a:rPr lang="en-US" altLang="en-US" sz="2400" dirty="0" err="1">
                <a:solidFill>
                  <a:srgbClr val="002060"/>
                </a:solidFill>
              </a:rPr>
              <a:t>Konar</a:t>
            </a:r>
            <a:r>
              <a:rPr lang="en-US" altLang="en-US" sz="2400" dirty="0">
                <a:solidFill>
                  <a:srgbClr val="002060"/>
                </a:solidFill>
              </a:rPr>
              <a:t> Sandal)</a:t>
            </a:r>
          </a:p>
          <a:p>
            <a:pPr marL="0" indent="0">
              <a:buNone/>
            </a:pPr>
            <a:endParaRPr lang="sv-SE" sz="1800" dirty="0">
              <a:solidFill>
                <a:schemeClr val="tx1">
                  <a:alpha val="60000"/>
                </a:schemeClr>
              </a:solidFill>
            </a:endParaRPr>
          </a:p>
        </p:txBody>
      </p:sp>
      <p:pic>
        <p:nvPicPr>
          <p:cNvPr id="10" name="Picture 2">
            <a:extLst>
              <a:ext uri="{FF2B5EF4-FFF2-40B4-BE49-F238E27FC236}">
                <a16:creationId xmlns:a16="http://schemas.microsoft.com/office/drawing/2014/main" id="{5055D5BA-1B46-4D10-AED6-ADC142E38C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899236" y="1293370"/>
            <a:ext cx="3254293" cy="427125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1" descr="Click for the Table of Contents">
            <a:hlinkClick r:id="rId4"/>
            <a:extLst>
              <a:ext uri="{FF2B5EF4-FFF2-40B4-BE49-F238E27FC236}">
                <a16:creationId xmlns:a16="http://schemas.microsoft.com/office/drawing/2014/main" id="{2F93B519-C0D3-47F8-94AD-1E3D4CFAFE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738" y="1145560"/>
            <a:ext cx="1050102" cy="162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2" descr="What Was Jiroft?">
            <a:extLst>
              <a:ext uri="{FF2B5EF4-FFF2-40B4-BE49-F238E27FC236}">
                <a16:creationId xmlns:a16="http://schemas.microsoft.com/office/drawing/2014/main" id="{48BB951D-8964-4B31-AAA9-0224772F36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0686" y="1091687"/>
            <a:ext cx="4413708" cy="26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0">
            <a:extLst>
              <a:ext uri="{FF2B5EF4-FFF2-40B4-BE49-F238E27FC236}">
                <a16:creationId xmlns:a16="http://schemas.microsoft.com/office/drawing/2014/main" id="{2A732B0E-F80E-4760-96AA-D54BA464AF54}"/>
              </a:ext>
            </a:extLst>
          </p:cNvPr>
          <p:cNvSpPr>
            <a:spLocks noChangeArrowheads="1"/>
          </p:cNvSpPr>
          <p:nvPr/>
        </p:nvSpPr>
        <p:spPr bwMode="auto">
          <a:xfrm>
            <a:off x="2559773" y="3083757"/>
            <a:ext cx="5699558" cy="193807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90000"/>
              </a:lnSpc>
              <a:spcBef>
                <a:spcPct val="0"/>
              </a:spcBef>
              <a:spcAft>
                <a:spcPts val="600"/>
              </a:spcAft>
              <a:buNone/>
            </a:pPr>
            <a:endParaRPr lang="en-US" altLang="en-US" sz="4400" kern="1200" dirty="0">
              <a:solidFill>
                <a:schemeClr val="tx1"/>
              </a:solidFill>
              <a:latin typeface="+mj-lt"/>
              <a:ea typeface="+mj-ea"/>
              <a:cs typeface="+mj-cs"/>
            </a:endParaRPr>
          </a:p>
        </p:txBody>
      </p:sp>
      <p:sp>
        <p:nvSpPr>
          <p:cNvPr id="7" name="Rectangle 2">
            <a:extLst>
              <a:ext uri="{FF2B5EF4-FFF2-40B4-BE49-F238E27FC236}">
                <a16:creationId xmlns:a16="http://schemas.microsoft.com/office/drawing/2014/main" id="{C78199E4-7530-4BFB-9C24-7CDBEAB0F55A}"/>
              </a:ext>
            </a:extLst>
          </p:cNvPr>
          <p:cNvSpPr>
            <a:spLocks noGrp="1" noChangeArrowheads="1"/>
          </p:cNvSpPr>
          <p:nvPr>
            <p:ph type="title"/>
          </p:nvPr>
        </p:nvSpPr>
        <p:spPr>
          <a:xfrm>
            <a:off x="257146" y="60771"/>
            <a:ext cx="1967079" cy="712004"/>
          </a:xfrm>
        </p:spPr>
        <p:txBody>
          <a:bodyPr vert="horz" lIns="91440" tIns="45720" rIns="91440" bIns="45720" rtlCol="0" anchor="ctr">
            <a:normAutofit/>
          </a:bodyPr>
          <a:lstStyle/>
          <a:p>
            <a:pPr algn="l" eaLnBrk="1" hangingPunct="1">
              <a:lnSpc>
                <a:spcPct val="90000"/>
              </a:lnSpc>
            </a:pPr>
            <a:r>
              <a:rPr lang="en-US" altLang="en-US" b="1" dirty="0">
                <a:solidFill>
                  <a:srgbClr val="FF0000"/>
                </a:solidFill>
              </a:rPr>
              <a:t>Topics</a:t>
            </a:r>
          </a:p>
        </p:txBody>
      </p:sp>
    </p:spTree>
    <p:extLst>
      <p:ext uri="{BB962C8B-B14F-4D97-AF65-F5344CB8AC3E}">
        <p14:creationId xmlns:p14="http://schemas.microsoft.com/office/powerpoint/2010/main" val="40969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49DB2E33-1FC2-4585-AF32-FC4EB17EA9BE}"/>
              </a:ext>
            </a:extLst>
          </p:cNvPr>
          <p:cNvSpPr>
            <a:spLocks noGrp="1" noChangeArrowheads="1"/>
          </p:cNvSpPr>
          <p:nvPr>
            <p:ph type="title"/>
          </p:nvPr>
        </p:nvSpPr>
        <p:spPr>
          <a:xfrm>
            <a:off x="934394" y="771231"/>
            <a:ext cx="3345407" cy="822385"/>
          </a:xfrm>
        </p:spPr>
        <p:txBody>
          <a:bodyPr vert="horz" lIns="91440" tIns="45720" rIns="91440" bIns="45720" rtlCol="0" anchor="t">
            <a:normAutofit/>
          </a:bodyPr>
          <a:lstStyle/>
          <a:p>
            <a:pPr algn="l" eaLnBrk="1" hangingPunct="1">
              <a:lnSpc>
                <a:spcPct val="90000"/>
              </a:lnSpc>
            </a:pPr>
            <a:r>
              <a:rPr lang="en-US" altLang="en-US" sz="2400" b="1" kern="1200" dirty="0">
                <a:solidFill>
                  <a:srgbClr val="FF0000"/>
                </a:solidFill>
                <a:latin typeface="+mj-lt"/>
                <a:ea typeface="+mj-ea"/>
                <a:cs typeface="+mj-cs"/>
              </a:rPr>
              <a:t>Highlights (Who is first---some controversy)</a:t>
            </a:r>
            <a:endParaRPr lang="en-US" altLang="en-US" sz="2400" b="1" kern="1200" dirty="0">
              <a:solidFill>
                <a:schemeClr val="tx1"/>
              </a:solidFill>
              <a:latin typeface="+mj-lt"/>
              <a:ea typeface="+mj-ea"/>
              <a:cs typeface="+mj-cs"/>
            </a:endParaRPr>
          </a:p>
        </p:txBody>
      </p:sp>
      <p:sp>
        <p:nvSpPr>
          <p:cNvPr id="11" name="Rectangle 3">
            <a:extLst>
              <a:ext uri="{FF2B5EF4-FFF2-40B4-BE49-F238E27FC236}">
                <a16:creationId xmlns:a16="http://schemas.microsoft.com/office/drawing/2014/main" id="{B95FA5AB-2DA1-43A3-B3D6-4676E76F7550}"/>
              </a:ext>
            </a:extLst>
          </p:cNvPr>
          <p:cNvSpPr txBox="1">
            <a:spLocks noChangeArrowheads="1"/>
          </p:cNvSpPr>
          <p:nvPr/>
        </p:nvSpPr>
        <p:spPr bwMode="auto">
          <a:xfrm>
            <a:off x="602783" y="1593616"/>
            <a:ext cx="3966127" cy="493336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ormAutofit lnSpcReduction="10000"/>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indent="-228600" eaLnBrk="1" hangingPunct="1">
              <a:lnSpc>
                <a:spcPct val="90000"/>
              </a:lnSpc>
              <a:buFont typeface="Arial" panose="020B0604020202020204" pitchFamily="34" charset="0"/>
              <a:buChar char="•"/>
            </a:pPr>
            <a:r>
              <a:rPr lang="en-US" altLang="en-US" sz="2200" i="1" dirty="0">
                <a:solidFill>
                  <a:schemeClr val="accent6">
                    <a:lumMod val="50000"/>
                    <a:alpha val="60000"/>
                  </a:schemeClr>
                </a:solidFill>
                <a:latin typeface="+mn-lt"/>
              </a:rPr>
              <a:t>Settlement</a:t>
            </a:r>
            <a:r>
              <a:rPr lang="en-US" altLang="en-US" sz="2200" dirty="0">
                <a:solidFill>
                  <a:schemeClr val="accent6">
                    <a:lumMod val="50000"/>
                    <a:alpha val="60000"/>
                  </a:schemeClr>
                </a:solidFill>
                <a:latin typeface="+mn-lt"/>
              </a:rPr>
              <a:t> vs. </a:t>
            </a:r>
            <a:r>
              <a:rPr lang="en-US" altLang="en-US" sz="2200" i="1" dirty="0">
                <a:solidFill>
                  <a:schemeClr val="accent6">
                    <a:lumMod val="50000"/>
                    <a:alpha val="60000"/>
                  </a:schemeClr>
                </a:solidFill>
                <a:latin typeface="+mn-lt"/>
              </a:rPr>
              <a:t>Civilization</a:t>
            </a:r>
            <a:r>
              <a:rPr lang="en-US" altLang="en-US" sz="2200" dirty="0">
                <a:solidFill>
                  <a:schemeClr val="accent6">
                    <a:lumMod val="50000"/>
                    <a:alpha val="60000"/>
                  </a:schemeClr>
                </a:solidFill>
                <a:latin typeface="+mn-lt"/>
              </a:rPr>
              <a:t> </a:t>
            </a:r>
          </a:p>
          <a:p>
            <a:pPr marL="114300" indent="0" eaLnBrk="1" hangingPunct="1">
              <a:lnSpc>
                <a:spcPct val="90000"/>
              </a:lnSpc>
              <a:buNone/>
            </a:pPr>
            <a:r>
              <a:rPr lang="en-US" altLang="en-US" sz="2200" b="1" dirty="0">
                <a:solidFill>
                  <a:schemeClr val="accent6">
                    <a:lumMod val="50000"/>
                    <a:alpha val="60000"/>
                  </a:schemeClr>
                </a:solidFill>
                <a:latin typeface="+mn-lt"/>
              </a:rPr>
              <a:t>Jiroft was a large urban center that was advanced </a:t>
            </a:r>
          </a:p>
          <a:p>
            <a:pPr indent="-228600" eaLnBrk="1" hangingPunct="1">
              <a:lnSpc>
                <a:spcPct val="90000"/>
              </a:lnSpc>
              <a:buFont typeface="Arial" panose="020B0604020202020204" pitchFamily="34" charset="0"/>
              <a:buChar char="•"/>
            </a:pPr>
            <a:r>
              <a:rPr lang="en-US" altLang="en-US" sz="2200" dirty="0">
                <a:solidFill>
                  <a:schemeClr val="accent6">
                    <a:lumMod val="50000"/>
                    <a:alpha val="60000"/>
                  </a:schemeClr>
                </a:solidFill>
                <a:latin typeface="+mn-lt"/>
              </a:rPr>
              <a:t>Significant advancement in making pottery, bronze appliances, buildings and agriculture </a:t>
            </a:r>
          </a:p>
          <a:p>
            <a:pPr indent="-228600" eaLnBrk="1" hangingPunct="1">
              <a:lnSpc>
                <a:spcPct val="90000"/>
              </a:lnSpc>
              <a:buFont typeface="Arial" panose="020B0604020202020204" pitchFamily="34" charset="0"/>
              <a:buChar char="•"/>
            </a:pPr>
            <a:r>
              <a:rPr lang="en-US" altLang="en-US" sz="2200" dirty="0">
                <a:solidFill>
                  <a:schemeClr val="accent6">
                    <a:lumMod val="50000"/>
                    <a:alpha val="60000"/>
                  </a:schemeClr>
                </a:solidFill>
                <a:latin typeface="+mn-lt"/>
              </a:rPr>
              <a:t>Trade links with Sumer and Harappa (cultural artifacts)</a:t>
            </a:r>
          </a:p>
          <a:p>
            <a:pPr indent="-228600" eaLnBrk="1" hangingPunct="1">
              <a:lnSpc>
                <a:spcPct val="90000"/>
              </a:lnSpc>
              <a:buFont typeface="Arial" panose="020B0604020202020204" pitchFamily="34" charset="0"/>
              <a:buChar char="•"/>
            </a:pPr>
            <a:r>
              <a:rPr lang="en-US" altLang="en-US" sz="2200" dirty="0">
                <a:solidFill>
                  <a:schemeClr val="accent6">
                    <a:lumMod val="50000"/>
                    <a:alpha val="60000"/>
                  </a:schemeClr>
                </a:solidFill>
                <a:latin typeface="+mn-lt"/>
              </a:rPr>
              <a:t>Discovery of tablets with </a:t>
            </a:r>
            <a:r>
              <a:rPr lang="en-US" altLang="en-US" sz="2200" i="1" dirty="0">
                <a:solidFill>
                  <a:schemeClr val="accent6">
                    <a:lumMod val="50000"/>
                    <a:alpha val="60000"/>
                  </a:schemeClr>
                </a:solidFill>
                <a:latin typeface="+mn-lt"/>
              </a:rPr>
              <a:t>pre-</a:t>
            </a:r>
            <a:r>
              <a:rPr lang="en-US" altLang="en-US" sz="2200" i="1" dirty="0" err="1">
                <a:solidFill>
                  <a:schemeClr val="accent6">
                    <a:lumMod val="50000"/>
                    <a:alpha val="60000"/>
                  </a:schemeClr>
                </a:solidFill>
                <a:latin typeface="+mn-lt"/>
              </a:rPr>
              <a:t>Elamic</a:t>
            </a:r>
            <a:r>
              <a:rPr lang="en-US" altLang="en-US" sz="2200" i="1" dirty="0">
                <a:solidFill>
                  <a:schemeClr val="accent6">
                    <a:lumMod val="50000"/>
                    <a:alpha val="60000"/>
                  </a:schemeClr>
                </a:solidFill>
                <a:latin typeface="+mn-lt"/>
              </a:rPr>
              <a:t> script </a:t>
            </a:r>
            <a:r>
              <a:rPr lang="en-US" altLang="en-US" sz="2200" dirty="0">
                <a:solidFill>
                  <a:schemeClr val="accent6">
                    <a:lumMod val="50000"/>
                    <a:alpha val="60000"/>
                  </a:schemeClr>
                </a:solidFill>
                <a:latin typeface="+mn-lt"/>
              </a:rPr>
              <a:t>– the earliest forms of writing!!</a:t>
            </a:r>
          </a:p>
          <a:p>
            <a:pPr indent="-228600" eaLnBrk="1" hangingPunct="1">
              <a:lnSpc>
                <a:spcPct val="90000"/>
              </a:lnSpc>
              <a:buFont typeface="Arial" panose="020B0604020202020204" pitchFamily="34" charset="0"/>
              <a:buChar char="•"/>
            </a:pPr>
            <a:r>
              <a:rPr lang="en-US" altLang="en-US" sz="2200" dirty="0">
                <a:solidFill>
                  <a:schemeClr val="accent6">
                    <a:lumMod val="50000"/>
                    <a:alpha val="60000"/>
                  </a:schemeClr>
                </a:solidFill>
                <a:latin typeface="+mn-lt"/>
              </a:rPr>
              <a:t>It is proposed that Jiroft was an agricultural society that </a:t>
            </a:r>
            <a:r>
              <a:rPr lang="en-US" altLang="en-US" sz="2200" i="1" u="sng" dirty="0">
                <a:solidFill>
                  <a:schemeClr val="accent6">
                    <a:lumMod val="50000"/>
                    <a:alpha val="60000"/>
                  </a:schemeClr>
                </a:solidFill>
                <a:latin typeface="+mn-lt"/>
              </a:rPr>
              <a:t>predates</a:t>
            </a:r>
            <a:r>
              <a:rPr lang="en-US" altLang="en-US" sz="2200" dirty="0">
                <a:solidFill>
                  <a:schemeClr val="accent6">
                    <a:lumMod val="50000"/>
                    <a:alpha val="60000"/>
                  </a:schemeClr>
                </a:solidFill>
                <a:latin typeface="+mn-lt"/>
              </a:rPr>
              <a:t> Mesopotamia (???)</a:t>
            </a:r>
          </a:p>
        </p:txBody>
      </p:sp>
      <p:pic>
        <p:nvPicPr>
          <p:cNvPr id="8" name="Picture 6" descr="http://news.payvand.netdna-cdn.com/news/11/nov/ancient-artifacts-Jiroft-Iran-19.jpg">
            <a:extLst>
              <a:ext uri="{FF2B5EF4-FFF2-40B4-BE49-F238E27FC236}">
                <a16:creationId xmlns:a16="http://schemas.microsoft.com/office/drawing/2014/main" id="{2A5CBD07-C630-43BD-A8BA-86495CB6436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734" r="27789" b="-2"/>
          <a:stretch/>
        </p:blipFill>
        <p:spPr bwMode="auto">
          <a:xfrm>
            <a:off x="4575091" y="21497"/>
            <a:ext cx="2284355" cy="3428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C1D25BD2-AB21-4EDC-AE22-276CDDF955E2}"/>
              </a:ext>
            </a:extLst>
          </p:cNvPr>
          <p:cNvPicPr>
            <a:picLocks noChangeAspect="1"/>
          </p:cNvPicPr>
          <p:nvPr/>
        </p:nvPicPr>
        <p:blipFill rotWithShape="1">
          <a:blip r:embed="rId3">
            <a:extLst>
              <a:ext uri="{28A0092B-C50C-407E-A947-70E740481C1C}">
                <a14:useLocalDpi xmlns:a14="http://schemas.microsoft.com/office/drawing/2010/main" val="0"/>
              </a:ext>
            </a:extLst>
          </a:blip>
          <a:srcRect l="28450" r="33384" b="2"/>
          <a:stretch/>
        </p:blipFill>
        <p:spPr bwMode="auto">
          <a:xfrm>
            <a:off x="6857999" y="10"/>
            <a:ext cx="2286001" cy="3428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11DFB7E4-480A-48FC-A515-FECE414042D0}"/>
              </a:ext>
            </a:extLst>
          </p:cNvPr>
          <p:cNvPicPr>
            <a:picLocks noChangeAspect="1"/>
          </p:cNvPicPr>
          <p:nvPr/>
        </p:nvPicPr>
        <p:blipFill rotWithShape="1">
          <a:blip r:embed="rId4">
            <a:extLst>
              <a:ext uri="{28A0092B-C50C-407E-A947-70E740481C1C}">
                <a14:useLocalDpi xmlns:a14="http://schemas.microsoft.com/office/drawing/2010/main" val="0"/>
              </a:ext>
            </a:extLst>
          </a:blip>
          <a:srcRect l="26677" r="28856" b="2"/>
          <a:stretch/>
        </p:blipFill>
        <p:spPr bwMode="auto">
          <a:xfrm>
            <a:off x="6883462" y="3450487"/>
            <a:ext cx="2284356" cy="3429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48E3BC9E-F657-4DA8-81AA-DBA0FE31B9A8}"/>
              </a:ext>
            </a:extLst>
          </p:cNvPr>
          <p:cNvPicPr>
            <a:picLocks noChangeAspect="1"/>
          </p:cNvPicPr>
          <p:nvPr/>
        </p:nvPicPr>
        <p:blipFill>
          <a:blip r:embed="rId5"/>
          <a:stretch>
            <a:fillRect/>
          </a:stretch>
        </p:blipFill>
        <p:spPr>
          <a:xfrm>
            <a:off x="4890065" y="3571567"/>
            <a:ext cx="1672241" cy="3300475"/>
          </a:xfrm>
          <a:prstGeom prst="rect">
            <a:avLst/>
          </a:prstGeom>
        </p:spPr>
      </p:pic>
    </p:spTree>
    <p:extLst>
      <p:ext uri="{BB962C8B-B14F-4D97-AF65-F5344CB8AC3E}">
        <p14:creationId xmlns:p14="http://schemas.microsoft.com/office/powerpoint/2010/main" val="36714908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6" name="Picture 8" descr="http://news.payvand.netdna-cdn.com/news/11/nov/ancient-artifacts-Jiroft-Iran-35.jpg">
            <a:extLst>
              <a:ext uri="{FF2B5EF4-FFF2-40B4-BE49-F238E27FC236}">
                <a16:creationId xmlns:a16="http://schemas.microsoft.com/office/drawing/2014/main" id="{EE792CB7-0B1F-41E8-AF03-B5CB3E4BAAF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38675" y="1258888"/>
            <a:ext cx="1781175" cy="114141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0" name="Picture 2" descr="http://news.payvand.netdna-cdn.com/news/11/nov/ancient-artifacts-Jiroft-Iran-42.jpg">
            <a:extLst>
              <a:ext uri="{FF2B5EF4-FFF2-40B4-BE49-F238E27FC236}">
                <a16:creationId xmlns:a16="http://schemas.microsoft.com/office/drawing/2014/main" id="{8AAEE96F-B831-4472-A221-C95B6D6F7D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38675" y="2468563"/>
            <a:ext cx="1781175" cy="114141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F375D3D6-063C-425B-8125-3E2A9353108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88113" y="639763"/>
            <a:ext cx="2112963" cy="136366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5953160C-52CE-45B0-8323-D260F1C4AC2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88113" y="2071688"/>
            <a:ext cx="1060450" cy="65881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BE2C6B01-95BE-4B5F-8A28-AE84AC7DF27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488113" y="2797175"/>
            <a:ext cx="1060450" cy="81121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6F5EE65A-18A9-450D-BA21-864611A29C87}"/>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16825" y="2071688"/>
            <a:ext cx="982663" cy="153828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37">
            <a:extLst>
              <a:ext uri="{FF2B5EF4-FFF2-40B4-BE49-F238E27FC236}">
                <a16:creationId xmlns:a16="http://schemas.microsoft.com/office/drawing/2014/main" id="{D08101EF-8701-4633-BDDD-58FFFD953E5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38675" y="3678238"/>
            <a:ext cx="3962400" cy="254158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3" name="Rectangle 2">
            <a:extLst>
              <a:ext uri="{FF2B5EF4-FFF2-40B4-BE49-F238E27FC236}">
                <a16:creationId xmlns:a16="http://schemas.microsoft.com/office/drawing/2014/main" id="{0B5D12F7-B02A-49D2-AC02-6B266D5F1497}"/>
              </a:ext>
            </a:extLst>
          </p:cNvPr>
          <p:cNvSpPr>
            <a:spLocks noGrp="1" noChangeArrowheads="1"/>
          </p:cNvSpPr>
          <p:nvPr>
            <p:ph type="title"/>
          </p:nvPr>
        </p:nvSpPr>
        <p:spPr>
          <a:xfrm>
            <a:off x="566910" y="640081"/>
            <a:ext cx="3130428" cy="3169920"/>
          </a:xfrm>
        </p:spPr>
        <p:txBody>
          <a:bodyPr vert="horz" lIns="91440" tIns="45720" rIns="91440" bIns="45720" rtlCol="0" anchor="ctr">
            <a:normAutofit fontScale="90000"/>
          </a:bodyPr>
          <a:lstStyle/>
          <a:p>
            <a:pPr algn="l" eaLnBrk="1" hangingPunct="1">
              <a:lnSpc>
                <a:spcPct val="90000"/>
              </a:lnSpc>
            </a:pPr>
            <a:r>
              <a:rPr lang="en-US" altLang="en-US" sz="4700" b="1" kern="1200" dirty="0" err="1">
                <a:solidFill>
                  <a:schemeClr val="tx1"/>
                </a:solidFill>
                <a:latin typeface="+mj-lt"/>
                <a:ea typeface="+mj-ea"/>
                <a:cs typeface="+mj-cs"/>
              </a:rPr>
              <a:t>Konar</a:t>
            </a:r>
            <a:r>
              <a:rPr lang="en-US" altLang="en-US" sz="4700" b="1" kern="1200" dirty="0">
                <a:solidFill>
                  <a:schemeClr val="tx1"/>
                </a:solidFill>
                <a:latin typeface="+mj-lt"/>
                <a:ea typeface="+mj-ea"/>
                <a:cs typeface="+mj-cs"/>
              </a:rPr>
              <a:t> Sandal, North mound (Jiroft)</a:t>
            </a:r>
            <a:br>
              <a:rPr lang="en-US" altLang="en-US" sz="4700" b="1" kern="1200" dirty="0">
                <a:solidFill>
                  <a:schemeClr val="tx1"/>
                </a:solidFill>
                <a:latin typeface="+mj-lt"/>
                <a:ea typeface="+mj-ea"/>
                <a:cs typeface="+mj-cs"/>
              </a:rPr>
            </a:br>
            <a:endParaRPr lang="en-US" altLang="en-US" sz="4700" b="1" kern="1200" dirty="0">
              <a:solidFill>
                <a:schemeClr val="tx1"/>
              </a:solidFill>
              <a:latin typeface="+mj-lt"/>
              <a:ea typeface="+mj-ea"/>
              <a:cs typeface="+mj-cs"/>
            </a:endParaRPr>
          </a:p>
        </p:txBody>
      </p:sp>
      <p:pic>
        <p:nvPicPr>
          <p:cNvPr id="13" name="Picture 12" descr="A picture containing sky, person, outdoor, person&#10;&#10;Description automatically generated">
            <a:extLst>
              <a:ext uri="{FF2B5EF4-FFF2-40B4-BE49-F238E27FC236}">
                <a16:creationId xmlns:a16="http://schemas.microsoft.com/office/drawing/2014/main" id="{279D77C1-2757-4A1E-823C-41C41FF6A6B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4149080"/>
            <a:ext cx="3611892" cy="2708919"/>
          </a:xfrm>
          <a:prstGeom prst="rect">
            <a:avLst/>
          </a:prstGeom>
        </p:spPr>
      </p:pic>
    </p:spTree>
    <p:extLst>
      <p:ext uri="{BB962C8B-B14F-4D97-AF65-F5344CB8AC3E}">
        <p14:creationId xmlns:p14="http://schemas.microsoft.com/office/powerpoint/2010/main" val="312906839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50BE51B8-32A7-482D-AA70-5EFF5AB7E07E}"/>
              </a:ext>
            </a:extLst>
          </p:cNvPr>
          <p:cNvSpPr>
            <a:spLocks noGrp="1" noChangeArrowheads="1"/>
          </p:cNvSpPr>
          <p:nvPr>
            <p:ph type="title"/>
          </p:nvPr>
        </p:nvSpPr>
        <p:spPr>
          <a:xfrm>
            <a:off x="780846" y="1097825"/>
            <a:ext cx="4496990" cy="1494000"/>
          </a:xfrm>
        </p:spPr>
        <p:txBody>
          <a:bodyPr vert="horz" lIns="91440" tIns="45720" rIns="91440" bIns="45720" rtlCol="0" anchor="t">
            <a:normAutofit/>
          </a:bodyPr>
          <a:lstStyle/>
          <a:p>
            <a:pPr algn="l" eaLnBrk="1" hangingPunct="1">
              <a:lnSpc>
                <a:spcPct val="90000"/>
              </a:lnSpc>
            </a:pPr>
            <a:r>
              <a:rPr lang="en-US" altLang="en-US" b="1" dirty="0">
                <a:solidFill>
                  <a:srgbClr val="FF0000"/>
                </a:solidFill>
              </a:rPr>
              <a:t>The Puzzle</a:t>
            </a:r>
          </a:p>
        </p:txBody>
      </p:sp>
      <p:sp>
        <p:nvSpPr>
          <p:cNvPr id="11" name="Rectangle 3">
            <a:extLst>
              <a:ext uri="{FF2B5EF4-FFF2-40B4-BE49-F238E27FC236}">
                <a16:creationId xmlns:a16="http://schemas.microsoft.com/office/drawing/2014/main" id="{C105039A-FC1B-4C90-B8A6-0F510E42809E}"/>
              </a:ext>
            </a:extLst>
          </p:cNvPr>
          <p:cNvSpPr txBox="1">
            <a:spLocks noChangeArrowheads="1"/>
          </p:cNvSpPr>
          <p:nvPr/>
        </p:nvSpPr>
        <p:spPr bwMode="auto">
          <a:xfrm>
            <a:off x="882391" y="1850575"/>
            <a:ext cx="4265673" cy="3909600"/>
          </a:xfrm>
          <a:prstGeom prst="rect">
            <a:avLst/>
          </a:prstGeom>
        </p:spPr>
        <p:txBody>
          <a:bodyPr vert="horz" lIns="91440" tIns="45720" rIns="91440" bIns="45720" rtlCol="0">
            <a:no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indent="-228600" eaLnBrk="1" hangingPunct="1">
              <a:lnSpc>
                <a:spcPct val="90000"/>
              </a:lnSpc>
              <a:buFont typeface="Arial" panose="020B0604020202020204" pitchFamily="34" charset="0"/>
              <a:buChar char="•"/>
              <a:defRPr/>
            </a:pPr>
            <a:r>
              <a:rPr lang="en-US" altLang="en-US" sz="2200" dirty="0">
                <a:solidFill>
                  <a:srgbClr val="002060">
                    <a:alpha val="60000"/>
                  </a:srgbClr>
                </a:solidFill>
                <a:latin typeface="+mn-lt"/>
              </a:rPr>
              <a:t>Jiroft undergoes a decline c. 2500 </a:t>
            </a:r>
            <a:r>
              <a:rPr lang="en-US" altLang="en-US" sz="2200" dirty="0" err="1">
                <a:solidFill>
                  <a:srgbClr val="002060">
                    <a:alpha val="60000"/>
                  </a:srgbClr>
                </a:solidFill>
                <a:latin typeface="+mn-lt"/>
              </a:rPr>
              <a:t>yrs</a:t>
            </a:r>
            <a:r>
              <a:rPr lang="en-US" altLang="en-US" sz="2200" dirty="0">
                <a:solidFill>
                  <a:srgbClr val="002060">
                    <a:alpha val="60000"/>
                  </a:srgbClr>
                </a:solidFill>
                <a:latin typeface="+mn-lt"/>
              </a:rPr>
              <a:t> BC for reasons that are not well-defined. The settlement collapsed.</a:t>
            </a:r>
          </a:p>
          <a:p>
            <a:pPr indent="-228600" eaLnBrk="1" hangingPunct="1">
              <a:lnSpc>
                <a:spcPct val="90000"/>
              </a:lnSpc>
              <a:buFont typeface="Arial" panose="020B0604020202020204" pitchFamily="34" charset="0"/>
              <a:buChar char="•"/>
              <a:defRPr/>
            </a:pPr>
            <a:r>
              <a:rPr lang="en-US" altLang="en-US" sz="2200" dirty="0">
                <a:solidFill>
                  <a:srgbClr val="002060">
                    <a:alpha val="60000"/>
                  </a:srgbClr>
                </a:solidFill>
                <a:latin typeface="+mn-lt"/>
              </a:rPr>
              <a:t>Archeologists suggest</a:t>
            </a:r>
          </a:p>
          <a:p>
            <a:pPr eaLnBrk="1" hangingPunct="1">
              <a:lnSpc>
                <a:spcPct val="90000"/>
              </a:lnSpc>
              <a:buNone/>
              <a:defRPr/>
            </a:pPr>
            <a:r>
              <a:rPr lang="en-US" altLang="en-US" sz="2200" i="1" dirty="0">
                <a:solidFill>
                  <a:srgbClr val="002060">
                    <a:alpha val="60000"/>
                  </a:srgbClr>
                </a:solidFill>
                <a:latin typeface="+mn-lt"/>
              </a:rPr>
              <a:t>  nomadic invasions, pestilence, or   weak succession</a:t>
            </a:r>
          </a:p>
          <a:p>
            <a:pPr indent="-228600" eaLnBrk="1" hangingPunct="1">
              <a:lnSpc>
                <a:spcPct val="90000"/>
              </a:lnSpc>
              <a:buFont typeface="Arial" panose="020B0604020202020204" pitchFamily="34" charset="0"/>
              <a:buChar char="•"/>
              <a:defRPr/>
            </a:pPr>
            <a:r>
              <a:rPr lang="en-US" altLang="en-US" sz="2200" dirty="0">
                <a:solidFill>
                  <a:srgbClr val="002060">
                    <a:alpha val="60000"/>
                  </a:srgbClr>
                </a:solidFill>
                <a:latin typeface="+mn-lt"/>
              </a:rPr>
              <a:t>The ceremonial graves, intact urban settlements state otherwise – the change was not as dramatic as suggested but happened more gradually</a:t>
            </a:r>
          </a:p>
          <a:p>
            <a:pPr indent="-228600" eaLnBrk="1" hangingPunct="1">
              <a:lnSpc>
                <a:spcPct val="90000"/>
              </a:lnSpc>
              <a:buFont typeface="Arial" panose="020B0604020202020204" pitchFamily="34" charset="0"/>
              <a:buChar char="•"/>
              <a:defRPr/>
            </a:pPr>
            <a:r>
              <a:rPr lang="en-US" altLang="en-US" sz="2200" b="1" dirty="0">
                <a:solidFill>
                  <a:srgbClr val="002060">
                    <a:alpha val="60000"/>
                  </a:srgbClr>
                </a:solidFill>
                <a:latin typeface="+mn-lt"/>
              </a:rPr>
              <a:t>What triggered this collapse?</a:t>
            </a:r>
          </a:p>
        </p:txBody>
      </p:sp>
      <p:pic>
        <p:nvPicPr>
          <p:cNvPr id="5" name="Picture 4" descr="A close - up of some rocks&#10;&#10;Description automatically generated with medium confidence">
            <a:extLst>
              <a:ext uri="{FF2B5EF4-FFF2-40B4-BE49-F238E27FC236}">
                <a16:creationId xmlns:a16="http://schemas.microsoft.com/office/drawing/2014/main" id="{01A00A27-5CE0-41A1-8EAA-797C0F2BAB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717063" y="2471109"/>
            <a:ext cx="5010267" cy="3757699"/>
          </a:xfrm>
          <a:prstGeom prst="rect">
            <a:avLst/>
          </a:prstGeom>
        </p:spPr>
      </p:pic>
      <p:pic>
        <p:nvPicPr>
          <p:cNvPr id="12292" name="Picture 5" descr="http://news.payvand.netdna-cdn.com/news/11/nov/ancient-artifacts-Jiroft-Iran-23.jpg">
            <a:extLst>
              <a:ext uri="{FF2B5EF4-FFF2-40B4-BE49-F238E27FC236}">
                <a16:creationId xmlns:a16="http://schemas.microsoft.com/office/drawing/2014/main" id="{0D52573D-D70C-4B21-AEAA-CFF9FF5CF0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2088" y="0"/>
            <a:ext cx="1331912"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215049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6D852CB0-61A9-4A2F-9F42-D2765075F67A}"/>
              </a:ext>
            </a:extLst>
          </p:cNvPr>
          <p:cNvSpPr>
            <a:spLocks noGrp="1" noChangeArrowheads="1"/>
          </p:cNvSpPr>
          <p:nvPr>
            <p:ph type="title"/>
          </p:nvPr>
        </p:nvSpPr>
        <p:spPr>
          <a:xfrm>
            <a:off x="3706776" y="1250733"/>
            <a:ext cx="4939868" cy="783507"/>
          </a:xfrm>
        </p:spPr>
        <p:txBody>
          <a:bodyPr vert="horz" lIns="91440" tIns="45720" rIns="91440" bIns="45720" rtlCol="0" anchor="b">
            <a:normAutofit/>
          </a:bodyPr>
          <a:lstStyle/>
          <a:p>
            <a:pPr algn="l" eaLnBrk="1" hangingPunct="1">
              <a:lnSpc>
                <a:spcPct val="90000"/>
              </a:lnSpc>
            </a:pPr>
            <a:r>
              <a:rPr lang="en-US" altLang="en-US" sz="2800" b="1" dirty="0">
                <a:solidFill>
                  <a:srgbClr val="FF0000"/>
                </a:solidFill>
              </a:rPr>
              <a:t>Highlights</a:t>
            </a:r>
          </a:p>
        </p:txBody>
      </p:sp>
      <p:sp>
        <p:nvSpPr>
          <p:cNvPr id="11" name="Rectangle 3">
            <a:extLst>
              <a:ext uri="{FF2B5EF4-FFF2-40B4-BE49-F238E27FC236}">
                <a16:creationId xmlns:a16="http://schemas.microsoft.com/office/drawing/2014/main" id="{8822C6D8-B0B3-4E87-AF86-57AEFAEF16E1}"/>
              </a:ext>
            </a:extLst>
          </p:cNvPr>
          <p:cNvSpPr txBox="1">
            <a:spLocks noChangeArrowheads="1"/>
          </p:cNvSpPr>
          <p:nvPr/>
        </p:nvSpPr>
        <p:spPr bwMode="auto">
          <a:xfrm>
            <a:off x="3708492" y="2276872"/>
            <a:ext cx="5257712" cy="4269325"/>
          </a:xfrm>
          <a:prstGeom prst="rect">
            <a:avLst/>
          </a:prstGeom>
        </p:spPr>
        <p:txBody>
          <a:bodyPr vert="horz" lIns="91440" tIns="45720" rIns="91440" bIns="45720" rtlCol="0">
            <a:normAutofit lnSpcReduction="10000"/>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lnSpc>
                <a:spcPct val="90000"/>
              </a:lnSpc>
              <a:buNone/>
              <a:defRPr/>
            </a:pPr>
            <a:r>
              <a:rPr lang="en-US" altLang="en-US" sz="2600" dirty="0">
                <a:solidFill>
                  <a:srgbClr val="002060"/>
                </a:solidFill>
              </a:rPr>
              <a:t>Some interesting things happening in the neighborhood</a:t>
            </a:r>
          </a:p>
          <a:p>
            <a:pPr marL="0" indent="-228600" eaLnBrk="1" hangingPunct="1">
              <a:lnSpc>
                <a:spcPct val="90000"/>
              </a:lnSpc>
              <a:buFont typeface="Arial" panose="020B0604020202020204" pitchFamily="34" charset="0"/>
              <a:buChar char="•"/>
              <a:defRPr/>
            </a:pPr>
            <a:r>
              <a:rPr lang="en-US" altLang="en-US" sz="2200" dirty="0">
                <a:solidFill>
                  <a:srgbClr val="002060"/>
                </a:solidFill>
              </a:rPr>
              <a:t>Decline in Mesopotamia related to climate change (Weiss et al. 1993, </a:t>
            </a:r>
            <a:r>
              <a:rPr lang="en-US" altLang="en-US" sz="2200" i="1" dirty="0">
                <a:solidFill>
                  <a:srgbClr val="002060"/>
                </a:solidFill>
              </a:rPr>
              <a:t>Science</a:t>
            </a:r>
            <a:r>
              <a:rPr lang="en-US" altLang="en-US" sz="2200" dirty="0">
                <a:solidFill>
                  <a:srgbClr val="002060"/>
                </a:solidFill>
              </a:rPr>
              <a:t>)</a:t>
            </a:r>
          </a:p>
          <a:p>
            <a:pPr marL="0" indent="-228600" eaLnBrk="1" hangingPunct="1">
              <a:lnSpc>
                <a:spcPct val="90000"/>
              </a:lnSpc>
              <a:buFont typeface="Arial" panose="020B0604020202020204" pitchFamily="34" charset="0"/>
              <a:buChar char="•"/>
              <a:defRPr/>
            </a:pPr>
            <a:r>
              <a:rPr lang="en-US" altLang="en-US" sz="2200" dirty="0">
                <a:solidFill>
                  <a:srgbClr val="002060"/>
                </a:solidFill>
              </a:rPr>
              <a:t>Decline in Harappa that has been related to climate change (Dixit et al. 2015, </a:t>
            </a:r>
            <a:r>
              <a:rPr lang="en-US" altLang="en-US" sz="2200" i="1" dirty="0">
                <a:solidFill>
                  <a:srgbClr val="002060"/>
                </a:solidFill>
              </a:rPr>
              <a:t>EPSL</a:t>
            </a:r>
            <a:r>
              <a:rPr lang="en-US" altLang="en-US" sz="2200" dirty="0">
                <a:solidFill>
                  <a:srgbClr val="002060"/>
                </a:solidFill>
              </a:rPr>
              <a:t>; Sarkar et al. 2016, </a:t>
            </a:r>
            <a:r>
              <a:rPr lang="en-US" altLang="en-US" sz="2200" i="1" dirty="0">
                <a:solidFill>
                  <a:srgbClr val="002060"/>
                </a:solidFill>
              </a:rPr>
              <a:t>Nature</a:t>
            </a:r>
            <a:r>
              <a:rPr lang="en-US" altLang="en-US" sz="2200" dirty="0">
                <a:solidFill>
                  <a:srgbClr val="002060"/>
                </a:solidFill>
              </a:rPr>
              <a:t>)</a:t>
            </a:r>
          </a:p>
          <a:p>
            <a:pPr marL="0" indent="-228600" eaLnBrk="1" hangingPunct="1">
              <a:lnSpc>
                <a:spcPct val="90000"/>
              </a:lnSpc>
              <a:buFont typeface="Arial" panose="020B0604020202020204" pitchFamily="34" charset="0"/>
              <a:buChar char="•"/>
              <a:defRPr/>
            </a:pPr>
            <a:r>
              <a:rPr lang="en-US" altLang="en-US" sz="2200" dirty="0">
                <a:solidFill>
                  <a:srgbClr val="002060"/>
                </a:solidFill>
              </a:rPr>
              <a:t>Weakening of monsoons in Oman and North Africa (</a:t>
            </a:r>
            <a:r>
              <a:rPr lang="en-US" altLang="en-US" sz="2200" dirty="0" err="1">
                <a:solidFill>
                  <a:srgbClr val="002060"/>
                </a:solidFill>
              </a:rPr>
              <a:t>Fleitmann</a:t>
            </a:r>
            <a:r>
              <a:rPr lang="en-US" altLang="en-US" sz="2200" dirty="0">
                <a:solidFill>
                  <a:srgbClr val="002060"/>
                </a:solidFill>
              </a:rPr>
              <a:t> et al 2004, </a:t>
            </a:r>
            <a:r>
              <a:rPr lang="en-US" altLang="en-US" sz="2200" i="1" dirty="0">
                <a:solidFill>
                  <a:srgbClr val="002060"/>
                </a:solidFill>
              </a:rPr>
              <a:t>QSR</a:t>
            </a:r>
            <a:r>
              <a:rPr lang="en-US" altLang="en-US" sz="2200" dirty="0">
                <a:solidFill>
                  <a:srgbClr val="002060"/>
                </a:solidFill>
              </a:rPr>
              <a:t>)</a:t>
            </a:r>
          </a:p>
          <a:p>
            <a:pPr marL="0" indent="-228600" eaLnBrk="1" hangingPunct="1">
              <a:lnSpc>
                <a:spcPct val="90000"/>
              </a:lnSpc>
              <a:buFont typeface="Arial" panose="020B0604020202020204" pitchFamily="34" charset="0"/>
              <a:buChar char="•"/>
              <a:defRPr/>
            </a:pPr>
            <a:r>
              <a:rPr lang="en-US" altLang="en-US" sz="2200" dirty="0">
                <a:solidFill>
                  <a:srgbClr val="002060"/>
                </a:solidFill>
              </a:rPr>
              <a:t>Droughts and wet periods in Assyria (Sinha et al. 2019, </a:t>
            </a:r>
            <a:r>
              <a:rPr lang="en-US" altLang="en-US" sz="2200" i="1" dirty="0">
                <a:solidFill>
                  <a:srgbClr val="002060"/>
                </a:solidFill>
              </a:rPr>
              <a:t>Science</a:t>
            </a:r>
            <a:r>
              <a:rPr lang="en-US" altLang="en-US" sz="2200" dirty="0">
                <a:solidFill>
                  <a:srgbClr val="002060"/>
                </a:solidFill>
              </a:rPr>
              <a:t>)</a:t>
            </a:r>
          </a:p>
          <a:p>
            <a:pPr marL="0" indent="-228600" eaLnBrk="1" hangingPunct="1">
              <a:lnSpc>
                <a:spcPct val="90000"/>
              </a:lnSpc>
              <a:buFont typeface="Arial" panose="020B0604020202020204" pitchFamily="34" charset="0"/>
              <a:buChar char="•"/>
              <a:defRPr/>
            </a:pPr>
            <a:r>
              <a:rPr lang="en-US" altLang="en-US" sz="2200" dirty="0">
                <a:solidFill>
                  <a:srgbClr val="002060"/>
                </a:solidFill>
              </a:rPr>
              <a:t>Reports of early Holocene climate change in northern Iran (Sharifi et al. 2016, </a:t>
            </a:r>
            <a:r>
              <a:rPr lang="en-US" altLang="en-US" sz="2200" i="1" dirty="0">
                <a:solidFill>
                  <a:srgbClr val="002060"/>
                </a:solidFill>
              </a:rPr>
              <a:t>QSR</a:t>
            </a:r>
            <a:r>
              <a:rPr lang="en-US" altLang="en-US" sz="2200" dirty="0">
                <a:solidFill>
                  <a:srgbClr val="002060"/>
                </a:solidFill>
              </a:rPr>
              <a:t>)</a:t>
            </a:r>
          </a:p>
        </p:txBody>
      </p:sp>
      <p:pic>
        <p:nvPicPr>
          <p:cNvPr id="13316" name="Picture 5">
            <a:extLst>
              <a:ext uri="{FF2B5EF4-FFF2-40B4-BE49-F238E27FC236}">
                <a16:creationId xmlns:a16="http://schemas.microsoft.com/office/drawing/2014/main" id="{BA1BA9D6-381A-4248-8CD8-9D87DFE82FDC}"/>
              </a:ext>
            </a:extLst>
          </p:cNvPr>
          <p:cNvPicPr>
            <a:picLocks noChangeAspect="1"/>
          </p:cNvPicPr>
          <p:nvPr/>
        </p:nvPicPr>
        <p:blipFill>
          <a:blip r:embed="rId2">
            <a:extLst>
              <a:ext uri="{28A0092B-C50C-407E-A947-70E740481C1C}">
                <a14:useLocalDpi xmlns:a14="http://schemas.microsoft.com/office/drawing/2010/main" val="0"/>
              </a:ext>
            </a:extLst>
          </a:blip>
          <a:srcRect l="30989" r="30989"/>
          <a:stretch/>
        </p:blipFill>
        <p:spPr bwMode="auto">
          <a:xfrm>
            <a:off x="20" y="10"/>
            <a:ext cx="3476673" cy="6857990"/>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2269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9CC65911-8CB0-4BF3-9428-82104C738F9F}"/>
              </a:ext>
            </a:extLst>
          </p:cNvPr>
          <p:cNvSpPr>
            <a:spLocks noGrp="1" noChangeArrowheads="1"/>
          </p:cNvSpPr>
          <p:nvPr>
            <p:ph type="title"/>
          </p:nvPr>
        </p:nvSpPr>
        <p:spPr>
          <a:xfrm>
            <a:off x="899592" y="527893"/>
            <a:ext cx="3345407" cy="1494000"/>
          </a:xfrm>
        </p:spPr>
        <p:txBody>
          <a:bodyPr vert="horz" lIns="91440" tIns="45720" rIns="91440" bIns="45720" rtlCol="0" anchor="t">
            <a:normAutofit/>
          </a:bodyPr>
          <a:lstStyle/>
          <a:p>
            <a:pPr algn="l" eaLnBrk="1" hangingPunct="1">
              <a:lnSpc>
                <a:spcPct val="90000"/>
              </a:lnSpc>
            </a:pPr>
            <a:r>
              <a:rPr lang="en-US" altLang="en-US" sz="3400" b="1" kern="1200" dirty="0">
                <a:solidFill>
                  <a:srgbClr val="FF0000"/>
                </a:solidFill>
                <a:latin typeface="+mj-lt"/>
                <a:ea typeface="+mj-ea"/>
                <a:cs typeface="+mj-cs"/>
              </a:rPr>
              <a:t>Hypothesis</a:t>
            </a:r>
            <a:br>
              <a:rPr lang="en-US" altLang="en-US" sz="3400" b="1" kern="1200" dirty="0">
                <a:solidFill>
                  <a:srgbClr val="FF0000"/>
                </a:solidFill>
                <a:latin typeface="+mj-lt"/>
                <a:ea typeface="+mj-ea"/>
                <a:cs typeface="+mj-cs"/>
              </a:rPr>
            </a:br>
            <a:br>
              <a:rPr lang="en-US" altLang="en-US" sz="3400" b="1" kern="1200" dirty="0">
                <a:solidFill>
                  <a:srgbClr val="FF0000"/>
                </a:solidFill>
                <a:latin typeface="+mj-lt"/>
                <a:ea typeface="+mj-ea"/>
                <a:cs typeface="+mj-cs"/>
              </a:rPr>
            </a:br>
            <a:endParaRPr lang="en-US" altLang="en-US" sz="3400" b="1" kern="1200" dirty="0">
              <a:solidFill>
                <a:srgbClr val="FF0000"/>
              </a:solidFill>
              <a:latin typeface="+mj-lt"/>
              <a:ea typeface="+mj-ea"/>
              <a:cs typeface="+mj-cs"/>
            </a:endParaRPr>
          </a:p>
        </p:txBody>
      </p:sp>
      <p:pic>
        <p:nvPicPr>
          <p:cNvPr id="14342" name="Picture 1">
            <a:extLst>
              <a:ext uri="{FF2B5EF4-FFF2-40B4-BE49-F238E27FC236}">
                <a16:creationId xmlns:a16="http://schemas.microsoft.com/office/drawing/2014/main" id="{D58FED45-9070-49A0-9D25-2A0CD8AA632F}"/>
              </a:ext>
            </a:extLst>
          </p:cNvPr>
          <p:cNvPicPr>
            <a:picLocks noChangeAspect="1"/>
          </p:cNvPicPr>
          <p:nvPr/>
        </p:nvPicPr>
        <p:blipFill rotWithShape="1">
          <a:blip r:embed="rId2">
            <a:extLst>
              <a:ext uri="{28A0092B-C50C-407E-A947-70E740481C1C}">
                <a14:useLocalDpi xmlns:a14="http://schemas.microsoft.com/office/drawing/2010/main" val="0"/>
              </a:ext>
            </a:extLst>
          </a:blip>
          <a:srcRect l="2615" r="1952" b="3"/>
          <a:stretch/>
        </p:blipFill>
        <p:spPr bwMode="auto">
          <a:xfrm>
            <a:off x="7380312" y="5665951"/>
            <a:ext cx="1650310" cy="115470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6">
            <a:extLst>
              <a:ext uri="{FF2B5EF4-FFF2-40B4-BE49-F238E27FC236}">
                <a16:creationId xmlns:a16="http://schemas.microsoft.com/office/drawing/2014/main" id="{25BCEA3F-15F7-4714-AB6F-114CAE84F8A1}"/>
              </a:ext>
            </a:extLst>
          </p:cNvPr>
          <p:cNvPicPr>
            <a:picLocks noChangeAspect="1"/>
          </p:cNvPicPr>
          <p:nvPr/>
        </p:nvPicPr>
        <p:blipFill rotWithShape="1">
          <a:blip r:embed="rId3">
            <a:extLst>
              <a:ext uri="{28A0092B-C50C-407E-A947-70E740481C1C}">
                <a14:useLocalDpi xmlns:a14="http://schemas.microsoft.com/office/drawing/2010/main" val="0"/>
              </a:ext>
            </a:extLst>
          </a:blip>
          <a:srcRect r="1388" b="3"/>
          <a:stretch/>
        </p:blipFill>
        <p:spPr bwMode="auto">
          <a:xfrm>
            <a:off x="5148064" y="2645013"/>
            <a:ext cx="3882558" cy="27165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a:extLst>
              <a:ext uri="{FF2B5EF4-FFF2-40B4-BE49-F238E27FC236}">
                <a16:creationId xmlns:a16="http://schemas.microsoft.com/office/drawing/2014/main" id="{D7FFD236-E890-42F2-8AB5-27E239C23ECF}"/>
              </a:ext>
            </a:extLst>
          </p:cNvPr>
          <p:cNvSpPr txBox="1">
            <a:spLocks noChangeArrowheads="1"/>
          </p:cNvSpPr>
          <p:nvPr/>
        </p:nvSpPr>
        <p:spPr bwMode="auto">
          <a:xfrm>
            <a:off x="847625" y="2549786"/>
            <a:ext cx="4056558" cy="3051442"/>
          </a:xfrm>
          <a:prstGeom prst="rect">
            <a:avLst/>
          </a:prstGeom>
          <a:noFill/>
          <a:ln>
            <a:noFill/>
          </a:ln>
          <a:effectLst/>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lnSpc>
                <a:spcPct val="90000"/>
              </a:lnSpc>
              <a:buFontTx/>
              <a:buNone/>
              <a:defRPr/>
            </a:pPr>
            <a:endParaRPr lang="sv-SE" altLang="en-US" dirty="0">
              <a:solidFill>
                <a:srgbClr val="FFFF66"/>
              </a:solidFill>
            </a:endParaRPr>
          </a:p>
          <a:p>
            <a:pPr eaLnBrk="1" hangingPunct="1">
              <a:lnSpc>
                <a:spcPct val="90000"/>
              </a:lnSpc>
              <a:defRPr/>
            </a:pPr>
            <a:r>
              <a:rPr lang="sv-SE" altLang="en-US" sz="2800" dirty="0">
                <a:solidFill>
                  <a:srgbClr val="002060"/>
                </a:solidFill>
              </a:rPr>
              <a:t>Perhaps a more regional phenomenon unfolded vs. </a:t>
            </a:r>
            <a:r>
              <a:rPr lang="sv-SE" altLang="en-US" sz="2800" dirty="0" err="1">
                <a:solidFill>
                  <a:srgbClr val="002060"/>
                </a:solidFill>
              </a:rPr>
              <a:t>what</a:t>
            </a:r>
            <a:r>
              <a:rPr lang="sv-SE" altLang="en-US" sz="2800" dirty="0">
                <a:solidFill>
                  <a:srgbClr val="002060"/>
                </a:solidFill>
              </a:rPr>
              <a:t> the </a:t>
            </a:r>
            <a:r>
              <a:rPr lang="sv-SE" altLang="en-US" sz="2800" dirty="0" err="1">
                <a:solidFill>
                  <a:srgbClr val="002060"/>
                </a:solidFill>
              </a:rPr>
              <a:t>archeologists</a:t>
            </a:r>
            <a:r>
              <a:rPr lang="sv-SE" altLang="en-US" sz="2800" dirty="0">
                <a:solidFill>
                  <a:srgbClr val="002060"/>
                </a:solidFill>
              </a:rPr>
              <a:t> </a:t>
            </a:r>
            <a:r>
              <a:rPr lang="sv-SE" altLang="en-US" sz="2800" dirty="0" err="1">
                <a:solidFill>
                  <a:srgbClr val="002060"/>
                </a:solidFill>
              </a:rPr>
              <a:t>propose</a:t>
            </a:r>
            <a:r>
              <a:rPr lang="sv-SE" altLang="en-US" sz="2800" dirty="0">
                <a:solidFill>
                  <a:srgbClr val="002060"/>
                </a:solidFill>
              </a:rPr>
              <a:t>?</a:t>
            </a:r>
          </a:p>
        </p:txBody>
      </p:sp>
      <p:sp>
        <p:nvSpPr>
          <p:cNvPr id="3" name="Oval 2">
            <a:extLst>
              <a:ext uri="{FF2B5EF4-FFF2-40B4-BE49-F238E27FC236}">
                <a16:creationId xmlns:a16="http://schemas.microsoft.com/office/drawing/2014/main" id="{B0788E8D-05A3-44B8-A549-07F0888ABE6F}"/>
              </a:ext>
            </a:extLst>
          </p:cNvPr>
          <p:cNvSpPr/>
          <p:nvPr/>
        </p:nvSpPr>
        <p:spPr>
          <a:xfrm>
            <a:off x="5292080" y="3698667"/>
            <a:ext cx="648072" cy="5760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Oval 8">
            <a:extLst>
              <a:ext uri="{FF2B5EF4-FFF2-40B4-BE49-F238E27FC236}">
                <a16:creationId xmlns:a16="http://schemas.microsoft.com/office/drawing/2014/main" id="{D1C30682-C559-4AA1-9E73-46953DF066F8}"/>
              </a:ext>
            </a:extLst>
          </p:cNvPr>
          <p:cNvSpPr/>
          <p:nvPr/>
        </p:nvSpPr>
        <p:spPr>
          <a:xfrm>
            <a:off x="8676456" y="4490754"/>
            <a:ext cx="354166"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Rectangle 3">
            <a:extLst>
              <a:ext uri="{FF2B5EF4-FFF2-40B4-BE49-F238E27FC236}">
                <a16:creationId xmlns:a16="http://schemas.microsoft.com/office/drawing/2014/main" id="{352142A8-B411-42E4-A1B8-F96052845E1C}"/>
              </a:ext>
            </a:extLst>
          </p:cNvPr>
          <p:cNvSpPr txBox="1">
            <a:spLocks noChangeArrowheads="1"/>
          </p:cNvSpPr>
          <p:nvPr/>
        </p:nvSpPr>
        <p:spPr bwMode="auto">
          <a:xfrm>
            <a:off x="840972" y="771275"/>
            <a:ext cx="8200965" cy="3051442"/>
          </a:xfrm>
          <a:prstGeom prst="rect">
            <a:avLst/>
          </a:prstGeom>
          <a:noFill/>
          <a:ln>
            <a:noFill/>
          </a:ln>
          <a:effectLst/>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lnSpc>
                <a:spcPct val="90000"/>
              </a:lnSpc>
              <a:buFontTx/>
              <a:buNone/>
              <a:defRPr/>
            </a:pPr>
            <a:endParaRPr lang="sv-SE" altLang="en-US" dirty="0">
              <a:solidFill>
                <a:srgbClr val="FFFF66"/>
              </a:solidFill>
            </a:endParaRPr>
          </a:p>
          <a:p>
            <a:pPr eaLnBrk="1" hangingPunct="1">
              <a:lnSpc>
                <a:spcPct val="90000"/>
              </a:lnSpc>
              <a:defRPr/>
            </a:pPr>
            <a:r>
              <a:rPr lang="sv-SE" altLang="en-US" sz="2800" dirty="0" err="1">
                <a:solidFill>
                  <a:srgbClr val="002060"/>
                </a:solidFill>
              </a:rPr>
              <a:t>Climatic</a:t>
            </a:r>
            <a:r>
              <a:rPr lang="sv-SE" altLang="en-US" sz="2800" dirty="0">
                <a:solidFill>
                  <a:srgbClr val="002060"/>
                </a:solidFill>
              </a:rPr>
              <a:t> </a:t>
            </a:r>
            <a:r>
              <a:rPr lang="sv-SE" altLang="en-US" sz="2800" dirty="0" err="1">
                <a:solidFill>
                  <a:srgbClr val="002060"/>
                </a:solidFill>
              </a:rPr>
              <a:t>changes</a:t>
            </a:r>
            <a:r>
              <a:rPr lang="sv-SE" altLang="en-US" sz="2800" dirty="0">
                <a:solidFill>
                  <a:srgbClr val="002060"/>
                </a:solidFill>
              </a:rPr>
              <a:t> </a:t>
            </a:r>
            <a:r>
              <a:rPr lang="sv-SE" altLang="en-US" sz="2800" dirty="0" err="1">
                <a:solidFill>
                  <a:srgbClr val="002060"/>
                </a:solidFill>
              </a:rPr>
              <a:t>swept</a:t>
            </a:r>
            <a:r>
              <a:rPr lang="sv-SE" altLang="en-US" sz="2800" dirty="0">
                <a:solidFill>
                  <a:srgbClr val="002060"/>
                </a:solidFill>
              </a:rPr>
              <a:t> </a:t>
            </a:r>
            <a:r>
              <a:rPr lang="sv-SE" altLang="en-US" sz="2800" dirty="0" err="1">
                <a:solidFill>
                  <a:srgbClr val="002060"/>
                </a:solidFill>
              </a:rPr>
              <a:t>through</a:t>
            </a:r>
            <a:r>
              <a:rPr lang="sv-SE" altLang="en-US" sz="2800" dirty="0">
                <a:solidFill>
                  <a:srgbClr val="002060"/>
                </a:solidFill>
              </a:rPr>
              <a:t> the region </a:t>
            </a:r>
            <a:r>
              <a:rPr lang="sv-SE" altLang="en-US" sz="2800" dirty="0" err="1">
                <a:solidFill>
                  <a:srgbClr val="002060"/>
                </a:solidFill>
              </a:rPr>
              <a:t>spread</a:t>
            </a:r>
            <a:r>
              <a:rPr lang="sv-SE" altLang="en-US" sz="2800" dirty="0">
                <a:solidFill>
                  <a:srgbClr val="002060"/>
                </a:solidFill>
              </a:rPr>
              <a:t> over 3000 km from late </a:t>
            </a:r>
            <a:r>
              <a:rPr lang="sv-SE" altLang="en-US" sz="2800" dirty="0" err="1">
                <a:solidFill>
                  <a:srgbClr val="002060"/>
                </a:solidFill>
              </a:rPr>
              <a:t>Pleistocene</a:t>
            </a:r>
            <a:r>
              <a:rPr lang="sv-SE" altLang="en-US" sz="2800" dirty="0">
                <a:solidFill>
                  <a:srgbClr val="002060"/>
                </a:solidFill>
              </a:rPr>
              <a:t> </a:t>
            </a:r>
            <a:r>
              <a:rPr lang="sv-SE" altLang="en-US" sz="2800" dirty="0" err="1">
                <a:solidFill>
                  <a:srgbClr val="002060"/>
                </a:solidFill>
              </a:rPr>
              <a:t>onwards</a:t>
            </a:r>
            <a:r>
              <a:rPr lang="sv-SE" altLang="en-US" sz="2800" dirty="0">
                <a:solidFill>
                  <a:srgbClr val="002060"/>
                </a:solidFill>
              </a:rPr>
              <a:t> </a:t>
            </a:r>
          </a:p>
          <a:p>
            <a:pPr eaLnBrk="1" hangingPunct="1">
              <a:lnSpc>
                <a:spcPct val="90000"/>
              </a:lnSpc>
              <a:defRPr/>
            </a:pPr>
            <a:r>
              <a:rPr lang="sv-SE" altLang="en-US" sz="2800" dirty="0">
                <a:solidFill>
                  <a:srgbClr val="002060"/>
                </a:solidFill>
              </a:rPr>
              <a:t>Jiroft’s decline perhaps coincides with climatic changes</a:t>
            </a:r>
          </a:p>
        </p:txBody>
      </p:sp>
    </p:spTree>
    <p:extLst>
      <p:ext uri="{BB962C8B-B14F-4D97-AF65-F5344CB8AC3E}">
        <p14:creationId xmlns:p14="http://schemas.microsoft.com/office/powerpoint/2010/main" val="16530658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34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3370">
            <a:extLst>
              <a:ext uri="{FF2B5EF4-FFF2-40B4-BE49-F238E27FC236}">
                <a16:creationId xmlns:a16="http://schemas.microsoft.com/office/drawing/2014/main" id="{79BA7F55-DB02-4CAF-BF53-B9E9381F24B7}"/>
              </a:ext>
            </a:extLst>
          </p:cNvPr>
          <p:cNvSpPr>
            <a:spLocks noChangeArrowheads="1"/>
          </p:cNvSpPr>
          <p:nvPr/>
        </p:nvSpPr>
        <p:spPr bwMode="auto">
          <a:xfrm>
            <a:off x="106482" y="4765038"/>
            <a:ext cx="7304526"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sv-SE" altLang="en-US" sz="2400" dirty="0">
                <a:solidFill>
                  <a:schemeClr val="accent6">
                    <a:lumMod val="50000"/>
                  </a:schemeClr>
                </a:solidFill>
                <a:cs typeface="Times New Roman" panose="02020603050405020304" pitchFamily="18" charset="0"/>
              </a:rPr>
              <a:t> </a:t>
            </a:r>
            <a:r>
              <a:rPr lang="sv-SE" altLang="en-US" sz="2400" dirty="0" err="1">
                <a:solidFill>
                  <a:schemeClr val="accent6">
                    <a:lumMod val="50000"/>
                  </a:schemeClr>
                </a:solidFill>
                <a:cs typeface="Times New Roman" panose="02020603050405020304" pitchFamily="18" charset="0"/>
              </a:rPr>
              <a:t>Konar</a:t>
            </a:r>
            <a:r>
              <a:rPr lang="sv-SE" altLang="en-US" sz="2400" dirty="0">
                <a:solidFill>
                  <a:schemeClr val="accent6">
                    <a:lumMod val="50000"/>
                  </a:schemeClr>
                </a:solidFill>
                <a:cs typeface="Times New Roman" panose="02020603050405020304" pitchFamily="18" charset="0"/>
              </a:rPr>
              <a:t> Sandal and </a:t>
            </a:r>
            <a:r>
              <a:rPr lang="sv-SE" altLang="en-US" sz="2400" dirty="0" err="1">
                <a:solidFill>
                  <a:schemeClr val="accent6">
                    <a:lumMod val="50000"/>
                  </a:schemeClr>
                </a:solidFill>
                <a:cs typeface="Times New Roman" panose="02020603050405020304" pitchFamily="18" charset="0"/>
              </a:rPr>
              <a:t>Shahr</a:t>
            </a:r>
            <a:r>
              <a:rPr lang="sv-SE" altLang="en-US" sz="2400" dirty="0">
                <a:solidFill>
                  <a:schemeClr val="accent6">
                    <a:lumMod val="50000"/>
                  </a:schemeClr>
                </a:solidFill>
                <a:cs typeface="Times New Roman" panose="02020603050405020304" pitchFamily="18" charset="0"/>
              </a:rPr>
              <a:t>-e </a:t>
            </a:r>
            <a:r>
              <a:rPr lang="sv-SE" altLang="en-US" sz="2400" dirty="0" err="1">
                <a:solidFill>
                  <a:schemeClr val="accent6">
                    <a:lumMod val="50000"/>
                  </a:schemeClr>
                </a:solidFill>
                <a:cs typeface="Times New Roman" panose="02020603050405020304" pitchFamily="18" charset="0"/>
              </a:rPr>
              <a:t>sokteh</a:t>
            </a:r>
            <a:r>
              <a:rPr lang="sv-SE" altLang="en-US" sz="2400" dirty="0">
                <a:solidFill>
                  <a:schemeClr val="accent6">
                    <a:lumMod val="50000"/>
                  </a:schemeClr>
                </a:solidFill>
                <a:cs typeface="Times New Roman" panose="02020603050405020304" pitchFamily="18" charset="0"/>
              </a:rPr>
              <a:t> (</a:t>
            </a:r>
            <a:r>
              <a:rPr lang="sv-SE" altLang="en-US" sz="2400" dirty="0" err="1">
                <a:solidFill>
                  <a:schemeClr val="accent6">
                    <a:lumMod val="50000"/>
                  </a:schemeClr>
                </a:solidFill>
                <a:cs typeface="Times New Roman" panose="02020603050405020304" pitchFamily="18" charset="0"/>
              </a:rPr>
              <a:t>Early</a:t>
            </a:r>
            <a:r>
              <a:rPr lang="sv-SE" altLang="en-US" sz="2400" dirty="0">
                <a:solidFill>
                  <a:schemeClr val="accent6">
                    <a:lumMod val="50000"/>
                  </a:schemeClr>
                </a:solidFill>
                <a:cs typeface="Times New Roman" panose="02020603050405020304" pitchFamily="18" charset="0"/>
              </a:rPr>
              <a:t> </a:t>
            </a:r>
            <a:r>
              <a:rPr lang="sv-SE" altLang="en-US" sz="2400" dirty="0" err="1">
                <a:solidFill>
                  <a:schemeClr val="accent6">
                    <a:lumMod val="50000"/>
                  </a:schemeClr>
                </a:solidFill>
                <a:cs typeface="Times New Roman" panose="02020603050405020304" pitchFamily="18" charset="0"/>
              </a:rPr>
              <a:t>Bronze</a:t>
            </a:r>
            <a:r>
              <a:rPr lang="sv-SE" altLang="en-US" sz="2400" dirty="0">
                <a:solidFill>
                  <a:schemeClr val="accent6">
                    <a:lumMod val="50000"/>
                  </a:schemeClr>
                </a:solidFill>
                <a:cs typeface="Times New Roman" panose="02020603050405020304" pitchFamily="18" charset="0"/>
              </a:rPr>
              <a:t> Age settlements) </a:t>
            </a:r>
            <a:r>
              <a:rPr lang="sv-SE" altLang="en-US" sz="2400" dirty="0" err="1">
                <a:solidFill>
                  <a:schemeClr val="accent6">
                    <a:lumMod val="50000"/>
                  </a:schemeClr>
                </a:solidFill>
                <a:cs typeface="Times New Roman" panose="02020603050405020304" pitchFamily="18" charset="0"/>
              </a:rPr>
              <a:t>saddled</a:t>
            </a:r>
            <a:r>
              <a:rPr lang="sv-SE" altLang="en-US" sz="2400" dirty="0">
                <a:solidFill>
                  <a:schemeClr val="accent6">
                    <a:lumMod val="50000"/>
                  </a:schemeClr>
                </a:solidFill>
                <a:cs typeface="Times New Roman" panose="02020603050405020304" pitchFamily="18" charset="0"/>
              </a:rPr>
              <a:t> </a:t>
            </a:r>
            <a:r>
              <a:rPr lang="sv-SE" altLang="en-US" sz="2400" dirty="0" err="1">
                <a:solidFill>
                  <a:schemeClr val="accent6">
                    <a:lumMod val="50000"/>
                  </a:schemeClr>
                </a:solidFill>
                <a:cs typeface="Times New Roman" panose="02020603050405020304" pitchFamily="18" charset="0"/>
              </a:rPr>
              <a:t>between</a:t>
            </a:r>
            <a:r>
              <a:rPr lang="sv-SE" altLang="en-US" sz="2400" dirty="0">
                <a:solidFill>
                  <a:schemeClr val="accent6">
                    <a:lumMod val="50000"/>
                  </a:schemeClr>
                </a:solidFill>
                <a:cs typeface="Times New Roman" panose="02020603050405020304" pitchFamily="18" charset="0"/>
              </a:rPr>
              <a:t> </a:t>
            </a:r>
            <a:r>
              <a:rPr lang="sv-SE" altLang="en-US" sz="2400" dirty="0" err="1">
                <a:solidFill>
                  <a:schemeClr val="accent6">
                    <a:lumMod val="50000"/>
                  </a:schemeClr>
                </a:solidFill>
                <a:cs typeface="Times New Roman" panose="02020603050405020304" pitchFamily="18" charset="0"/>
              </a:rPr>
              <a:t>Mediterranean</a:t>
            </a:r>
            <a:r>
              <a:rPr lang="sv-SE" altLang="en-US" sz="2400" dirty="0">
                <a:solidFill>
                  <a:schemeClr val="accent6">
                    <a:lumMod val="50000"/>
                  </a:schemeClr>
                </a:solidFill>
                <a:cs typeface="Times New Roman" panose="02020603050405020304" pitchFamily="18" charset="0"/>
              </a:rPr>
              <a:t> </a:t>
            </a:r>
            <a:r>
              <a:rPr lang="sv-SE" altLang="en-US" sz="2400" dirty="0" err="1">
                <a:solidFill>
                  <a:schemeClr val="accent6">
                    <a:lumMod val="50000"/>
                  </a:schemeClr>
                </a:solidFill>
                <a:cs typeface="Times New Roman" panose="02020603050405020304" pitchFamily="18" charset="0"/>
              </a:rPr>
              <a:t>winter</a:t>
            </a:r>
            <a:r>
              <a:rPr lang="sv-SE" altLang="en-US" sz="2400" dirty="0">
                <a:solidFill>
                  <a:schemeClr val="accent6">
                    <a:lumMod val="50000"/>
                  </a:schemeClr>
                </a:solidFill>
                <a:cs typeface="Times New Roman" panose="02020603050405020304" pitchFamily="18" charset="0"/>
              </a:rPr>
              <a:t> </a:t>
            </a:r>
            <a:r>
              <a:rPr lang="sv-SE" altLang="en-US" sz="2400" dirty="0" err="1">
                <a:solidFill>
                  <a:schemeClr val="accent6">
                    <a:lumMod val="50000"/>
                  </a:schemeClr>
                </a:solidFill>
                <a:cs typeface="Times New Roman" panose="02020603050405020304" pitchFamily="18" charset="0"/>
              </a:rPr>
              <a:t>rain</a:t>
            </a:r>
            <a:r>
              <a:rPr lang="sv-SE" altLang="en-US" sz="2400" dirty="0">
                <a:solidFill>
                  <a:schemeClr val="accent6">
                    <a:lumMod val="50000"/>
                  </a:schemeClr>
                </a:solidFill>
                <a:cs typeface="Times New Roman" panose="02020603050405020304" pitchFamily="18" charset="0"/>
              </a:rPr>
              <a:t> and </a:t>
            </a:r>
            <a:r>
              <a:rPr lang="sv-SE" altLang="en-US" sz="2400" dirty="0" err="1">
                <a:solidFill>
                  <a:schemeClr val="accent6">
                    <a:lumMod val="50000"/>
                  </a:schemeClr>
                </a:solidFill>
                <a:cs typeface="Times New Roman" panose="02020603050405020304" pitchFamily="18" charset="0"/>
              </a:rPr>
              <a:t>sub-tropical</a:t>
            </a:r>
            <a:r>
              <a:rPr lang="sv-SE" altLang="en-US" sz="2400" dirty="0">
                <a:solidFill>
                  <a:schemeClr val="accent6">
                    <a:lumMod val="50000"/>
                  </a:schemeClr>
                </a:solidFill>
                <a:cs typeface="Times New Roman" panose="02020603050405020304" pitchFamily="18" charset="0"/>
              </a:rPr>
              <a:t> </a:t>
            </a:r>
            <a:r>
              <a:rPr lang="sv-SE" altLang="en-US" sz="2400" dirty="0" err="1">
                <a:solidFill>
                  <a:schemeClr val="accent6">
                    <a:lumMod val="50000"/>
                  </a:schemeClr>
                </a:solidFill>
                <a:cs typeface="Times New Roman" panose="02020603050405020304" pitchFamily="18" charset="0"/>
              </a:rPr>
              <a:t>desert</a:t>
            </a:r>
            <a:r>
              <a:rPr lang="sv-SE" altLang="en-US" sz="2400" dirty="0">
                <a:solidFill>
                  <a:schemeClr val="accent6">
                    <a:lumMod val="50000"/>
                  </a:schemeClr>
                </a:solidFill>
                <a:cs typeface="Times New Roman" panose="02020603050405020304" pitchFamily="18" charset="0"/>
              </a:rPr>
              <a:t> </a:t>
            </a:r>
            <a:r>
              <a:rPr lang="sv-SE" altLang="en-US" sz="2400" dirty="0" err="1">
                <a:solidFill>
                  <a:schemeClr val="accent6">
                    <a:lumMod val="50000"/>
                  </a:schemeClr>
                </a:solidFill>
                <a:cs typeface="Times New Roman" panose="02020603050405020304" pitchFamily="18" charset="0"/>
              </a:rPr>
              <a:t>climate</a:t>
            </a:r>
            <a:endParaRPr lang="sv-SE" altLang="en-US" sz="2400" dirty="0">
              <a:solidFill>
                <a:schemeClr val="accent6">
                  <a:lumMod val="50000"/>
                </a:schemeClr>
              </a:solidFill>
              <a:cs typeface="Times New Roman" panose="02020603050405020304" pitchFamily="18" charset="0"/>
            </a:endParaRPr>
          </a:p>
          <a:p>
            <a:pPr eaLnBrk="1" hangingPunct="1">
              <a:spcBef>
                <a:spcPct val="0"/>
              </a:spcBef>
              <a:buFontTx/>
              <a:buNone/>
            </a:pPr>
            <a:r>
              <a:rPr lang="sv-SE" altLang="en-US" sz="2400" dirty="0">
                <a:solidFill>
                  <a:schemeClr val="accent6">
                    <a:lumMod val="50000"/>
                  </a:schemeClr>
                </a:solidFill>
                <a:cs typeface="Times New Roman" panose="02020603050405020304" pitchFamily="18" charset="0"/>
              </a:rPr>
              <a:t> Position of ITCZ pre-Holocene (</a:t>
            </a:r>
            <a:r>
              <a:rPr lang="sv-SE" altLang="en-US" sz="2400" dirty="0">
                <a:solidFill>
                  <a:srgbClr val="7030A0"/>
                </a:solidFill>
                <a:cs typeface="Times New Roman" panose="02020603050405020304" pitchFamily="18" charset="0"/>
              </a:rPr>
              <a:t>-----</a:t>
            </a:r>
            <a:r>
              <a:rPr lang="sv-SE" altLang="en-US" sz="2400" dirty="0">
                <a:solidFill>
                  <a:schemeClr val="accent6">
                    <a:lumMod val="50000"/>
                  </a:schemeClr>
                </a:solidFill>
                <a:cs typeface="Times New Roman" panose="02020603050405020304" pitchFamily="18" charset="0"/>
              </a:rPr>
              <a:t>) and present-day position (</a:t>
            </a:r>
            <a:r>
              <a:rPr lang="sv-SE" altLang="en-US" sz="2400" b="1" dirty="0">
                <a:solidFill>
                  <a:srgbClr val="00B050"/>
                </a:solidFill>
                <a:cs typeface="Times New Roman" panose="02020603050405020304" pitchFamily="18" charset="0"/>
              </a:rPr>
              <a:t>___</a:t>
            </a:r>
            <a:r>
              <a:rPr lang="sv-SE" altLang="en-US" sz="2400" dirty="0">
                <a:solidFill>
                  <a:schemeClr val="accent6">
                    <a:lumMod val="50000"/>
                  </a:schemeClr>
                </a:solidFill>
                <a:cs typeface="Times New Roman" panose="02020603050405020304" pitchFamily="18" charset="0"/>
              </a:rPr>
              <a:t>)???</a:t>
            </a:r>
            <a:endParaRPr lang="sv-SE" altLang="en-US" sz="1800" dirty="0">
              <a:solidFill>
                <a:srgbClr val="FFFF00"/>
              </a:solidFill>
              <a:cs typeface="Times New Roman" panose="02020603050405020304" pitchFamily="18" charset="0"/>
            </a:endParaRPr>
          </a:p>
        </p:txBody>
      </p:sp>
      <p:grpSp>
        <p:nvGrpSpPr>
          <p:cNvPr id="12" name="Group 11">
            <a:extLst>
              <a:ext uri="{FF2B5EF4-FFF2-40B4-BE49-F238E27FC236}">
                <a16:creationId xmlns:a16="http://schemas.microsoft.com/office/drawing/2014/main" id="{DBB6C8A7-5597-4291-8F9B-F659A85F1986}"/>
              </a:ext>
            </a:extLst>
          </p:cNvPr>
          <p:cNvGrpSpPr/>
          <p:nvPr/>
        </p:nvGrpSpPr>
        <p:grpSpPr>
          <a:xfrm>
            <a:off x="10945" y="0"/>
            <a:ext cx="5137119" cy="5085184"/>
            <a:chOff x="0" y="529511"/>
            <a:chExt cx="5823284" cy="6021283"/>
          </a:xfrm>
        </p:grpSpPr>
        <p:grpSp>
          <p:nvGrpSpPr>
            <p:cNvPr id="13" name="Group 122">
              <a:extLst>
                <a:ext uri="{FF2B5EF4-FFF2-40B4-BE49-F238E27FC236}">
                  <a16:creationId xmlns:a16="http://schemas.microsoft.com/office/drawing/2014/main" id="{30BC58A7-567B-4A03-B38D-312ECD36E028}"/>
                </a:ext>
              </a:extLst>
            </p:cNvPr>
            <p:cNvGrpSpPr>
              <a:grpSpLocks/>
            </p:cNvGrpSpPr>
            <p:nvPr/>
          </p:nvGrpSpPr>
          <p:grpSpPr bwMode="auto">
            <a:xfrm>
              <a:off x="0" y="529511"/>
              <a:ext cx="5823284" cy="6021283"/>
              <a:chOff x="676697" y="312232"/>
              <a:chExt cx="5695488" cy="5637048"/>
            </a:xfrm>
          </p:grpSpPr>
          <p:cxnSp>
            <p:nvCxnSpPr>
              <p:cNvPr id="20" name="Straight Connector 19">
                <a:extLst>
                  <a:ext uri="{FF2B5EF4-FFF2-40B4-BE49-F238E27FC236}">
                    <a16:creationId xmlns:a16="http://schemas.microsoft.com/office/drawing/2014/main" id="{75D8E976-FAC9-481E-8D08-A6062ED1FA8A}"/>
                  </a:ext>
                </a:extLst>
              </p:cNvPr>
              <p:cNvCxnSpPr/>
              <p:nvPr/>
            </p:nvCxnSpPr>
            <p:spPr>
              <a:xfrm>
                <a:off x="4368791" y="594928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124">
                <a:extLst>
                  <a:ext uri="{FF2B5EF4-FFF2-40B4-BE49-F238E27FC236}">
                    <a16:creationId xmlns:a16="http://schemas.microsoft.com/office/drawing/2014/main" id="{06131876-6992-4531-9C4B-8899B4ED8076}"/>
                  </a:ext>
                </a:extLst>
              </p:cNvPr>
              <p:cNvSpPr txBox="1">
                <a:spLocks noChangeArrowheads="1"/>
              </p:cNvSpPr>
              <p:nvPr/>
            </p:nvSpPr>
            <p:spPr bwMode="auto">
              <a:xfrm>
                <a:off x="676697" y="5452521"/>
                <a:ext cx="568863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endParaRPr lang="en-US" altLang="en-US" sz="1200">
                  <a:solidFill>
                    <a:srgbClr val="FFFF00"/>
                  </a:solidFill>
                  <a:cs typeface="Times New Roman" panose="02020603050405020304" pitchFamily="18" charset="0"/>
                </a:endParaRPr>
              </a:p>
            </p:txBody>
          </p:sp>
          <p:pic>
            <p:nvPicPr>
              <p:cNvPr id="22" name="Picture 6" descr="C:\Users\joyro37.AD\Downloads\hamun (1).jpg">
                <a:extLst>
                  <a:ext uri="{FF2B5EF4-FFF2-40B4-BE49-F238E27FC236}">
                    <a16:creationId xmlns:a16="http://schemas.microsoft.com/office/drawing/2014/main" id="{6BB24193-BB54-40A7-9567-6D7504EA57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697" y="312232"/>
                <a:ext cx="5688632" cy="5194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 name="Group 126">
                <a:extLst>
                  <a:ext uri="{FF2B5EF4-FFF2-40B4-BE49-F238E27FC236}">
                    <a16:creationId xmlns:a16="http://schemas.microsoft.com/office/drawing/2014/main" id="{89D47DF7-9933-4CA4-B16A-09FBB89F49BC}"/>
                  </a:ext>
                </a:extLst>
              </p:cNvPr>
              <p:cNvGrpSpPr>
                <a:grpSpLocks/>
              </p:cNvGrpSpPr>
              <p:nvPr/>
            </p:nvGrpSpPr>
            <p:grpSpPr bwMode="auto">
              <a:xfrm>
                <a:off x="4420501" y="3654824"/>
                <a:ext cx="1350408" cy="292784"/>
                <a:chOff x="7368023" y="3562116"/>
                <a:chExt cx="1350408" cy="292784"/>
              </a:xfrm>
            </p:grpSpPr>
            <p:sp>
              <p:nvSpPr>
                <p:cNvPr id="35" name="5-Point Star 140">
                  <a:extLst>
                    <a:ext uri="{FF2B5EF4-FFF2-40B4-BE49-F238E27FC236}">
                      <a16:creationId xmlns:a16="http://schemas.microsoft.com/office/drawing/2014/main" id="{9AD58962-0585-4C97-9716-78772DADBF49}"/>
                    </a:ext>
                  </a:extLst>
                </p:cNvPr>
                <p:cNvSpPr/>
                <p:nvPr/>
              </p:nvSpPr>
              <p:spPr>
                <a:xfrm>
                  <a:off x="7368023" y="3654471"/>
                  <a:ext cx="54665" cy="45305"/>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0000"/>
                    </a:solidFill>
                  </a:endParaRPr>
                </a:p>
              </p:txBody>
            </p:sp>
            <p:sp>
              <p:nvSpPr>
                <p:cNvPr id="36" name="TextBox 141">
                  <a:extLst>
                    <a:ext uri="{FF2B5EF4-FFF2-40B4-BE49-F238E27FC236}">
                      <a16:creationId xmlns:a16="http://schemas.microsoft.com/office/drawing/2014/main" id="{8122BD75-F549-4C77-8555-07E67F2917AC}"/>
                    </a:ext>
                  </a:extLst>
                </p:cNvPr>
                <p:cNvSpPr txBox="1">
                  <a:spLocks noChangeArrowheads="1"/>
                </p:cNvSpPr>
                <p:nvPr/>
              </p:nvSpPr>
              <p:spPr bwMode="auto">
                <a:xfrm>
                  <a:off x="7408760" y="3562116"/>
                  <a:ext cx="1309671" cy="292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sv-SE" altLang="en-US" sz="1600" b="1" dirty="0" err="1">
                      <a:solidFill>
                        <a:srgbClr val="FF0000"/>
                      </a:solidFill>
                      <a:cs typeface="Times New Roman" panose="02020603050405020304" pitchFamily="18" charset="0"/>
                    </a:rPr>
                    <a:t>Konar</a:t>
                  </a:r>
                  <a:r>
                    <a:rPr lang="sv-SE" altLang="en-US" sz="1600" b="1" dirty="0">
                      <a:solidFill>
                        <a:srgbClr val="FF0000"/>
                      </a:solidFill>
                      <a:cs typeface="Times New Roman" panose="02020603050405020304" pitchFamily="18" charset="0"/>
                    </a:rPr>
                    <a:t> Sandal</a:t>
                  </a:r>
                  <a:endParaRPr lang="en-US" altLang="en-US" sz="1600" b="1" dirty="0">
                    <a:solidFill>
                      <a:srgbClr val="FF0000"/>
                    </a:solidFill>
                    <a:cs typeface="Times New Roman" panose="02020603050405020304" pitchFamily="18" charset="0"/>
                  </a:endParaRPr>
                </a:p>
              </p:txBody>
            </p:sp>
          </p:grpSp>
          <p:sp>
            <p:nvSpPr>
              <p:cNvPr id="24" name="TextBox 127">
                <a:extLst>
                  <a:ext uri="{FF2B5EF4-FFF2-40B4-BE49-F238E27FC236}">
                    <a16:creationId xmlns:a16="http://schemas.microsoft.com/office/drawing/2014/main" id="{CD92C156-AEBD-4D69-9B47-4A495FDB15CC}"/>
                  </a:ext>
                </a:extLst>
              </p:cNvPr>
              <p:cNvSpPr txBox="1">
                <a:spLocks noChangeArrowheads="1"/>
              </p:cNvSpPr>
              <p:nvPr/>
            </p:nvSpPr>
            <p:spPr bwMode="auto">
              <a:xfrm>
                <a:off x="3870459" y="2739082"/>
                <a:ext cx="1688100" cy="266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sv-SE" altLang="en-US" sz="1400" b="1" dirty="0" err="1">
                    <a:solidFill>
                      <a:srgbClr val="FF0000"/>
                    </a:solidFill>
                    <a:cs typeface="Times New Roman" panose="02020603050405020304" pitchFamily="18" charset="0"/>
                  </a:rPr>
                  <a:t>Shahr</a:t>
                </a:r>
                <a:r>
                  <a:rPr lang="sv-SE" altLang="en-US" sz="1400" b="1" dirty="0">
                    <a:solidFill>
                      <a:srgbClr val="FF0000"/>
                    </a:solidFill>
                    <a:cs typeface="Times New Roman" panose="02020603050405020304" pitchFamily="18" charset="0"/>
                  </a:rPr>
                  <a:t>-e </a:t>
                </a:r>
                <a:r>
                  <a:rPr lang="sv-SE" altLang="en-US" sz="1400" b="1" dirty="0" err="1">
                    <a:solidFill>
                      <a:srgbClr val="FF0000"/>
                    </a:solidFill>
                    <a:cs typeface="Times New Roman" panose="02020603050405020304" pitchFamily="18" charset="0"/>
                  </a:rPr>
                  <a:t>Sokhta</a:t>
                </a:r>
                <a:endParaRPr lang="en-US" altLang="en-US" sz="1400" b="1" dirty="0">
                  <a:solidFill>
                    <a:srgbClr val="FF0000"/>
                  </a:solidFill>
                  <a:cs typeface="Times New Roman" panose="02020603050405020304" pitchFamily="18" charset="0"/>
                </a:endParaRPr>
              </a:p>
            </p:txBody>
          </p:sp>
          <p:pic>
            <p:nvPicPr>
              <p:cNvPr id="25" name="Picture 3">
                <a:extLst>
                  <a:ext uri="{FF2B5EF4-FFF2-40B4-BE49-F238E27FC236}">
                    <a16:creationId xmlns:a16="http://schemas.microsoft.com/office/drawing/2014/main" id="{42624896-C00D-4FD3-A159-A45A42A8D82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98827" y="3339645"/>
                <a:ext cx="522287" cy="401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3">
                <a:extLst>
                  <a:ext uri="{FF2B5EF4-FFF2-40B4-BE49-F238E27FC236}">
                    <a16:creationId xmlns:a16="http://schemas.microsoft.com/office/drawing/2014/main" id="{A6B51E53-D277-4B21-9AE2-4FAD07FF6EC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93262" y="2506564"/>
                <a:ext cx="476929" cy="357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7" name="Group 130">
                <a:extLst>
                  <a:ext uri="{FF2B5EF4-FFF2-40B4-BE49-F238E27FC236}">
                    <a16:creationId xmlns:a16="http://schemas.microsoft.com/office/drawing/2014/main" id="{65F3C6B4-E9E3-4CEB-9819-FEFEAA30EB45}"/>
                  </a:ext>
                </a:extLst>
              </p:cNvPr>
              <p:cNvGrpSpPr>
                <a:grpSpLocks/>
              </p:cNvGrpSpPr>
              <p:nvPr/>
            </p:nvGrpSpPr>
            <p:grpSpPr bwMode="auto">
              <a:xfrm>
                <a:off x="694389" y="3359443"/>
                <a:ext cx="1004696" cy="766943"/>
                <a:chOff x="5298921" y="933437"/>
                <a:chExt cx="1004696" cy="766943"/>
              </a:xfrm>
            </p:grpSpPr>
            <p:pic>
              <p:nvPicPr>
                <p:cNvPr id="31" name="Picture 2">
                  <a:extLst>
                    <a:ext uri="{FF2B5EF4-FFF2-40B4-BE49-F238E27FC236}">
                      <a16:creationId xmlns:a16="http://schemas.microsoft.com/office/drawing/2014/main" id="{E998F0E8-463E-4D1C-94C6-38A862C7E54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98921" y="933437"/>
                  <a:ext cx="1004696" cy="766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TextBox 137">
                  <a:extLst>
                    <a:ext uri="{FF2B5EF4-FFF2-40B4-BE49-F238E27FC236}">
                      <a16:creationId xmlns:a16="http://schemas.microsoft.com/office/drawing/2014/main" id="{BCF43EED-8CAD-4F40-B409-5FF3619B8752}"/>
                    </a:ext>
                  </a:extLst>
                </p:cNvPr>
                <p:cNvSpPr txBox="1">
                  <a:spLocks noChangeArrowheads="1"/>
                </p:cNvSpPr>
                <p:nvPr/>
              </p:nvSpPr>
              <p:spPr bwMode="auto">
                <a:xfrm>
                  <a:off x="5666407" y="1170937"/>
                  <a:ext cx="42672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sv-SE" altLang="en-US" sz="1000" b="1">
                      <a:solidFill>
                        <a:srgbClr val="FF0000"/>
                      </a:solidFill>
                      <a:cs typeface="Times New Roman" panose="02020603050405020304" pitchFamily="18" charset="0"/>
                    </a:rPr>
                    <a:t>Iran</a:t>
                  </a:r>
                  <a:endParaRPr lang="en-US" altLang="en-US" sz="1000" b="1">
                    <a:solidFill>
                      <a:srgbClr val="FF0000"/>
                    </a:solidFill>
                    <a:cs typeface="Times New Roman" panose="02020603050405020304" pitchFamily="18" charset="0"/>
                  </a:endParaRPr>
                </a:p>
              </p:txBody>
            </p:sp>
            <p:sp>
              <p:nvSpPr>
                <p:cNvPr id="33" name="5-Point Star 138">
                  <a:extLst>
                    <a:ext uri="{FF2B5EF4-FFF2-40B4-BE49-F238E27FC236}">
                      <a16:creationId xmlns:a16="http://schemas.microsoft.com/office/drawing/2014/main" id="{090AD2F9-C981-43AD-BDFA-19387F1E4B91}"/>
                    </a:ext>
                  </a:extLst>
                </p:cNvPr>
                <p:cNvSpPr/>
                <p:nvPr/>
              </p:nvSpPr>
              <p:spPr>
                <a:xfrm>
                  <a:off x="5584102" y="1138581"/>
                  <a:ext cx="54664" cy="45305"/>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0000"/>
                    </a:solidFill>
                  </a:endParaRPr>
                </a:p>
              </p:txBody>
            </p:sp>
            <p:sp>
              <p:nvSpPr>
                <p:cNvPr id="34" name="TextBox 139">
                  <a:extLst>
                    <a:ext uri="{FF2B5EF4-FFF2-40B4-BE49-F238E27FC236}">
                      <a16:creationId xmlns:a16="http://schemas.microsoft.com/office/drawing/2014/main" id="{A98C4B12-C194-4ADD-8EE5-DAE898EC5416}"/>
                    </a:ext>
                  </a:extLst>
                </p:cNvPr>
                <p:cNvSpPr txBox="1">
                  <a:spLocks noChangeArrowheads="1"/>
                </p:cNvSpPr>
                <p:nvPr/>
              </p:nvSpPr>
              <p:spPr bwMode="auto">
                <a:xfrm>
                  <a:off x="5575837" y="1017918"/>
                  <a:ext cx="60785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sv-SE" altLang="en-US" sz="1000">
                      <a:cs typeface="Times New Roman" panose="02020603050405020304" pitchFamily="18" charset="0"/>
                    </a:rPr>
                    <a:t>Teheran</a:t>
                  </a:r>
                  <a:endParaRPr lang="en-US" altLang="en-US" sz="1000">
                    <a:cs typeface="Times New Roman" panose="02020603050405020304" pitchFamily="18" charset="0"/>
                  </a:endParaRPr>
                </a:p>
              </p:txBody>
            </p:sp>
          </p:grpSp>
          <p:sp>
            <p:nvSpPr>
              <p:cNvPr id="28" name="Rectangle 27">
                <a:extLst>
                  <a:ext uri="{FF2B5EF4-FFF2-40B4-BE49-F238E27FC236}">
                    <a16:creationId xmlns:a16="http://schemas.microsoft.com/office/drawing/2014/main" id="{38503966-392E-4000-9401-3583CD3E39C3}"/>
                  </a:ext>
                </a:extLst>
              </p:cNvPr>
              <p:cNvSpPr/>
              <p:nvPr/>
            </p:nvSpPr>
            <p:spPr>
              <a:xfrm>
                <a:off x="684085" y="312232"/>
                <a:ext cx="5688100" cy="519498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29" name="Curved Connector 132">
                <a:extLst>
                  <a:ext uri="{FF2B5EF4-FFF2-40B4-BE49-F238E27FC236}">
                    <a16:creationId xmlns:a16="http://schemas.microsoft.com/office/drawing/2014/main" id="{2D487830-BF3C-46D7-8F23-7B9106FAB227}"/>
                  </a:ext>
                </a:extLst>
              </p:cNvPr>
              <p:cNvCxnSpPr/>
              <p:nvPr/>
            </p:nvCxnSpPr>
            <p:spPr>
              <a:xfrm flipV="1">
                <a:off x="2729629" y="2634399"/>
                <a:ext cx="3600494" cy="2111490"/>
              </a:xfrm>
              <a:prstGeom prst="curvedConnector3">
                <a:avLst/>
              </a:prstGeom>
              <a:ln>
                <a:solidFill>
                  <a:srgbClr val="660066"/>
                </a:solidFill>
                <a:prstDash val="lgDash"/>
              </a:ln>
            </p:spPr>
            <p:style>
              <a:lnRef idx="1">
                <a:schemeClr val="accent1"/>
              </a:lnRef>
              <a:fillRef idx="0">
                <a:schemeClr val="accent1"/>
              </a:fillRef>
              <a:effectRef idx="0">
                <a:schemeClr val="accent1"/>
              </a:effectRef>
              <a:fontRef idx="minor">
                <a:schemeClr val="tx1"/>
              </a:fontRef>
            </p:style>
          </p:cxnSp>
          <p:cxnSp>
            <p:nvCxnSpPr>
              <p:cNvPr id="30" name="Curved Connector 133">
                <a:extLst>
                  <a:ext uri="{FF2B5EF4-FFF2-40B4-BE49-F238E27FC236}">
                    <a16:creationId xmlns:a16="http://schemas.microsoft.com/office/drawing/2014/main" id="{DA28A1CC-A55F-477B-8C57-4DB8015A191C}"/>
                  </a:ext>
                </a:extLst>
              </p:cNvPr>
              <p:cNvCxnSpPr/>
              <p:nvPr/>
            </p:nvCxnSpPr>
            <p:spPr>
              <a:xfrm flipV="1">
                <a:off x="2811582" y="4370669"/>
                <a:ext cx="3520712" cy="943169"/>
              </a:xfrm>
              <a:prstGeom prst="curvedConnector3">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cxnSp>
          <p:nvCxnSpPr>
            <p:cNvPr id="14" name="Curved Connector 144">
              <a:extLst>
                <a:ext uri="{FF2B5EF4-FFF2-40B4-BE49-F238E27FC236}">
                  <a16:creationId xmlns:a16="http://schemas.microsoft.com/office/drawing/2014/main" id="{5DD9FC5A-C10B-4C8C-87F2-2083A5250617}"/>
                </a:ext>
              </a:extLst>
            </p:cNvPr>
            <p:cNvCxnSpPr/>
            <p:nvPr/>
          </p:nvCxnSpPr>
          <p:spPr bwMode="auto">
            <a:xfrm flipV="1">
              <a:off x="2121612" y="2922028"/>
              <a:ext cx="3681281" cy="2262747"/>
            </a:xfrm>
            <a:prstGeom prst="curvedConnector3">
              <a:avLst/>
            </a:prstGeom>
            <a:ln>
              <a:solidFill>
                <a:srgbClr val="660066"/>
              </a:solidFill>
              <a:prstDash val="lgDash"/>
            </a:ln>
          </p:spPr>
          <p:style>
            <a:lnRef idx="1">
              <a:schemeClr val="accent1"/>
            </a:lnRef>
            <a:fillRef idx="0">
              <a:schemeClr val="accent1"/>
            </a:fillRef>
            <a:effectRef idx="0">
              <a:schemeClr val="accent1"/>
            </a:effectRef>
            <a:fontRef idx="minor">
              <a:schemeClr val="tx1"/>
            </a:fontRef>
          </p:style>
        </p:cxnSp>
        <p:sp>
          <p:nvSpPr>
            <p:cNvPr id="15" name="TextBox 145">
              <a:extLst>
                <a:ext uri="{FF2B5EF4-FFF2-40B4-BE49-F238E27FC236}">
                  <a16:creationId xmlns:a16="http://schemas.microsoft.com/office/drawing/2014/main" id="{F5BEEA09-FF53-44FB-BF82-F0D9A1786318}"/>
                </a:ext>
              </a:extLst>
            </p:cNvPr>
            <p:cNvSpPr txBox="1">
              <a:spLocks noChangeArrowheads="1"/>
            </p:cNvSpPr>
            <p:nvPr/>
          </p:nvSpPr>
          <p:spPr bwMode="auto">
            <a:xfrm>
              <a:off x="4080840" y="4269820"/>
              <a:ext cx="1442545" cy="400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600" b="1" dirty="0">
                <a:solidFill>
                  <a:srgbClr val="FF0000"/>
                </a:solidFill>
                <a:cs typeface="Times New Roman" panose="02020603050405020304" pitchFamily="18" charset="0"/>
              </a:endParaRPr>
            </a:p>
          </p:txBody>
        </p:sp>
        <p:sp>
          <p:nvSpPr>
            <p:cNvPr id="17" name="5-Point Star 147">
              <a:extLst>
                <a:ext uri="{FF2B5EF4-FFF2-40B4-BE49-F238E27FC236}">
                  <a16:creationId xmlns:a16="http://schemas.microsoft.com/office/drawing/2014/main" id="{F1EF2BCE-7E05-41F9-A8EE-E811759CA1AD}"/>
                </a:ext>
              </a:extLst>
            </p:cNvPr>
            <p:cNvSpPr/>
            <p:nvPr/>
          </p:nvSpPr>
          <p:spPr bwMode="auto">
            <a:xfrm>
              <a:off x="4528716" y="3268857"/>
              <a:ext cx="55892" cy="48393"/>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0000"/>
                </a:solidFill>
              </a:endParaRPr>
            </a:p>
          </p:txBody>
        </p:sp>
      </p:grpSp>
      <p:pic>
        <p:nvPicPr>
          <p:cNvPr id="38" name="Picture 37">
            <a:extLst>
              <a:ext uri="{FF2B5EF4-FFF2-40B4-BE49-F238E27FC236}">
                <a16:creationId xmlns:a16="http://schemas.microsoft.com/office/drawing/2014/main" id="{BC86A7C5-9F19-4EFC-9D09-48836CDB6380}"/>
              </a:ext>
            </a:extLst>
          </p:cNvPr>
          <p:cNvPicPr>
            <a:picLocks noChangeAspect="1"/>
          </p:cNvPicPr>
          <p:nvPr/>
        </p:nvPicPr>
        <p:blipFill>
          <a:blip r:embed="rId7"/>
          <a:stretch>
            <a:fillRect/>
          </a:stretch>
        </p:blipFill>
        <p:spPr>
          <a:xfrm>
            <a:off x="6975082" y="2575198"/>
            <a:ext cx="1017981" cy="1695490"/>
          </a:xfrm>
          <a:prstGeom prst="rect">
            <a:avLst/>
          </a:prstGeom>
        </p:spPr>
      </p:pic>
    </p:spTree>
    <p:extLst>
      <p:ext uri="{BB962C8B-B14F-4D97-AF65-F5344CB8AC3E}">
        <p14:creationId xmlns:p14="http://schemas.microsoft.com/office/powerpoint/2010/main" val="1837256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ank 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Presentatio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8653</TotalTime>
  <Words>1233</Words>
  <Application>Microsoft Office PowerPoint</Application>
  <PresentationFormat>On-screen Show (4:3)</PresentationFormat>
  <Paragraphs>161</Paragraphs>
  <Slides>27</Slides>
  <Notes>15</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33" baseType="lpstr">
      <vt:lpstr>Arial</vt:lpstr>
      <vt:lpstr>Calibri</vt:lpstr>
      <vt:lpstr>Times New Roman</vt:lpstr>
      <vt:lpstr>Wingdings</vt:lpstr>
      <vt:lpstr>Blank Presentation</vt:lpstr>
      <vt:lpstr>CorelDRAW</vt:lpstr>
      <vt:lpstr>PowerPoint Presentation</vt:lpstr>
      <vt:lpstr>PowerPoint Presentation</vt:lpstr>
      <vt:lpstr>Topics</vt:lpstr>
      <vt:lpstr>Highlights (Who is first---some controversy)</vt:lpstr>
      <vt:lpstr>Konar Sandal, North mound (Jiroft) </vt:lpstr>
      <vt:lpstr>The Puzzle</vt:lpstr>
      <vt:lpstr>Highlights</vt:lpstr>
      <vt:lpstr>Hypothesis  </vt:lpstr>
      <vt:lpstr>PowerPoint Presentation</vt:lpstr>
      <vt:lpstr>PowerPoint Presentation</vt:lpstr>
      <vt:lpstr>PowerPoint Presentation</vt:lpstr>
      <vt:lpstr>Jazmurian Playa</vt:lpstr>
      <vt:lpstr>Jazmurian Playa</vt:lpstr>
      <vt:lpstr>PowerPoint Presentation</vt:lpstr>
      <vt:lpstr>PowerPoint Presentation</vt:lpstr>
      <vt:lpstr>PowerPoint Presentation</vt:lpstr>
      <vt:lpstr>PowerPoint Presentation</vt:lpstr>
      <vt:lpstr>PowerPoint Presentation</vt:lpstr>
      <vt:lpstr>PowerPoint Presentation</vt:lpstr>
      <vt:lpstr>Summary  </vt:lpstr>
      <vt:lpstr>Summary  </vt:lpstr>
      <vt:lpstr>Summary  </vt:lpstr>
      <vt:lpstr>Summary  </vt:lpstr>
      <vt:lpstr>Summary  </vt:lpstr>
      <vt:lpstr>PowerPoint Presentation</vt:lpstr>
      <vt:lpstr>Acknowledgements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علیرضا واعظی</dc:creator>
  <cp:lastModifiedBy>Moghadam Mahnaz</cp:lastModifiedBy>
  <cp:revision>950</cp:revision>
  <dcterms:created xsi:type="dcterms:W3CDTF">2006-08-16T00:00:00Z</dcterms:created>
  <dcterms:modified xsi:type="dcterms:W3CDTF">2023-02-20T04:46:32Z</dcterms:modified>
</cp:coreProperties>
</file>