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338" r:id="rId2"/>
    <p:sldId id="366" r:id="rId3"/>
    <p:sldId id="264" r:id="rId4"/>
    <p:sldId id="364" r:id="rId5"/>
    <p:sldId id="271" r:id="rId6"/>
    <p:sldId id="367" r:id="rId7"/>
    <p:sldId id="368" r:id="rId8"/>
    <p:sldId id="374" r:id="rId9"/>
    <p:sldId id="375" r:id="rId10"/>
    <p:sldId id="372" r:id="rId11"/>
    <p:sldId id="373" r:id="rId12"/>
    <p:sldId id="369" r:id="rId13"/>
    <p:sldId id="371" r:id="rId14"/>
    <p:sldId id="370" r:id="rId15"/>
    <p:sldId id="376" r:id="rId16"/>
    <p:sldId id="347"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81481" autoAdjust="0"/>
  </p:normalViewPr>
  <p:slideViewPr>
    <p:cSldViewPr snapToGrid="0">
      <p:cViewPr varScale="1">
        <p:scale>
          <a:sx n="70" d="100"/>
          <a:sy n="70" d="100"/>
        </p:scale>
        <p:origin x="1123" y="82"/>
      </p:cViewPr>
      <p:guideLst/>
    </p:cSldViewPr>
  </p:slideViewPr>
  <p:notesTextViewPr>
    <p:cViewPr>
      <p:scale>
        <a:sx n="1" d="1"/>
        <a:sy n="1" d="1"/>
      </p:scale>
      <p:origin x="0" y="0"/>
    </p:cViewPr>
  </p:notesTextViewPr>
  <p:sorterViewPr>
    <p:cViewPr>
      <p:scale>
        <a:sx n="66" d="100"/>
        <a:sy n="66" d="100"/>
      </p:scale>
      <p:origin x="0" y="-1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260C840-4470-4077-A8AA-F1E844478DD4}" type="datetimeFigureOut">
              <a:rPr lang="en-GB" smtClean="0"/>
              <a:t>21/02/2023</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61A396F-41AA-46AC-8C18-7FA244A5517D}" type="slidenum">
              <a:rPr lang="en-GB" smtClean="0"/>
              <a:t>‹#›</a:t>
            </a:fld>
            <a:endParaRPr lang="en-GB"/>
          </a:p>
        </p:txBody>
      </p:sp>
    </p:spTree>
    <p:extLst>
      <p:ext uri="{BB962C8B-B14F-4D97-AF65-F5344CB8AC3E}">
        <p14:creationId xmlns:p14="http://schemas.microsoft.com/office/powerpoint/2010/main" val="3908654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396F-41AA-46AC-8C18-7FA244A5517D}" type="slidenum">
              <a:rPr lang="en-GB" smtClean="0"/>
              <a:t>1</a:t>
            </a:fld>
            <a:endParaRPr lang="en-GB"/>
          </a:p>
        </p:txBody>
      </p:sp>
    </p:spTree>
    <p:extLst>
      <p:ext uri="{BB962C8B-B14F-4D97-AF65-F5344CB8AC3E}">
        <p14:creationId xmlns:p14="http://schemas.microsoft.com/office/powerpoint/2010/main" val="1088497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61A396F-41AA-46AC-8C18-7FA244A5517D}" type="slidenum">
              <a:rPr lang="en-GB" smtClean="0"/>
              <a:t>10</a:t>
            </a:fld>
            <a:endParaRPr lang="en-GB"/>
          </a:p>
        </p:txBody>
      </p:sp>
    </p:spTree>
    <p:extLst>
      <p:ext uri="{BB962C8B-B14F-4D97-AF65-F5344CB8AC3E}">
        <p14:creationId xmlns:p14="http://schemas.microsoft.com/office/powerpoint/2010/main" val="398893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396F-41AA-46AC-8C18-7FA244A5517D}" type="slidenum">
              <a:rPr lang="en-GB" smtClean="0"/>
              <a:t>11</a:t>
            </a:fld>
            <a:endParaRPr lang="en-GB"/>
          </a:p>
        </p:txBody>
      </p:sp>
    </p:spTree>
    <p:extLst>
      <p:ext uri="{BB962C8B-B14F-4D97-AF65-F5344CB8AC3E}">
        <p14:creationId xmlns:p14="http://schemas.microsoft.com/office/powerpoint/2010/main" val="1910201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396F-41AA-46AC-8C18-7FA244A5517D}" type="slidenum">
              <a:rPr lang="en-GB" smtClean="0"/>
              <a:t>12</a:t>
            </a:fld>
            <a:endParaRPr lang="en-GB"/>
          </a:p>
        </p:txBody>
      </p:sp>
    </p:spTree>
    <p:extLst>
      <p:ext uri="{BB962C8B-B14F-4D97-AF65-F5344CB8AC3E}">
        <p14:creationId xmlns:p14="http://schemas.microsoft.com/office/powerpoint/2010/main" val="344591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61A396F-41AA-46AC-8C18-7FA244A5517D}" type="slidenum">
              <a:rPr lang="en-GB" smtClean="0"/>
              <a:t>13</a:t>
            </a:fld>
            <a:endParaRPr lang="en-GB"/>
          </a:p>
        </p:txBody>
      </p:sp>
    </p:spTree>
    <p:extLst>
      <p:ext uri="{BB962C8B-B14F-4D97-AF65-F5344CB8AC3E}">
        <p14:creationId xmlns:p14="http://schemas.microsoft.com/office/powerpoint/2010/main" val="396069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61A396F-41AA-46AC-8C18-7FA244A5517D}" type="slidenum">
              <a:rPr lang="en-GB" smtClean="0"/>
              <a:t>14</a:t>
            </a:fld>
            <a:endParaRPr lang="en-GB"/>
          </a:p>
        </p:txBody>
      </p:sp>
    </p:spTree>
    <p:extLst>
      <p:ext uri="{BB962C8B-B14F-4D97-AF65-F5344CB8AC3E}">
        <p14:creationId xmlns:p14="http://schemas.microsoft.com/office/powerpoint/2010/main" val="3599207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61A396F-41AA-46AC-8C18-7FA244A5517D}" type="slidenum">
              <a:rPr lang="en-GB" smtClean="0"/>
              <a:t>15</a:t>
            </a:fld>
            <a:endParaRPr lang="en-GB"/>
          </a:p>
        </p:txBody>
      </p:sp>
    </p:spTree>
    <p:extLst>
      <p:ext uri="{BB962C8B-B14F-4D97-AF65-F5344CB8AC3E}">
        <p14:creationId xmlns:p14="http://schemas.microsoft.com/office/powerpoint/2010/main" val="2621306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396F-41AA-46AC-8C18-7FA244A5517D}" type="slidenum">
              <a:rPr lang="en-GB" smtClean="0"/>
              <a:t>16</a:t>
            </a:fld>
            <a:endParaRPr lang="en-GB"/>
          </a:p>
        </p:txBody>
      </p:sp>
    </p:spTree>
    <p:extLst>
      <p:ext uri="{BB962C8B-B14F-4D97-AF65-F5344CB8AC3E}">
        <p14:creationId xmlns:p14="http://schemas.microsoft.com/office/powerpoint/2010/main" val="292398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211" name="Google Shape;2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GB"/>
              <a:t>2</a:t>
            </a:fld>
            <a:endParaRPr/>
          </a:p>
        </p:txBody>
      </p:sp>
    </p:spTree>
    <p:extLst>
      <p:ext uri="{BB962C8B-B14F-4D97-AF65-F5344CB8AC3E}">
        <p14:creationId xmlns:p14="http://schemas.microsoft.com/office/powerpoint/2010/main" val="2495730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3390841-BD5D-4893-A72E-5A575E8B59F2}" type="slidenum">
              <a:rPr lang="en-US" smtClean="0"/>
              <a:pPr>
                <a:defRPr/>
              </a:pPr>
              <a:t>3</a:t>
            </a:fld>
            <a:endParaRPr lang="en-US"/>
          </a:p>
        </p:txBody>
      </p:sp>
    </p:spTree>
    <p:extLst>
      <p:ext uri="{BB962C8B-B14F-4D97-AF65-F5344CB8AC3E}">
        <p14:creationId xmlns:p14="http://schemas.microsoft.com/office/powerpoint/2010/main" val="158650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396F-41AA-46AC-8C18-7FA244A5517D}" type="slidenum">
              <a:rPr lang="en-GB" smtClean="0"/>
              <a:t>4</a:t>
            </a:fld>
            <a:endParaRPr lang="en-GB"/>
          </a:p>
        </p:txBody>
      </p:sp>
    </p:spTree>
    <p:extLst>
      <p:ext uri="{BB962C8B-B14F-4D97-AF65-F5344CB8AC3E}">
        <p14:creationId xmlns:p14="http://schemas.microsoft.com/office/powerpoint/2010/main" val="7851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396F-41AA-46AC-8C18-7FA244A5517D}" type="slidenum">
              <a:rPr lang="en-GB" smtClean="0"/>
              <a:t>5</a:t>
            </a:fld>
            <a:endParaRPr lang="en-GB"/>
          </a:p>
        </p:txBody>
      </p:sp>
    </p:spTree>
    <p:extLst>
      <p:ext uri="{BB962C8B-B14F-4D97-AF65-F5344CB8AC3E}">
        <p14:creationId xmlns:p14="http://schemas.microsoft.com/office/powerpoint/2010/main" val="4034941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396F-41AA-46AC-8C18-7FA244A5517D}" type="slidenum">
              <a:rPr lang="en-GB" smtClean="0"/>
              <a:t>6</a:t>
            </a:fld>
            <a:endParaRPr lang="en-GB"/>
          </a:p>
        </p:txBody>
      </p:sp>
    </p:spTree>
    <p:extLst>
      <p:ext uri="{BB962C8B-B14F-4D97-AF65-F5344CB8AC3E}">
        <p14:creationId xmlns:p14="http://schemas.microsoft.com/office/powerpoint/2010/main" val="2762701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1A396F-41AA-46AC-8C18-7FA244A5517D}" type="slidenum">
              <a:rPr lang="en-GB" smtClean="0"/>
              <a:t>7</a:t>
            </a:fld>
            <a:endParaRPr lang="en-GB"/>
          </a:p>
        </p:txBody>
      </p:sp>
    </p:spTree>
    <p:extLst>
      <p:ext uri="{BB962C8B-B14F-4D97-AF65-F5344CB8AC3E}">
        <p14:creationId xmlns:p14="http://schemas.microsoft.com/office/powerpoint/2010/main" val="882398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1A396F-41AA-46AC-8C18-7FA244A5517D}" type="slidenum">
              <a:rPr lang="en-GB" smtClean="0"/>
              <a:t>8</a:t>
            </a:fld>
            <a:endParaRPr lang="en-GB"/>
          </a:p>
        </p:txBody>
      </p:sp>
    </p:spTree>
    <p:extLst>
      <p:ext uri="{BB962C8B-B14F-4D97-AF65-F5344CB8AC3E}">
        <p14:creationId xmlns:p14="http://schemas.microsoft.com/office/powerpoint/2010/main" val="3352572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396F-41AA-46AC-8C18-7FA244A5517D}" type="slidenum">
              <a:rPr lang="en-GB" smtClean="0"/>
              <a:t>9</a:t>
            </a:fld>
            <a:endParaRPr lang="en-GB"/>
          </a:p>
        </p:txBody>
      </p:sp>
    </p:spTree>
    <p:extLst>
      <p:ext uri="{BB962C8B-B14F-4D97-AF65-F5344CB8AC3E}">
        <p14:creationId xmlns:p14="http://schemas.microsoft.com/office/powerpoint/2010/main" val="3034296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F288D6-AAD8-4B21-BE47-799BC4B32C4D}"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113696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288D6-AAD8-4B21-BE47-799BC4B32C4D}"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3750741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288D6-AAD8-4B21-BE47-799BC4B32C4D}"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1127264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F288D6-AAD8-4B21-BE47-799BC4B32C4D}"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3651854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F288D6-AAD8-4B21-BE47-799BC4B32C4D}" type="datetimeFigureOut">
              <a:rPr lang="en-GB" smtClean="0"/>
              <a:t>21/02/2023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1679167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F288D6-AAD8-4B21-BE47-799BC4B32C4D}"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381013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F288D6-AAD8-4B21-BE47-799BC4B32C4D}" type="datetimeFigureOut">
              <a:rPr lang="en-GB" smtClean="0"/>
              <a:t>21/02/2023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477325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F288D6-AAD8-4B21-BE47-799BC4B32C4D}" type="datetimeFigureOut">
              <a:rPr lang="en-GB" smtClean="0"/>
              <a:t>21/02/2023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426475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288D6-AAD8-4B21-BE47-799BC4B32C4D}" type="datetimeFigureOut">
              <a:rPr lang="en-GB" smtClean="0"/>
              <a:t>21/02/2023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2672238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F288D6-AAD8-4B21-BE47-799BC4B32C4D}"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1470401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F288D6-AAD8-4B21-BE47-799BC4B32C4D}" type="datetimeFigureOut">
              <a:rPr lang="en-GB" smtClean="0"/>
              <a:t>21/02/2023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2CC64C-5800-4189-B13D-8248C64D8226}" type="slidenum">
              <a:rPr lang="en-GB" smtClean="0"/>
              <a:t>‹#›</a:t>
            </a:fld>
            <a:endParaRPr lang="en-GB"/>
          </a:p>
        </p:txBody>
      </p:sp>
    </p:spTree>
    <p:extLst>
      <p:ext uri="{BB962C8B-B14F-4D97-AF65-F5344CB8AC3E}">
        <p14:creationId xmlns:p14="http://schemas.microsoft.com/office/powerpoint/2010/main" val="183382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288D6-AAD8-4B21-BE47-799BC4B32C4D}" type="datetimeFigureOut">
              <a:rPr lang="en-GB" smtClean="0"/>
              <a:t>21/02/2023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CC64C-5800-4189-B13D-8248C64D8226}" type="slidenum">
              <a:rPr lang="en-GB" smtClean="0"/>
              <a:t>‹#›</a:t>
            </a:fld>
            <a:endParaRPr lang="en-GB"/>
          </a:p>
        </p:txBody>
      </p:sp>
    </p:spTree>
    <p:extLst>
      <p:ext uri="{BB962C8B-B14F-4D97-AF65-F5344CB8AC3E}">
        <p14:creationId xmlns:p14="http://schemas.microsoft.com/office/powerpoint/2010/main" val="3125299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E91DC736-0EF8-4F87-9146-EBF1D2EE4D3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21747B3-B0BA-4218-B857-DC400739E11A}"/>
              </a:ext>
            </a:extLst>
          </p:cNvPr>
          <p:cNvPicPr>
            <a:picLocks noChangeAspect="1"/>
          </p:cNvPicPr>
          <p:nvPr/>
        </p:nvPicPr>
        <p:blipFill rotWithShape="1">
          <a:blip r:embed="rId3">
            <a:extLst>
              <a:ext uri="{28A0092B-C50C-407E-A947-70E740481C1C}">
                <a14:useLocalDpi xmlns:a14="http://schemas.microsoft.com/office/drawing/2010/main" val="0"/>
              </a:ext>
            </a:extLst>
          </a:blip>
          <a:srcRect l="15281" t="9091" r="8017"/>
          <a:stretch/>
        </p:blipFill>
        <p:spPr>
          <a:xfrm>
            <a:off x="4033847" y="0"/>
            <a:ext cx="8668512" cy="6857990"/>
          </a:xfrm>
          <a:prstGeom prst="rect">
            <a:avLst/>
          </a:prstGeom>
        </p:spPr>
      </p:pic>
      <p:sp>
        <p:nvSpPr>
          <p:cNvPr id="101" name="Rectangle 100">
            <a:extLst>
              <a:ext uri="{FF2B5EF4-FFF2-40B4-BE49-F238E27FC236}">
                <a16:creationId xmlns:a16="http://schemas.microsoft.com/office/drawing/2014/main" id="{097CD68E-23E3-4007-8847-CD0944C4F7B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5" name="Rectangle 104">
            <a:extLst>
              <a:ext uri="{FF2B5EF4-FFF2-40B4-BE49-F238E27FC236}">
                <a16:creationId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75F534A9-DA18-4102-90EF-124D497B93E2}"/>
              </a:ext>
            </a:extLst>
          </p:cNvPr>
          <p:cNvSpPr txBox="1"/>
          <p:nvPr/>
        </p:nvSpPr>
        <p:spPr>
          <a:xfrm>
            <a:off x="8943519" y="6636114"/>
            <a:ext cx="1417439" cy="221876"/>
          </a:xfrm>
          <a:prstGeom prst="rect">
            <a:avLst/>
          </a:prstGeom>
          <a:noFill/>
        </p:spPr>
        <p:txBody>
          <a:bodyPr wrap="square" rtlCol="0">
            <a:spAutoFit/>
          </a:bodyPr>
          <a:lstStyle/>
          <a:p>
            <a:pPr>
              <a:spcAft>
                <a:spcPts val="600"/>
              </a:spcAft>
            </a:pPr>
            <a:r>
              <a:rPr lang="en-US" sz="800" dirty="0"/>
              <a:t>Photo Credits: Ahmed Anwar</a:t>
            </a:r>
            <a:endParaRPr lang="en-GB" sz="800" dirty="0"/>
          </a:p>
        </p:txBody>
      </p:sp>
      <p:pic>
        <p:nvPicPr>
          <p:cNvPr id="2050" name="Picture 2" descr="See the source image">
            <a:extLst>
              <a:ext uri="{FF2B5EF4-FFF2-40B4-BE49-F238E27FC236}">
                <a16:creationId xmlns:a16="http://schemas.microsoft.com/office/drawing/2014/main" id="{A7D1A5ED-FF2F-4AB2-B90B-4338F994C48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389715" y="3766529"/>
            <a:ext cx="845015" cy="95486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353554" y="1647748"/>
            <a:ext cx="8187048" cy="258679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smtClean="0">
                <a:effectLst>
                  <a:outerShdw blurRad="38100" dist="38100" dir="2700000" algn="tl">
                    <a:srgbClr val="000000">
                      <a:alpha val="43137"/>
                    </a:srgbClr>
                  </a:outerShdw>
                </a:effectLst>
              </a:rPr>
              <a:t>The Effects of Climate Change on the Indian Ocean Marine Environment</a:t>
            </a:r>
            <a:br>
              <a:rPr lang="en-US" sz="4800" b="1" dirty="0" smtClean="0">
                <a:effectLst>
                  <a:outerShdw blurRad="38100" dist="38100" dir="2700000" algn="tl">
                    <a:srgbClr val="000000">
                      <a:alpha val="43137"/>
                    </a:srgbClr>
                  </a:outerShdw>
                </a:effectLst>
              </a:rPr>
            </a:br>
            <a:endParaRPr lang="en-US" sz="4800" b="1" dirty="0">
              <a:effectLst>
                <a:outerShdw blurRad="38100" dist="38100" dir="2700000" algn="tl">
                  <a:srgbClr val="000000">
                    <a:alpha val="43137"/>
                  </a:srgbClr>
                </a:outerShdw>
              </a:effectLst>
            </a:endParaRPr>
          </a:p>
        </p:txBody>
      </p:sp>
      <p:sp>
        <p:nvSpPr>
          <p:cNvPr id="13" name="TextBox 12"/>
          <p:cNvSpPr txBox="1"/>
          <p:nvPr/>
        </p:nvSpPr>
        <p:spPr>
          <a:xfrm>
            <a:off x="353554" y="1288922"/>
            <a:ext cx="5128291" cy="461665"/>
          </a:xfrm>
          <a:prstGeom prst="rect">
            <a:avLst/>
          </a:prstGeom>
          <a:noFill/>
          <a:effectLst/>
        </p:spPr>
        <p:txBody>
          <a:bodyPr wrap="square" rtlCol="0">
            <a:spAutoFit/>
          </a:bodyPr>
          <a:lstStyle/>
          <a:p>
            <a:r>
              <a:rPr lang="en-US" sz="2400" dirty="0">
                <a:ln w="0"/>
                <a:effectLst>
                  <a:outerShdw blurRad="38100" dist="19050" dir="2700000" algn="tl" rotWithShape="0">
                    <a:schemeClr val="dk1">
                      <a:alpha val="40000"/>
                    </a:schemeClr>
                  </a:outerShdw>
                </a:effectLst>
                <a:latin typeface="+mj-lt"/>
                <a:ea typeface="+mj-ea"/>
                <a:cs typeface="+mj-cs"/>
              </a:rPr>
              <a:t>The Third Phase of Workshop Series on</a:t>
            </a:r>
          </a:p>
        </p:txBody>
      </p:sp>
      <p:sp>
        <p:nvSpPr>
          <p:cNvPr id="15" name="Subtitle 8">
            <a:extLst>
              <a:ext uri="{FF2B5EF4-FFF2-40B4-BE49-F238E27FC236}">
                <a16:creationId xmlns:a16="http://schemas.microsoft.com/office/drawing/2014/main" id="{681F1A62-5AA0-4410-883E-57239C621CA5}"/>
              </a:ext>
            </a:extLst>
          </p:cNvPr>
          <p:cNvSpPr txBox="1">
            <a:spLocks/>
          </p:cNvSpPr>
          <p:nvPr/>
        </p:nvSpPr>
        <p:spPr>
          <a:xfrm>
            <a:off x="738608" y="4877584"/>
            <a:ext cx="7801994" cy="12081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1" dirty="0" smtClean="0"/>
              <a:t>Maldives Country Report</a:t>
            </a:r>
          </a:p>
          <a:p>
            <a:r>
              <a:rPr lang="en-US" b="1" i="1" dirty="0" smtClean="0"/>
              <a:t>Ms. Afa Husain</a:t>
            </a:r>
          </a:p>
          <a:p>
            <a:r>
              <a:rPr lang="en-US" b="1" i="1" dirty="0" smtClean="0"/>
              <a:t>Ministry of Environment, Climate Change &amp; Technology</a:t>
            </a:r>
          </a:p>
          <a:p>
            <a:r>
              <a:rPr lang="en-US" b="1" i="1" dirty="0" smtClean="0"/>
              <a:t>February 2023</a:t>
            </a:r>
            <a:endParaRPr lang="en-US" b="1" i="1" dirty="0"/>
          </a:p>
        </p:txBody>
      </p:sp>
    </p:spTree>
    <p:extLst>
      <p:ext uri="{BB962C8B-B14F-4D97-AF65-F5344CB8AC3E}">
        <p14:creationId xmlns:p14="http://schemas.microsoft.com/office/powerpoint/2010/main" val="776593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96D91-2314-4E1D-BC07-5EA13C4E2E2B}"/>
              </a:ext>
            </a:extLst>
          </p:cNvPr>
          <p:cNvSpPr>
            <a:spLocks noGrp="1"/>
          </p:cNvSpPr>
          <p:nvPr>
            <p:ph type="title"/>
          </p:nvPr>
        </p:nvSpPr>
        <p:spPr>
          <a:xfrm>
            <a:off x="0" y="242294"/>
            <a:ext cx="12192000" cy="132556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US" b="1" dirty="0">
                <a:solidFill>
                  <a:schemeClr val="tx1"/>
                </a:solidFill>
                <a:latin typeface="Aharoni" panose="02010803020104030203" pitchFamily="2" charset="-79"/>
                <a:cs typeface="Aharoni" panose="02010803020104030203" pitchFamily="2" charset="-79"/>
              </a:rPr>
              <a:t>Maldives Updated Nationally Determined Contribution</a:t>
            </a:r>
            <a:endParaRPr lang="en-GB" b="1" dirty="0">
              <a:solidFill>
                <a:schemeClr val="tx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D1264926-DE4A-43AB-988B-8C3C325E9F38}"/>
              </a:ext>
            </a:extLst>
          </p:cNvPr>
          <p:cNvSpPr>
            <a:spLocks noGrp="1"/>
          </p:cNvSpPr>
          <p:nvPr>
            <p:ph idx="1"/>
          </p:nvPr>
        </p:nvSpPr>
        <p:spPr>
          <a:xfrm>
            <a:off x="171450" y="1970527"/>
            <a:ext cx="7703820" cy="3000989"/>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70000" lnSpcReduction="20000"/>
          </a:bodyPr>
          <a:lstStyle/>
          <a:p>
            <a:pPr marL="0" indent="0" algn="ctr">
              <a:lnSpc>
                <a:spcPct val="120000"/>
              </a:lnSpc>
              <a:buNone/>
            </a:pPr>
            <a:r>
              <a:rPr lang="en-US" i="1" dirty="0">
                <a:ln w="0"/>
                <a:solidFill>
                  <a:schemeClr val="tx1"/>
                </a:solidFill>
                <a:effectLst>
                  <a:outerShdw blurRad="38100" dist="19050" dir="2700000" algn="tl" rotWithShape="0">
                    <a:schemeClr val="dk1">
                      <a:alpha val="40000"/>
                    </a:schemeClr>
                  </a:outerShdw>
                </a:effectLst>
              </a:rPr>
              <a:t>26% reduction of emissions in 2030 (under BAU), in the context of sustainable development, supported and enabled by availability of financial resources, technology transfer and capacity building </a:t>
            </a:r>
          </a:p>
          <a:p>
            <a:pPr marL="0" indent="0" algn="ctr">
              <a:lnSpc>
                <a:spcPct val="120000"/>
              </a:lnSpc>
              <a:buNone/>
            </a:pPr>
            <a:endParaRPr lang="en-US" i="1" dirty="0">
              <a:ln w="0"/>
              <a:solidFill>
                <a:schemeClr val="tx1"/>
              </a:solidFill>
              <a:effectLst>
                <a:outerShdw blurRad="38100" dist="19050" dir="2700000" algn="tl" rotWithShape="0">
                  <a:schemeClr val="dk1">
                    <a:alpha val="40000"/>
                  </a:schemeClr>
                </a:outerShdw>
              </a:effectLst>
            </a:endParaRPr>
          </a:p>
          <a:p>
            <a:pPr marL="0" indent="0" algn="ctr">
              <a:lnSpc>
                <a:spcPct val="120000"/>
              </a:lnSpc>
              <a:buNone/>
            </a:pPr>
            <a:r>
              <a:rPr lang="en-US" i="1" dirty="0" err="1">
                <a:ln w="0"/>
                <a:solidFill>
                  <a:schemeClr val="tx1"/>
                </a:solidFill>
                <a:effectLst>
                  <a:outerShdw blurRad="38100" dist="19050" dir="2700000" algn="tl" rotWithShape="0">
                    <a:schemeClr val="dk1">
                      <a:alpha val="40000"/>
                    </a:schemeClr>
                  </a:outerShdw>
                </a:effectLst>
              </a:rPr>
              <a:t>GoM</a:t>
            </a:r>
            <a:r>
              <a:rPr lang="en-US" i="1" dirty="0">
                <a:ln w="0"/>
                <a:solidFill>
                  <a:schemeClr val="tx1"/>
                </a:solidFill>
                <a:effectLst>
                  <a:outerShdw blurRad="38100" dist="19050" dir="2700000" algn="tl" rotWithShape="0">
                    <a:schemeClr val="dk1">
                      <a:alpha val="40000"/>
                    </a:schemeClr>
                  </a:outerShdw>
                </a:effectLst>
              </a:rPr>
              <a:t> believes that it has a responsibility to take a more transformational economic and environmental plan to development, hence aims to reach net zero emissions by 2030, if adequate donor assistances are received</a:t>
            </a:r>
          </a:p>
        </p:txBody>
      </p:sp>
      <p:pic>
        <p:nvPicPr>
          <p:cNvPr id="4" name="Picture 3">
            <a:extLst>
              <a:ext uri="{FF2B5EF4-FFF2-40B4-BE49-F238E27FC236}">
                <a16:creationId xmlns:a16="http://schemas.microsoft.com/office/drawing/2014/main" id="{ADE64828-4E66-4F91-BD27-F074DE516756}"/>
              </a:ext>
            </a:extLst>
          </p:cNvPr>
          <p:cNvPicPr>
            <a:picLocks noChangeAspect="1"/>
          </p:cNvPicPr>
          <p:nvPr/>
        </p:nvPicPr>
        <p:blipFill rotWithShape="1">
          <a:blip r:embed="rId3"/>
          <a:srcRect l="34266" t="17492" r="33739" b="9931"/>
          <a:stretch/>
        </p:blipFill>
        <p:spPr>
          <a:xfrm>
            <a:off x="8019874" y="1696741"/>
            <a:ext cx="3900881" cy="497733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718B436-DA31-495F-8EAF-CEC775065FC5}"/>
              </a:ext>
            </a:extLst>
          </p:cNvPr>
          <p:cNvSpPr txBox="1"/>
          <p:nvPr/>
        </p:nvSpPr>
        <p:spPr>
          <a:xfrm>
            <a:off x="171450" y="5172480"/>
            <a:ext cx="7703820" cy="8309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400" i="1" dirty="0">
                <a:ln w="0"/>
                <a:solidFill>
                  <a:schemeClr val="tx1"/>
                </a:solidFill>
                <a:effectLst>
                  <a:outerShdw blurRad="38100" dist="19050" dir="2700000" algn="tl" rotWithShape="0">
                    <a:schemeClr val="dk1">
                      <a:alpha val="40000"/>
                    </a:schemeClr>
                  </a:outerShdw>
                </a:effectLst>
              </a:rPr>
              <a:t>NDC also plays an equal importance on enhancing adaptation and resilience building measures  </a:t>
            </a:r>
            <a:endParaRPr lang="en-GB" sz="2400" i="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8494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CA206A-8B48-4C71-B3CD-F6800931B9FD}"/>
              </a:ext>
            </a:extLst>
          </p:cNvPr>
          <p:cNvSpPr>
            <a:spLocks noGrp="1"/>
          </p:cNvSpPr>
          <p:nvPr>
            <p:ph idx="1"/>
          </p:nvPr>
        </p:nvSpPr>
        <p:spPr>
          <a:xfrm>
            <a:off x="325120" y="3375958"/>
            <a:ext cx="8673253" cy="2563495"/>
          </a:xfrm>
        </p:spPr>
        <p:txBody>
          <a:bodyPr>
            <a:normAutofit/>
          </a:bodyPr>
          <a:lstStyle/>
          <a:p>
            <a:pPr lvl="1"/>
            <a:r>
              <a:rPr lang="en-US" sz="2600" dirty="0"/>
              <a:t>Provides a comprehensive framework for national action and international engagement</a:t>
            </a:r>
          </a:p>
          <a:p>
            <a:pPr lvl="1"/>
            <a:r>
              <a:rPr lang="en-US" sz="2600" dirty="0"/>
              <a:t>Prescribes the Government’s strategic polices for responding to climate change impacts over the next 10 years (2015–2025)</a:t>
            </a:r>
          </a:p>
          <a:p>
            <a:pPr lvl="1"/>
            <a:r>
              <a:rPr lang="en-GB" sz="2600" dirty="0"/>
              <a:t>Consists of 5 thematic areas </a:t>
            </a:r>
          </a:p>
        </p:txBody>
      </p:sp>
      <p:sp>
        <p:nvSpPr>
          <p:cNvPr id="4" name="Title 1">
            <a:extLst>
              <a:ext uri="{FF2B5EF4-FFF2-40B4-BE49-F238E27FC236}">
                <a16:creationId xmlns:a16="http://schemas.microsoft.com/office/drawing/2014/main" id="{3968D26C-8BCF-42EF-B9E1-78EBEE923C40}"/>
              </a:ext>
            </a:extLst>
          </p:cNvPr>
          <p:cNvSpPr txBox="1">
            <a:spLocks/>
          </p:cNvSpPr>
          <p:nvPr/>
        </p:nvSpPr>
        <p:spPr>
          <a:xfrm>
            <a:off x="0" y="602779"/>
            <a:ext cx="12192000" cy="955769"/>
          </a:xfrm>
          <a:prstGeom prst="rect">
            <a:avLst/>
          </a:prstGeom>
          <a:solidFill>
            <a:schemeClr val="accent6">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400" dirty="0">
                <a:solidFill>
                  <a:schemeClr val="tx1"/>
                </a:solidFill>
                <a:latin typeface="Aharoni" panose="02010803020104030203" pitchFamily="2" charset="-79"/>
                <a:cs typeface="Aharoni" panose="02010803020104030203" pitchFamily="2" charset="-79"/>
              </a:rPr>
              <a:t>Climate Change Policy Framework (2015)</a:t>
            </a:r>
            <a:endParaRPr lang="en-GB" b="1" dirty="0">
              <a:solidFill>
                <a:schemeClr val="tx1"/>
              </a:solidFill>
              <a:latin typeface="Aharoni" panose="02010803020104030203" pitchFamily="2" charset="-79"/>
              <a:cs typeface="Aharoni" panose="02010803020104030203" pitchFamily="2" charset="-79"/>
            </a:endParaRPr>
          </a:p>
        </p:txBody>
      </p:sp>
      <p:sp>
        <p:nvSpPr>
          <p:cNvPr id="8" name="TextBox 7">
            <a:extLst>
              <a:ext uri="{FF2B5EF4-FFF2-40B4-BE49-F238E27FC236}">
                <a16:creationId xmlns:a16="http://schemas.microsoft.com/office/drawing/2014/main" id="{B25209A7-C5E2-49CF-87C8-02A99CA11AEF}"/>
              </a:ext>
            </a:extLst>
          </p:cNvPr>
          <p:cNvSpPr txBox="1"/>
          <p:nvPr/>
        </p:nvSpPr>
        <p:spPr>
          <a:xfrm>
            <a:off x="638386" y="2154601"/>
            <a:ext cx="8046720" cy="92333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800" i="1" dirty="0">
                <a:solidFill>
                  <a:schemeClr val="tx1"/>
                </a:solidFill>
              </a:rPr>
              <a:t> </a:t>
            </a:r>
            <a:r>
              <a:rPr lang="en-US" sz="1800" b="1" i="1" dirty="0">
                <a:solidFill>
                  <a:schemeClr val="tx1"/>
                </a:solidFill>
              </a:rPr>
              <a:t>‘</a:t>
            </a:r>
            <a:r>
              <a:rPr lang="en-GB" sz="1800" b="1" i="1" dirty="0">
                <a:solidFill>
                  <a:schemeClr val="tx1"/>
                </a:solidFill>
              </a:rPr>
              <a:t>to recognize the status of Maldives as a nation suffering from the adverse impacts of climate change and to build its capacity to ensure a safe, sustainable, resilient and prosperous future’</a:t>
            </a:r>
          </a:p>
        </p:txBody>
      </p:sp>
      <p:pic>
        <p:nvPicPr>
          <p:cNvPr id="3074" name="Picture 2" descr="See the source image">
            <a:extLst>
              <a:ext uri="{FF2B5EF4-FFF2-40B4-BE49-F238E27FC236}">
                <a16:creationId xmlns:a16="http://schemas.microsoft.com/office/drawing/2014/main" id="{6ED9C2AF-B8BE-43EE-AFFC-F37BC5E56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216" y="2513183"/>
            <a:ext cx="2423824" cy="34262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27705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D021-B2AB-4283-890F-4F16F04D3EE2}"/>
              </a:ext>
            </a:extLst>
          </p:cNvPr>
          <p:cNvSpPr>
            <a:spLocks noGrp="1"/>
          </p:cNvSpPr>
          <p:nvPr>
            <p:ph type="title"/>
          </p:nvPr>
        </p:nvSpPr>
        <p:spPr>
          <a:xfrm>
            <a:off x="7180028" y="3376123"/>
            <a:ext cx="4515147" cy="1529232"/>
          </a:xfrm>
        </p:spPr>
        <p:txBody>
          <a:bodyPr vert="horz" lIns="91440" tIns="45720" rIns="91440" bIns="45720" rtlCol="0" anchor="b">
            <a:normAutofit/>
          </a:bodyPr>
          <a:lstStyle/>
          <a:p>
            <a:pPr algn="r"/>
            <a:r>
              <a:rPr lang="en-US" b="1" dirty="0">
                <a:latin typeface="Aharoni" panose="02010803020104030203" pitchFamily="2" charset="-79"/>
                <a:cs typeface="Aharoni" panose="02010803020104030203" pitchFamily="2" charset="-79"/>
              </a:rPr>
              <a:t>Climate Change Measures</a:t>
            </a:r>
          </a:p>
        </p:txBody>
      </p:sp>
      <p:pic>
        <p:nvPicPr>
          <p:cNvPr id="4" name="Picture 3" descr="A body of water with trees in the back&#10;&#10;Description automatically generated with medium confidence">
            <a:extLst>
              <a:ext uri="{FF2B5EF4-FFF2-40B4-BE49-F238E27FC236}">
                <a16:creationId xmlns:a16="http://schemas.microsoft.com/office/drawing/2014/main" id="{8D5F6B08-2A84-4E0A-B770-0AF364ACD78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 r="17867" b="-1"/>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
        <p:nvSpPr>
          <p:cNvPr id="33" name="Google Shape;218;p7">
            <a:extLst>
              <a:ext uri="{FF2B5EF4-FFF2-40B4-BE49-F238E27FC236}">
                <a16:creationId xmlns:a16="http://schemas.microsoft.com/office/drawing/2014/main" id="{1AC445D7-F8B2-478F-B9A8-A60E13586177}"/>
              </a:ext>
            </a:extLst>
          </p:cNvPr>
          <p:cNvSpPr txBox="1"/>
          <p:nvPr/>
        </p:nvSpPr>
        <p:spPr>
          <a:xfrm>
            <a:off x="0" y="6604074"/>
            <a:ext cx="163548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dk1"/>
                </a:solidFill>
                <a:latin typeface="Calibri"/>
                <a:ea typeface="Calibri"/>
                <a:cs typeface="Calibri"/>
                <a:sym typeface="Calibri"/>
              </a:rPr>
              <a:t>Credits: Ahmed Anwar</a:t>
            </a:r>
            <a:endParaRPr dirty="0"/>
          </a:p>
        </p:txBody>
      </p:sp>
    </p:spTree>
    <p:extLst>
      <p:ext uri="{BB962C8B-B14F-4D97-AF65-F5344CB8AC3E}">
        <p14:creationId xmlns:p14="http://schemas.microsoft.com/office/powerpoint/2010/main" val="358083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A0C9-0496-417C-B93C-D5DBDCDD11F5}"/>
              </a:ext>
            </a:extLst>
          </p:cNvPr>
          <p:cNvSpPr>
            <a:spLocks noGrp="1"/>
          </p:cNvSpPr>
          <p:nvPr>
            <p:ph type="title"/>
          </p:nvPr>
        </p:nvSpPr>
        <p:spPr>
          <a:xfrm>
            <a:off x="0" y="250825"/>
            <a:ext cx="12192000" cy="1109345"/>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b="1" dirty="0">
                <a:solidFill>
                  <a:schemeClr val="tx1"/>
                </a:solidFill>
                <a:latin typeface="Aharoni" panose="02010803020104030203" pitchFamily="2" charset="-79"/>
                <a:cs typeface="Aharoni" panose="02010803020104030203" pitchFamily="2" charset="-79"/>
              </a:rPr>
              <a:t>On-going Climate Adaptation Measures  </a:t>
            </a:r>
            <a:endParaRPr lang="en-GB" b="1" dirty="0">
              <a:solidFill>
                <a:schemeClr val="tx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03B7131B-4BF5-4EAE-A1C4-F2A0F4FC86DA}"/>
              </a:ext>
            </a:extLst>
          </p:cNvPr>
          <p:cNvSpPr>
            <a:spLocks noGrp="1"/>
          </p:cNvSpPr>
          <p:nvPr>
            <p:ph idx="1"/>
          </p:nvPr>
        </p:nvSpPr>
        <p:spPr>
          <a:xfrm>
            <a:off x="736486" y="1534886"/>
            <a:ext cx="10515600" cy="5400555"/>
          </a:xfrm>
        </p:spPr>
        <p:txBody>
          <a:bodyPr>
            <a:normAutofit/>
          </a:bodyPr>
          <a:lstStyle/>
          <a:p>
            <a:r>
              <a:rPr lang="en-US" dirty="0"/>
              <a:t>GCF Project – supports vulnerable communities in Maldives to climate change induced water shortages </a:t>
            </a:r>
          </a:p>
          <a:p>
            <a:r>
              <a:rPr lang="en-US" dirty="0"/>
              <a:t>GCF Project – Building Climate Resilient Safer Islands in the Maldives (Coastal Protection)</a:t>
            </a:r>
          </a:p>
          <a:p>
            <a:r>
              <a:rPr lang="en-US" dirty="0"/>
              <a:t>Biodiversity Protection; We have </a:t>
            </a:r>
            <a:r>
              <a:rPr lang="en-US" dirty="0" smtClean="0">
                <a:solidFill>
                  <a:schemeClr val="accent6"/>
                </a:solidFill>
              </a:rPr>
              <a:t>79 </a:t>
            </a:r>
            <a:r>
              <a:rPr lang="en-US" dirty="0">
                <a:solidFill>
                  <a:schemeClr val="accent6"/>
                </a:solidFill>
              </a:rPr>
              <a:t>environmentally significant </a:t>
            </a:r>
            <a:r>
              <a:rPr lang="en-US" dirty="0" smtClean="0">
                <a:solidFill>
                  <a:schemeClr val="accent6"/>
                </a:solidFill>
              </a:rPr>
              <a:t>areas, </a:t>
            </a:r>
            <a:r>
              <a:rPr lang="en-US" dirty="0"/>
              <a:t>which is estimated as 13 percent of coral reef area of Maldives. Works are underway to protect more areas as well. </a:t>
            </a:r>
            <a:r>
              <a:rPr lang="en-US" dirty="0" smtClean="0"/>
              <a:t>We </a:t>
            </a:r>
            <a:r>
              <a:rPr lang="en-US" dirty="0"/>
              <a:t>also have </a:t>
            </a:r>
            <a:r>
              <a:rPr lang="en-US" dirty="0">
                <a:solidFill>
                  <a:schemeClr val="accent6"/>
                </a:solidFill>
              </a:rPr>
              <a:t>3 entire atolls designated as UNESCO Biosphere Reserves</a:t>
            </a:r>
            <a:r>
              <a:rPr lang="en-US" dirty="0"/>
              <a:t>. </a:t>
            </a:r>
          </a:p>
          <a:p>
            <a:r>
              <a:rPr lang="en-US" dirty="0"/>
              <a:t>Blue Economy Programme; research and planning to ensure that development does not hinder the beauty of our marine resources </a:t>
            </a:r>
          </a:p>
          <a:p>
            <a:r>
              <a:rPr lang="en-US" dirty="0"/>
              <a:t>Many other PSIP and donor funded adaptation measures on-going across various sectors </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266224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A0C9-0496-417C-B93C-D5DBDCDD11F5}"/>
              </a:ext>
            </a:extLst>
          </p:cNvPr>
          <p:cNvSpPr>
            <a:spLocks noGrp="1"/>
          </p:cNvSpPr>
          <p:nvPr>
            <p:ph type="title"/>
          </p:nvPr>
        </p:nvSpPr>
        <p:spPr>
          <a:xfrm>
            <a:off x="0" y="207282"/>
            <a:ext cx="12192000" cy="1109345"/>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GB" b="1" dirty="0" smtClean="0">
                <a:solidFill>
                  <a:schemeClr val="tx1"/>
                </a:solidFill>
                <a:latin typeface="Aharoni" panose="02010803020104030203" pitchFamily="2" charset="-79"/>
                <a:cs typeface="Aharoni" panose="02010803020104030203" pitchFamily="2" charset="-79"/>
              </a:rPr>
              <a:t>Maldives Red List </a:t>
            </a:r>
            <a:r>
              <a:rPr lang="en-GB" b="1" dirty="0" smtClean="0">
                <a:solidFill>
                  <a:schemeClr val="tx1"/>
                </a:solidFill>
                <a:latin typeface="Aharoni" panose="02010803020104030203" pitchFamily="2" charset="-79"/>
                <a:cs typeface="Aharoni" panose="02010803020104030203" pitchFamily="2" charset="-79"/>
              </a:rPr>
              <a:t>Assessments</a:t>
            </a:r>
            <a:endParaRPr lang="en-GB" b="1" dirty="0">
              <a:solidFill>
                <a:schemeClr val="tx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03B7131B-4BF5-4EAE-A1C4-F2A0F4FC86DA}"/>
              </a:ext>
            </a:extLst>
          </p:cNvPr>
          <p:cNvSpPr>
            <a:spLocks noGrp="1"/>
          </p:cNvSpPr>
          <p:nvPr>
            <p:ph idx="1"/>
          </p:nvPr>
        </p:nvSpPr>
        <p:spPr>
          <a:xfrm>
            <a:off x="616743" y="1880116"/>
            <a:ext cx="6818199" cy="5234940"/>
          </a:xfrm>
        </p:spPr>
        <p:txBody>
          <a:bodyPr>
            <a:normAutofit/>
          </a:bodyPr>
          <a:lstStyle/>
          <a:p>
            <a:pPr>
              <a:lnSpc>
                <a:spcPct val="100000"/>
              </a:lnSpc>
            </a:pPr>
            <a:r>
              <a:rPr lang="en-US" dirty="0"/>
              <a:t>With the </a:t>
            </a:r>
            <a:r>
              <a:rPr lang="en-US" dirty="0">
                <a:solidFill>
                  <a:schemeClr val="accent6">
                    <a:lumMod val="75000"/>
                  </a:schemeClr>
                </a:solidFill>
              </a:rPr>
              <a:t>Maldives Red List Initiative</a:t>
            </a:r>
            <a:r>
              <a:rPr lang="en-US" dirty="0"/>
              <a:t>, the first taxa we evaluated was </a:t>
            </a:r>
            <a:r>
              <a:rPr lang="en-US" dirty="0">
                <a:solidFill>
                  <a:schemeClr val="accent6">
                    <a:lumMod val="75000"/>
                  </a:schemeClr>
                </a:solidFill>
              </a:rPr>
              <a:t>Marine Reptiles</a:t>
            </a:r>
            <a:r>
              <a:rPr lang="en-US" dirty="0"/>
              <a:t>, followed by the </a:t>
            </a:r>
            <a:r>
              <a:rPr lang="en-US" dirty="0">
                <a:solidFill>
                  <a:schemeClr val="accent6">
                    <a:lumMod val="75000"/>
                  </a:schemeClr>
                </a:solidFill>
              </a:rPr>
              <a:t>Coral</a:t>
            </a:r>
            <a:r>
              <a:rPr lang="en-US" dirty="0"/>
              <a:t> assessments that were published in </a:t>
            </a:r>
            <a:r>
              <a:rPr lang="en-US" dirty="0" smtClean="0"/>
              <a:t>October 2022, </a:t>
            </a:r>
            <a:r>
              <a:rPr lang="en-US" dirty="0"/>
              <a:t>more assessments of other species </a:t>
            </a:r>
            <a:r>
              <a:rPr lang="en-US" dirty="0" smtClean="0"/>
              <a:t>planned</a:t>
            </a:r>
            <a:r>
              <a:rPr lang="en-US" dirty="0"/>
              <a:t> </a:t>
            </a:r>
            <a:r>
              <a:rPr lang="en-US" dirty="0" smtClean="0"/>
              <a:t>for 2023</a:t>
            </a:r>
          </a:p>
          <a:p>
            <a:pPr marL="0" indent="0">
              <a:buNone/>
            </a:pPr>
            <a:endParaRPr lang="en-US" dirty="0"/>
          </a:p>
        </p:txBody>
      </p:sp>
      <p:pic>
        <p:nvPicPr>
          <p:cNvPr id="1026" name="Picture 2" descr="http://www.environment.gov.mv/v2/wp-content/uploads/2022/02/20220214-pic-national-red-list-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663" y="1880116"/>
            <a:ext cx="3033939" cy="354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81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A0C9-0496-417C-B93C-D5DBDCDD11F5}"/>
              </a:ext>
            </a:extLst>
          </p:cNvPr>
          <p:cNvSpPr>
            <a:spLocks noGrp="1"/>
          </p:cNvSpPr>
          <p:nvPr>
            <p:ph type="title"/>
          </p:nvPr>
        </p:nvSpPr>
        <p:spPr>
          <a:xfrm>
            <a:off x="0" y="207282"/>
            <a:ext cx="12192000" cy="1109345"/>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en-GB" b="1" dirty="0" smtClean="0">
                <a:solidFill>
                  <a:schemeClr val="tx1"/>
                </a:solidFill>
                <a:latin typeface="Aharoni" panose="02010803020104030203" pitchFamily="2" charset="-79"/>
                <a:cs typeface="Aharoni" panose="02010803020104030203" pitchFamily="2" charset="-79"/>
              </a:rPr>
              <a:t>Other Effective Conservation Measures (OECMs) </a:t>
            </a:r>
            <a:endParaRPr lang="en-GB" b="1" dirty="0">
              <a:solidFill>
                <a:schemeClr val="tx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03B7131B-4BF5-4EAE-A1C4-F2A0F4FC86DA}"/>
              </a:ext>
            </a:extLst>
          </p:cNvPr>
          <p:cNvSpPr>
            <a:spLocks noGrp="1"/>
          </p:cNvSpPr>
          <p:nvPr>
            <p:ph idx="1"/>
          </p:nvPr>
        </p:nvSpPr>
        <p:spPr>
          <a:xfrm>
            <a:off x="605858" y="1488230"/>
            <a:ext cx="10515600" cy="5234940"/>
          </a:xfrm>
        </p:spPr>
        <p:txBody>
          <a:bodyPr>
            <a:normAutofit/>
          </a:bodyPr>
          <a:lstStyle/>
          <a:p>
            <a:pPr marL="0" indent="0">
              <a:buNone/>
            </a:pPr>
            <a:endParaRPr lang="en-US" dirty="0"/>
          </a:p>
          <a:p>
            <a:r>
              <a:rPr lang="en-US" dirty="0" smtClean="0">
                <a:solidFill>
                  <a:schemeClr val="accent6">
                    <a:lumMod val="75000"/>
                  </a:schemeClr>
                </a:solidFill>
              </a:rPr>
              <a:t>Guidelines </a:t>
            </a:r>
            <a:r>
              <a:rPr lang="en-US" dirty="0">
                <a:solidFill>
                  <a:schemeClr val="accent6">
                    <a:lumMod val="75000"/>
                  </a:schemeClr>
                </a:solidFill>
              </a:rPr>
              <a:t>established </a:t>
            </a:r>
            <a:r>
              <a:rPr lang="en-US" dirty="0"/>
              <a:t>on </a:t>
            </a:r>
            <a:r>
              <a:rPr lang="en-US" dirty="0" smtClean="0"/>
              <a:t>recognizing </a:t>
            </a:r>
            <a:r>
              <a:rPr lang="en-US" dirty="0">
                <a:solidFill>
                  <a:schemeClr val="accent6">
                    <a:lumMod val="75000"/>
                  </a:schemeClr>
                </a:solidFill>
              </a:rPr>
              <a:t>Other Effective Area Based Conservation Measures (OECMs)</a:t>
            </a:r>
            <a:r>
              <a:rPr lang="en-US" dirty="0"/>
              <a:t> in the areas leased for tourism operations in the Maldives and start the work to ensure that the resorts are sustainably managed areas. This gives the opportunity for the private sector to be part of our conservation program through internationally </a:t>
            </a:r>
            <a:r>
              <a:rPr lang="en-US" dirty="0" smtClean="0"/>
              <a:t>recognized </a:t>
            </a:r>
            <a:r>
              <a:rPr lang="en-US" dirty="0"/>
              <a:t>designations. OECMs is </a:t>
            </a:r>
            <a:r>
              <a:rPr lang="en-US" dirty="0" smtClean="0"/>
              <a:t>recognized </a:t>
            </a:r>
            <a:r>
              <a:rPr lang="en-US" dirty="0"/>
              <a:t>under the convention on biological Diversity</a:t>
            </a:r>
            <a:endParaRPr lang="en-GB" dirty="0"/>
          </a:p>
        </p:txBody>
      </p:sp>
    </p:spTree>
    <p:extLst>
      <p:ext uri="{BB962C8B-B14F-4D97-AF65-F5344CB8AC3E}">
        <p14:creationId xmlns:p14="http://schemas.microsoft.com/office/powerpoint/2010/main" val="3396614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D4677D2-D5AC-4CF9-9EED-2B89D0A1C21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6D54F7E-825A-4BBA-815F-35CCA8B977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andy beach next to a body of water&#10;&#10;Description automatically generated">
            <a:extLst>
              <a:ext uri="{FF2B5EF4-FFF2-40B4-BE49-F238E27FC236}">
                <a16:creationId xmlns:a16="http://schemas.microsoft.com/office/drawing/2014/main" id="{4DA39FEE-E8CD-4AA5-8BFC-D899EE05E5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209" b="15791"/>
          <a:stretch/>
        </p:blipFill>
        <p:spPr>
          <a:xfrm>
            <a:off x="20" y="-141184"/>
            <a:ext cx="12191980" cy="685799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6" name="Title 5">
            <a:extLst>
              <a:ext uri="{FF2B5EF4-FFF2-40B4-BE49-F238E27FC236}">
                <a16:creationId xmlns:a16="http://schemas.microsoft.com/office/drawing/2014/main" id="{1245A65B-C667-4897-B1C5-505AAAFC0D9D}"/>
              </a:ext>
            </a:extLst>
          </p:cNvPr>
          <p:cNvSpPr>
            <a:spLocks noGrp="1"/>
          </p:cNvSpPr>
          <p:nvPr>
            <p:ph type="title"/>
          </p:nvPr>
        </p:nvSpPr>
        <p:spPr>
          <a:xfrm>
            <a:off x="91718" y="5729674"/>
            <a:ext cx="6931319" cy="752217"/>
          </a:xfrm>
        </p:spPr>
        <p:txBody>
          <a:bodyPr vert="horz" lIns="91440" tIns="45720" rIns="91440" bIns="45720" rtlCol="0" anchor="b">
            <a:noAutofit/>
          </a:bodyPr>
          <a:lstStyle/>
          <a:p>
            <a:pPr algn="ctr"/>
            <a:r>
              <a:rPr lang="en-US" sz="4500" dirty="0">
                <a:ln w="0"/>
                <a:effectLst>
                  <a:outerShdw blurRad="38100" dist="19050" dir="2700000" algn="tl" rotWithShape="0">
                    <a:schemeClr val="dk1">
                      <a:alpha val="40000"/>
                    </a:schemeClr>
                  </a:outerShdw>
                </a:effectLst>
              </a:rPr>
              <a:t>Thank you!</a:t>
            </a:r>
            <a:br>
              <a:rPr lang="en-US" sz="4500" dirty="0">
                <a:ln w="0"/>
                <a:effectLst>
                  <a:outerShdw blurRad="38100" dist="19050" dir="2700000" algn="tl" rotWithShape="0">
                    <a:schemeClr val="dk1">
                      <a:alpha val="40000"/>
                    </a:schemeClr>
                  </a:outerShdw>
                </a:effectLst>
              </a:rPr>
            </a:br>
            <a:endParaRPr lang="en-US" sz="4500" dirty="0">
              <a:ln w="0"/>
              <a:effectLst>
                <a:outerShdw blurRad="38100" dist="19050" dir="2700000" algn="tl" rotWithShape="0">
                  <a:schemeClr val="dk1">
                    <a:alpha val="40000"/>
                  </a:schemeClr>
                </a:outerShdw>
              </a:effectLst>
            </a:endParaRPr>
          </a:p>
        </p:txBody>
      </p:sp>
      <p:sp>
        <p:nvSpPr>
          <p:cNvPr id="25" name="Google Shape;218;p7">
            <a:extLst>
              <a:ext uri="{FF2B5EF4-FFF2-40B4-BE49-F238E27FC236}">
                <a16:creationId xmlns:a16="http://schemas.microsoft.com/office/drawing/2014/main" id="{8665A522-E407-4FAC-A2BF-064C27046B34}"/>
              </a:ext>
            </a:extLst>
          </p:cNvPr>
          <p:cNvSpPr txBox="1"/>
          <p:nvPr/>
        </p:nvSpPr>
        <p:spPr>
          <a:xfrm>
            <a:off x="10488706" y="6446869"/>
            <a:ext cx="163548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dk1"/>
                </a:solidFill>
                <a:latin typeface="Calibri"/>
                <a:ea typeface="Calibri"/>
                <a:cs typeface="Calibri"/>
                <a:sym typeface="Calibri"/>
              </a:rPr>
              <a:t>Credits: Ali Shareef</a:t>
            </a:r>
            <a:endParaRPr dirty="0"/>
          </a:p>
        </p:txBody>
      </p:sp>
    </p:spTree>
    <p:extLst>
      <p:ext uri="{BB962C8B-B14F-4D97-AF65-F5344CB8AC3E}">
        <p14:creationId xmlns:p14="http://schemas.microsoft.com/office/powerpoint/2010/main" val="1635414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7"/>
          <p:cNvSpPr txBox="1">
            <a:spLocks noGrp="1"/>
          </p:cNvSpPr>
          <p:nvPr>
            <p:ph type="title"/>
          </p:nvPr>
        </p:nvSpPr>
        <p:spPr>
          <a:xfrm>
            <a:off x="0" y="235324"/>
            <a:ext cx="7698220" cy="98394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b="1" dirty="0">
                <a:solidFill>
                  <a:schemeClr val="tx1"/>
                </a:solidFill>
                <a:latin typeface="Aharoni" panose="02010803020104030203" pitchFamily="2" charset="-79"/>
                <a:cs typeface="Aharoni" panose="02010803020104030203" pitchFamily="2" charset="-79"/>
              </a:rPr>
              <a:t>Overview </a:t>
            </a:r>
            <a:endParaRPr b="1" dirty="0">
              <a:solidFill>
                <a:schemeClr val="tx1"/>
              </a:solidFill>
              <a:latin typeface="Aharoni" panose="02010803020104030203" pitchFamily="2" charset="-79"/>
              <a:cs typeface="Aharoni" panose="02010803020104030203" pitchFamily="2" charset="-79"/>
            </a:endParaRPr>
          </a:p>
        </p:txBody>
      </p:sp>
      <p:sp>
        <p:nvSpPr>
          <p:cNvPr id="214" name="Google Shape;214;p7"/>
          <p:cNvSpPr txBox="1">
            <a:spLocks noGrp="1"/>
          </p:cNvSpPr>
          <p:nvPr>
            <p:ph type="body" idx="1"/>
          </p:nvPr>
        </p:nvSpPr>
        <p:spPr>
          <a:xfrm>
            <a:off x="172112" y="1340050"/>
            <a:ext cx="5804145" cy="5225415"/>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20000"/>
              </a:lnSpc>
              <a:spcBef>
                <a:spcPts val="0"/>
              </a:spcBef>
              <a:spcAft>
                <a:spcPts val="0"/>
              </a:spcAft>
              <a:buClr>
                <a:schemeClr val="dk1"/>
              </a:buClr>
              <a:buSzPct val="108108"/>
              <a:buChar char="•"/>
            </a:pPr>
            <a:r>
              <a:rPr lang="en-GB" dirty="0"/>
              <a:t>Situated in the Indian Ocean </a:t>
            </a:r>
            <a:endParaRPr dirty="0"/>
          </a:p>
          <a:p>
            <a:pPr marL="228600" lvl="0" indent="-228600" algn="l" rtl="0">
              <a:lnSpc>
                <a:spcPct val="120000"/>
              </a:lnSpc>
              <a:spcBef>
                <a:spcPts val="1000"/>
              </a:spcBef>
              <a:spcAft>
                <a:spcPts val="0"/>
              </a:spcAft>
              <a:buClr>
                <a:schemeClr val="dk1"/>
              </a:buClr>
              <a:buSzPct val="108108"/>
              <a:buChar char="•"/>
            </a:pPr>
            <a:r>
              <a:rPr lang="en-GB" dirty="0"/>
              <a:t>Archipelago of islands, 1192 low-lying islands, clustered into 26 atolls </a:t>
            </a:r>
            <a:endParaRPr dirty="0"/>
          </a:p>
          <a:p>
            <a:pPr marL="228600" lvl="0" indent="-228600" algn="l" rtl="0">
              <a:lnSpc>
                <a:spcPct val="120000"/>
              </a:lnSpc>
              <a:spcBef>
                <a:spcPts val="1000"/>
              </a:spcBef>
              <a:spcAft>
                <a:spcPts val="0"/>
              </a:spcAft>
              <a:buClr>
                <a:schemeClr val="dk1"/>
              </a:buClr>
              <a:buSzPct val="108108"/>
              <a:buChar char="•"/>
            </a:pPr>
            <a:r>
              <a:rPr lang="en-GB" dirty="0"/>
              <a:t>Resident Population; 568,362 (NBS 2020)</a:t>
            </a:r>
            <a:endParaRPr dirty="0"/>
          </a:p>
          <a:p>
            <a:pPr marL="228600" lvl="0" indent="-228600" algn="l" rtl="0">
              <a:lnSpc>
                <a:spcPct val="120000"/>
              </a:lnSpc>
              <a:spcBef>
                <a:spcPts val="1000"/>
              </a:spcBef>
              <a:spcAft>
                <a:spcPts val="0"/>
              </a:spcAft>
              <a:buClr>
                <a:schemeClr val="dk1"/>
              </a:buClr>
              <a:buSzPct val="108108"/>
              <a:buChar char="•"/>
            </a:pPr>
            <a:r>
              <a:rPr lang="en-GB" dirty="0"/>
              <a:t>Average elevation of islands are 1.5 metres above sea-level (MEE 2016) </a:t>
            </a:r>
            <a:endParaRPr dirty="0"/>
          </a:p>
          <a:p>
            <a:pPr marL="228600" lvl="0" indent="-228600" algn="l" rtl="0">
              <a:lnSpc>
                <a:spcPct val="120000"/>
              </a:lnSpc>
              <a:spcBef>
                <a:spcPts val="1000"/>
              </a:spcBef>
              <a:spcAft>
                <a:spcPts val="0"/>
              </a:spcAft>
              <a:buClr>
                <a:schemeClr val="dk1"/>
              </a:buClr>
              <a:buSzPct val="108108"/>
              <a:buChar char="•"/>
            </a:pPr>
            <a:r>
              <a:rPr lang="en-GB" dirty="0"/>
              <a:t>These physical features make Maldives highly vulnerable to environmental change and natural hazards. </a:t>
            </a:r>
            <a:endParaRPr dirty="0"/>
          </a:p>
          <a:p>
            <a:pPr marL="228600" lvl="0" indent="-228600" algn="l" rtl="0">
              <a:lnSpc>
                <a:spcPct val="120000"/>
              </a:lnSpc>
              <a:spcBef>
                <a:spcPts val="1000"/>
              </a:spcBef>
              <a:spcAft>
                <a:spcPts val="0"/>
              </a:spcAft>
              <a:buClr>
                <a:schemeClr val="dk1"/>
              </a:buClr>
              <a:buSzPct val="108108"/>
              <a:buChar char="•"/>
            </a:pPr>
            <a:r>
              <a:rPr lang="en-GB" dirty="0"/>
              <a:t>These islands are also extremely vulnerable economically. </a:t>
            </a:r>
          </a:p>
          <a:p>
            <a:pPr marL="228600" lvl="0" indent="-228600" algn="l" rtl="0">
              <a:lnSpc>
                <a:spcPct val="120000"/>
              </a:lnSpc>
              <a:spcBef>
                <a:spcPts val="1000"/>
              </a:spcBef>
              <a:spcAft>
                <a:spcPts val="0"/>
              </a:spcAft>
              <a:buClr>
                <a:schemeClr val="dk1"/>
              </a:buClr>
              <a:buSzPct val="108108"/>
              <a:buChar char="•"/>
            </a:pPr>
            <a:r>
              <a:rPr lang="en-US" dirty="0"/>
              <a:t>Covid-19 further exposed the underlying vulnerabilities of the tourism-led economic model of the country </a:t>
            </a:r>
            <a:endParaRPr dirty="0"/>
          </a:p>
          <a:p>
            <a:pPr marL="0" lvl="0" indent="0" algn="l" rtl="0">
              <a:lnSpc>
                <a:spcPct val="120000"/>
              </a:lnSpc>
              <a:spcBef>
                <a:spcPts val="1000"/>
              </a:spcBef>
              <a:spcAft>
                <a:spcPts val="0"/>
              </a:spcAft>
              <a:buClr>
                <a:schemeClr val="dk1"/>
              </a:buClr>
              <a:buSzPct val="108108"/>
              <a:buNone/>
            </a:pPr>
            <a:endParaRPr dirty="0"/>
          </a:p>
          <a:p>
            <a:pPr marL="0" lvl="0" indent="0" algn="l" rtl="0">
              <a:lnSpc>
                <a:spcPct val="120000"/>
              </a:lnSpc>
              <a:spcBef>
                <a:spcPts val="1000"/>
              </a:spcBef>
              <a:spcAft>
                <a:spcPts val="0"/>
              </a:spcAft>
              <a:buClr>
                <a:schemeClr val="dk1"/>
              </a:buClr>
              <a:buSzPct val="108108"/>
              <a:buNone/>
            </a:pPr>
            <a:endParaRPr dirty="0"/>
          </a:p>
        </p:txBody>
      </p:sp>
      <p:pic>
        <p:nvPicPr>
          <p:cNvPr id="216" name="Google Shape;216;p7"/>
          <p:cNvPicPr preferRelativeResize="0"/>
          <p:nvPr/>
        </p:nvPicPr>
        <p:blipFill rotWithShape="1">
          <a:blip r:embed="rId3">
            <a:alphaModFix/>
          </a:blip>
          <a:srcRect l="1347" t="26969" r="78252" b="32083"/>
          <a:stretch/>
        </p:blipFill>
        <p:spPr>
          <a:xfrm>
            <a:off x="8033657" y="587024"/>
            <a:ext cx="3799115" cy="572669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1371600"/>
            <a:ext cx="12192000" cy="5486400"/>
          </a:xfrm>
          <a:solidFill>
            <a:schemeClr val="accent1">
              <a:alpha val="63000"/>
            </a:schemeClr>
          </a:solidFill>
        </p:spPr>
      </p:pic>
      <p:sp>
        <p:nvSpPr>
          <p:cNvPr id="5" name="Rounded Rectangular Callout 4"/>
          <p:cNvSpPr/>
          <p:nvPr/>
        </p:nvSpPr>
        <p:spPr>
          <a:xfrm>
            <a:off x="8616950" y="2468564"/>
            <a:ext cx="1627188" cy="631825"/>
          </a:xfrm>
          <a:prstGeom prst="wedgeRoundRectCallout">
            <a:avLst>
              <a:gd name="adj1" fmla="val -21598"/>
              <a:gd name="adj2" fmla="val 103416"/>
              <a:gd name="adj3" fmla="val 16667"/>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Saltwater intrusion </a:t>
            </a:r>
          </a:p>
        </p:txBody>
      </p:sp>
      <p:sp>
        <p:nvSpPr>
          <p:cNvPr id="6" name="Rounded Rectangular Callout 5"/>
          <p:cNvSpPr/>
          <p:nvPr/>
        </p:nvSpPr>
        <p:spPr>
          <a:xfrm>
            <a:off x="4343400" y="1924051"/>
            <a:ext cx="1581150" cy="561975"/>
          </a:xfrm>
          <a:prstGeom prst="wedgeRoundRectCallout">
            <a:avLst>
              <a:gd name="adj1" fmla="val -21598"/>
              <a:gd name="adj2" fmla="val 103416"/>
              <a:gd name="adj3" fmla="val 16667"/>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Flooding </a:t>
            </a:r>
          </a:p>
        </p:txBody>
      </p:sp>
      <p:sp>
        <p:nvSpPr>
          <p:cNvPr id="7" name="Rounded Rectangular Callout 6"/>
          <p:cNvSpPr/>
          <p:nvPr/>
        </p:nvSpPr>
        <p:spPr>
          <a:xfrm>
            <a:off x="2365375" y="1668464"/>
            <a:ext cx="1778000" cy="746125"/>
          </a:xfrm>
          <a:prstGeom prst="wedgeRoundRectCallout">
            <a:avLst>
              <a:gd name="adj1" fmla="val -21598"/>
              <a:gd name="adj2" fmla="val 103416"/>
              <a:gd name="adj3" fmla="val 16667"/>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Change in rainfall patterns</a:t>
            </a:r>
          </a:p>
        </p:txBody>
      </p:sp>
      <p:sp>
        <p:nvSpPr>
          <p:cNvPr id="8" name="Rounded Rectangular Callout 7"/>
          <p:cNvSpPr/>
          <p:nvPr/>
        </p:nvSpPr>
        <p:spPr>
          <a:xfrm>
            <a:off x="9043712" y="5191126"/>
            <a:ext cx="1778000" cy="746125"/>
          </a:xfrm>
          <a:prstGeom prst="wedgeRoundRectCallout">
            <a:avLst>
              <a:gd name="adj1" fmla="val -28108"/>
              <a:gd name="adj2" fmla="val -85843"/>
              <a:gd name="adj3" fmla="val 16667"/>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Groundwater pollution </a:t>
            </a:r>
          </a:p>
        </p:txBody>
      </p:sp>
      <p:sp>
        <p:nvSpPr>
          <p:cNvPr id="9" name="Rounded Rectangular Callout 8"/>
          <p:cNvSpPr/>
          <p:nvPr/>
        </p:nvSpPr>
        <p:spPr>
          <a:xfrm>
            <a:off x="2711450" y="5937251"/>
            <a:ext cx="1905000" cy="746125"/>
          </a:xfrm>
          <a:prstGeom prst="wedgeRoundRectCallout">
            <a:avLst>
              <a:gd name="adj1" fmla="val 33693"/>
              <a:gd name="adj2" fmla="val -88946"/>
              <a:gd name="adj3" fmla="val 16667"/>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Degraded water quality</a:t>
            </a:r>
          </a:p>
        </p:txBody>
      </p:sp>
      <p:sp>
        <p:nvSpPr>
          <p:cNvPr id="10" name="Rounded Rectangular Callout 9"/>
          <p:cNvSpPr/>
          <p:nvPr/>
        </p:nvSpPr>
        <p:spPr>
          <a:xfrm>
            <a:off x="4872038" y="5937251"/>
            <a:ext cx="1905000" cy="746125"/>
          </a:xfrm>
          <a:prstGeom prst="wedgeRoundRectCallout">
            <a:avLst>
              <a:gd name="adj1" fmla="val 33693"/>
              <a:gd name="adj2" fmla="val -88946"/>
              <a:gd name="adj3" fmla="val 16667"/>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Waterborne diseases</a:t>
            </a:r>
          </a:p>
        </p:txBody>
      </p:sp>
      <p:sp>
        <p:nvSpPr>
          <p:cNvPr id="11" name="Rounded Rectangular Callout 10"/>
          <p:cNvSpPr/>
          <p:nvPr/>
        </p:nvSpPr>
        <p:spPr>
          <a:xfrm>
            <a:off x="1547813" y="3311526"/>
            <a:ext cx="1441450" cy="746125"/>
          </a:xfrm>
          <a:prstGeom prst="wedgeRoundRectCallout">
            <a:avLst>
              <a:gd name="adj1" fmla="val 65822"/>
              <a:gd name="adj2" fmla="val 5684"/>
              <a:gd name="adj3" fmla="val 16667"/>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Loss of vegetation</a:t>
            </a:r>
          </a:p>
        </p:txBody>
      </p:sp>
      <p:sp>
        <p:nvSpPr>
          <p:cNvPr id="12" name="Rounded Rectangular Callout 11"/>
          <p:cNvSpPr/>
          <p:nvPr/>
        </p:nvSpPr>
        <p:spPr>
          <a:xfrm>
            <a:off x="6575425" y="2414589"/>
            <a:ext cx="1339850" cy="561975"/>
          </a:xfrm>
          <a:prstGeom prst="wedgeRoundRectCallout">
            <a:avLst>
              <a:gd name="adj1" fmla="val -21598"/>
              <a:gd name="adj2" fmla="val 103416"/>
              <a:gd name="adj3" fmla="val 16667"/>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Food security</a:t>
            </a:r>
          </a:p>
        </p:txBody>
      </p:sp>
      <p:sp>
        <p:nvSpPr>
          <p:cNvPr id="13" name="Rounded Rectangular Callout 12"/>
          <p:cNvSpPr/>
          <p:nvPr/>
        </p:nvSpPr>
        <p:spPr>
          <a:xfrm>
            <a:off x="6938963" y="5405439"/>
            <a:ext cx="1905000" cy="746125"/>
          </a:xfrm>
          <a:prstGeom prst="wedgeRoundRectCallout">
            <a:avLst>
              <a:gd name="adj1" fmla="val 33693"/>
              <a:gd name="adj2" fmla="val -88946"/>
              <a:gd name="adj3" fmla="val 16667"/>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Infrastructure damage</a:t>
            </a:r>
          </a:p>
        </p:txBody>
      </p:sp>
      <p:sp>
        <p:nvSpPr>
          <p:cNvPr id="14" name="Rounded Rectangular Callout 13"/>
          <p:cNvSpPr/>
          <p:nvPr/>
        </p:nvSpPr>
        <p:spPr>
          <a:xfrm>
            <a:off x="1631950" y="5032376"/>
            <a:ext cx="1905000" cy="746125"/>
          </a:xfrm>
          <a:prstGeom prst="wedgeRoundRectCallout">
            <a:avLst>
              <a:gd name="adj1" fmla="val 33693"/>
              <a:gd name="adj2" fmla="val -88946"/>
              <a:gd name="adj3" fmla="val 16667"/>
            </a:avLst>
          </a:prstGeom>
          <a:solidFill>
            <a:schemeClr val="accent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Loss of wetlands &amp; </a:t>
            </a:r>
            <a:r>
              <a:rPr lang="en-GB" dirty="0" err="1"/>
              <a:t>waterbodies</a:t>
            </a:r>
            <a:endParaRPr lang="en-GB" dirty="0"/>
          </a:p>
        </p:txBody>
      </p:sp>
      <p:sp>
        <p:nvSpPr>
          <p:cNvPr id="15" name="Google Shape;213;p7">
            <a:extLst>
              <a:ext uri="{FF2B5EF4-FFF2-40B4-BE49-F238E27FC236}">
                <a16:creationId xmlns:a16="http://schemas.microsoft.com/office/drawing/2014/main" id="{4E45DDDD-E988-4EBE-83C9-60013FF40C99}"/>
              </a:ext>
            </a:extLst>
          </p:cNvPr>
          <p:cNvSpPr txBox="1">
            <a:spLocks/>
          </p:cNvSpPr>
          <p:nvPr/>
        </p:nvSpPr>
        <p:spPr>
          <a:xfrm>
            <a:off x="0" y="201768"/>
            <a:ext cx="12192000" cy="983942"/>
          </a:xfrm>
          <a:prstGeom prst="rect">
            <a:avLst/>
          </a:prstGeom>
          <a:solidFill>
            <a:schemeClr val="accent6">
              <a:alpha val="50000"/>
            </a:schemeClr>
          </a:solidFill>
        </p:spPr>
        <p:style>
          <a:lnRef idx="0">
            <a:scrgbClr r="0" g="0" b="0"/>
          </a:lnRef>
          <a:fillRef idx="0">
            <a:scrgbClr r="0" g="0" b="0"/>
          </a:fillRef>
          <a:effectRef idx="0">
            <a:scrgbClr r="0" g="0" b="0"/>
          </a:effectRef>
          <a:fontRef idx="minor">
            <a:schemeClr val="lt1"/>
          </a:fontRef>
        </p:style>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0"/>
              </a:spcBef>
              <a:buClr>
                <a:schemeClr val="dk1"/>
              </a:buClr>
              <a:buSzPts val="4400"/>
              <a:buFont typeface="Calibri"/>
              <a:buNone/>
            </a:pPr>
            <a:r>
              <a:rPr lang="en-GB" b="1" dirty="0">
                <a:solidFill>
                  <a:schemeClr val="tx1"/>
                </a:solidFill>
                <a:latin typeface="Aharoni" panose="02010803020104030203" pitchFamily="2" charset="-79"/>
                <a:cs typeface="Aharoni" panose="02010803020104030203" pitchFamily="2" charset="-79"/>
              </a:rPr>
              <a:t>Vulnerability Profile </a:t>
            </a:r>
          </a:p>
        </p:txBody>
      </p:sp>
    </p:spTree>
    <p:extLst>
      <p:ext uri="{BB962C8B-B14F-4D97-AF65-F5344CB8AC3E}">
        <p14:creationId xmlns:p14="http://schemas.microsoft.com/office/powerpoint/2010/main" val="126809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ED31D4-0C12-41C3-A616-D0D29B5920C5}"/>
              </a:ext>
            </a:extLst>
          </p:cNvPr>
          <p:cNvSpPr>
            <a:spLocks noGrp="1"/>
          </p:cNvSpPr>
          <p:nvPr>
            <p:ph idx="1"/>
          </p:nvPr>
        </p:nvSpPr>
        <p:spPr>
          <a:xfrm>
            <a:off x="174769" y="1364776"/>
            <a:ext cx="6008821" cy="5609230"/>
          </a:xfrm>
        </p:spPr>
        <p:txBody>
          <a:bodyPr>
            <a:normAutofit fontScale="77500" lnSpcReduction="20000"/>
          </a:bodyPr>
          <a:lstStyle/>
          <a:p>
            <a:pPr>
              <a:lnSpc>
                <a:spcPct val="120000"/>
              </a:lnSpc>
            </a:pPr>
            <a:r>
              <a:rPr lang="en-US" dirty="0"/>
              <a:t>Coastal-inundation due to sea-level rise is a major threat to our islands </a:t>
            </a:r>
          </a:p>
          <a:p>
            <a:pPr>
              <a:lnSpc>
                <a:spcPct val="120000"/>
              </a:lnSpc>
            </a:pPr>
            <a:r>
              <a:rPr lang="en-US" dirty="0"/>
              <a:t>Significantly threatens critical infrastructure (schools, hospitals, utilities </a:t>
            </a:r>
            <a:r>
              <a:rPr lang="en-US" dirty="0" err="1"/>
              <a:t>etc</a:t>
            </a:r>
            <a:r>
              <a:rPr lang="en-US" dirty="0"/>
              <a:t>) situated near the shorelines</a:t>
            </a:r>
          </a:p>
          <a:p>
            <a:pPr>
              <a:lnSpc>
                <a:spcPct val="120000"/>
              </a:lnSpc>
            </a:pPr>
            <a:r>
              <a:rPr lang="en-US" dirty="0"/>
              <a:t>Nearly 50% of all housing structures are also within 100 meters from the coastline, while only few of this are capable of withstanding tidal floods, let alone tsunamis</a:t>
            </a:r>
          </a:p>
          <a:p>
            <a:pPr>
              <a:lnSpc>
                <a:spcPct val="120000"/>
              </a:lnSpc>
            </a:pPr>
            <a:r>
              <a:rPr lang="en-US" dirty="0"/>
              <a:t>90% of the islands have reported flooding annually</a:t>
            </a:r>
          </a:p>
          <a:p>
            <a:pPr>
              <a:lnSpc>
                <a:spcPct val="120000"/>
              </a:lnSpc>
            </a:pPr>
            <a:r>
              <a:rPr lang="en-US" dirty="0"/>
              <a:t>97% are reporting shoreline erosion</a:t>
            </a:r>
          </a:p>
          <a:p>
            <a:pPr>
              <a:lnSpc>
                <a:spcPct val="120000"/>
              </a:lnSpc>
            </a:pPr>
            <a:r>
              <a:rPr lang="en-US" dirty="0"/>
              <a:t>64% of the islands are experiencing severe erosion </a:t>
            </a:r>
          </a:p>
          <a:p>
            <a:pPr>
              <a:lnSpc>
                <a:spcPct val="120000"/>
              </a:lnSpc>
            </a:pPr>
            <a:endParaRPr lang="en-GB" dirty="0"/>
          </a:p>
        </p:txBody>
      </p:sp>
      <p:sp>
        <p:nvSpPr>
          <p:cNvPr id="4" name="Content Placeholder 2">
            <a:extLst>
              <a:ext uri="{FF2B5EF4-FFF2-40B4-BE49-F238E27FC236}">
                <a16:creationId xmlns:a16="http://schemas.microsoft.com/office/drawing/2014/main" id="{1E7A82B8-A7C1-4447-AEE2-61A185DFC636}"/>
              </a:ext>
            </a:extLst>
          </p:cNvPr>
          <p:cNvSpPr txBox="1">
            <a:spLocks/>
          </p:cNvSpPr>
          <p:nvPr/>
        </p:nvSpPr>
        <p:spPr>
          <a:xfrm>
            <a:off x="7239000" y="5601177"/>
            <a:ext cx="4953000" cy="1109662"/>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chemeClr val="bg1"/>
                </a:solidFill>
              </a:rPr>
              <a:t>More than 44% of human settlement and more than 80% of critical infrastructure in Maldives is within 100m of </a:t>
            </a:r>
            <a:r>
              <a:rPr lang="en-US" sz="2000" dirty="0" smtClean="0">
                <a:solidFill>
                  <a:schemeClr val="bg1"/>
                </a:solidFill>
              </a:rPr>
              <a:t>coast, SOE 2016</a:t>
            </a:r>
            <a:endParaRPr lang="en-US" sz="2000" dirty="0">
              <a:solidFill>
                <a:schemeClr val="bg1"/>
              </a:solidFill>
            </a:endParaRPr>
          </a:p>
        </p:txBody>
      </p:sp>
      <p:sp>
        <p:nvSpPr>
          <p:cNvPr id="5" name="AutoShape 2" descr="Land erosion survey commences in Addu Atoll - The Edition">
            <a:extLst>
              <a:ext uri="{FF2B5EF4-FFF2-40B4-BE49-F238E27FC236}">
                <a16:creationId xmlns:a16="http://schemas.microsoft.com/office/drawing/2014/main" id="{030FDD75-B975-400B-AF4B-411EE749953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E116BA3B-B57C-4FAC-830B-C086AC808E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780" y="1240657"/>
            <a:ext cx="3290220" cy="1954213"/>
          </a:xfrm>
          <a:prstGeom prst="rect">
            <a:avLst/>
          </a:prstGeom>
        </p:spPr>
      </p:pic>
      <p:pic>
        <p:nvPicPr>
          <p:cNvPr id="11" name="Picture 10">
            <a:extLst>
              <a:ext uri="{FF2B5EF4-FFF2-40B4-BE49-F238E27FC236}">
                <a16:creationId xmlns:a16="http://schemas.microsoft.com/office/drawing/2014/main" id="{DFEAD4A4-3BC3-4E89-8203-862B1DDE8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0445" y="1256823"/>
            <a:ext cx="2693037" cy="2019777"/>
          </a:xfrm>
          <a:prstGeom prst="rect">
            <a:avLst/>
          </a:prstGeom>
        </p:spPr>
      </p:pic>
      <p:sp>
        <p:nvSpPr>
          <p:cNvPr id="6" name="TextBox 5">
            <a:extLst>
              <a:ext uri="{FF2B5EF4-FFF2-40B4-BE49-F238E27FC236}">
                <a16:creationId xmlns:a16="http://schemas.microsoft.com/office/drawing/2014/main" id="{4D790D5E-E24E-41F6-B36D-31BFD850C816}"/>
              </a:ext>
            </a:extLst>
          </p:cNvPr>
          <p:cNvSpPr txBox="1"/>
          <p:nvPr/>
        </p:nvSpPr>
        <p:spPr>
          <a:xfrm>
            <a:off x="10543619" y="2836442"/>
            <a:ext cx="1948300" cy="230832"/>
          </a:xfrm>
          <a:prstGeom prst="rect">
            <a:avLst/>
          </a:prstGeom>
          <a:noFill/>
        </p:spPr>
        <p:txBody>
          <a:bodyPr wrap="square" rtlCol="0">
            <a:spAutoFit/>
          </a:bodyPr>
          <a:lstStyle/>
          <a:p>
            <a:r>
              <a:rPr lang="en-US" sz="900" dirty="0"/>
              <a:t>Credits: Maldives Independent </a:t>
            </a:r>
          </a:p>
        </p:txBody>
      </p:sp>
      <p:sp>
        <p:nvSpPr>
          <p:cNvPr id="12" name="TextBox 11">
            <a:extLst>
              <a:ext uri="{FF2B5EF4-FFF2-40B4-BE49-F238E27FC236}">
                <a16:creationId xmlns:a16="http://schemas.microsoft.com/office/drawing/2014/main" id="{B57B76D2-C367-4AFA-9F30-BC570650B664}"/>
              </a:ext>
            </a:extLst>
          </p:cNvPr>
          <p:cNvSpPr txBox="1"/>
          <p:nvPr/>
        </p:nvSpPr>
        <p:spPr>
          <a:xfrm>
            <a:off x="6305620" y="2676740"/>
            <a:ext cx="1948300" cy="230832"/>
          </a:xfrm>
          <a:prstGeom prst="rect">
            <a:avLst/>
          </a:prstGeom>
          <a:noFill/>
        </p:spPr>
        <p:txBody>
          <a:bodyPr wrap="square" rtlCol="0">
            <a:spAutoFit/>
          </a:bodyPr>
          <a:lstStyle/>
          <a:p>
            <a:r>
              <a:rPr lang="en-US" sz="900" dirty="0"/>
              <a:t>Credits: Sun.mv</a:t>
            </a:r>
          </a:p>
        </p:txBody>
      </p:sp>
      <p:pic>
        <p:nvPicPr>
          <p:cNvPr id="1026" name="Picture 2" descr="See the source image">
            <a:extLst>
              <a:ext uri="{FF2B5EF4-FFF2-40B4-BE49-F238E27FC236}">
                <a16:creationId xmlns:a16="http://schemas.microsoft.com/office/drawing/2014/main" id="{A322AF82-44CE-428E-B259-604617B63B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5890" y="3101298"/>
            <a:ext cx="2931320" cy="222704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904A00D-B100-4520-8916-4F802454F0B4}"/>
              </a:ext>
            </a:extLst>
          </p:cNvPr>
          <p:cNvSpPr txBox="1"/>
          <p:nvPr/>
        </p:nvSpPr>
        <p:spPr>
          <a:xfrm>
            <a:off x="9204882" y="4616142"/>
            <a:ext cx="1948300" cy="230832"/>
          </a:xfrm>
          <a:prstGeom prst="rect">
            <a:avLst/>
          </a:prstGeom>
          <a:noFill/>
        </p:spPr>
        <p:txBody>
          <a:bodyPr wrap="square" rtlCol="0">
            <a:spAutoFit/>
          </a:bodyPr>
          <a:lstStyle/>
          <a:p>
            <a:r>
              <a:rPr lang="en-US" sz="900" dirty="0"/>
              <a:t>Credits: Sun.mv</a:t>
            </a:r>
          </a:p>
        </p:txBody>
      </p:sp>
      <p:pic>
        <p:nvPicPr>
          <p:cNvPr id="1028" name="Picture 4" descr="See the source image">
            <a:extLst>
              <a:ext uri="{FF2B5EF4-FFF2-40B4-BE49-F238E27FC236}">
                <a16:creationId xmlns:a16="http://schemas.microsoft.com/office/drawing/2014/main" id="{BE49AFAC-D0D3-4936-9F8C-6C5460B3C2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5255" y="3112017"/>
            <a:ext cx="2967318" cy="222548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146DE229-F16B-45D9-9D5E-800E40FD0F92}"/>
              </a:ext>
            </a:extLst>
          </p:cNvPr>
          <p:cNvSpPr txBox="1"/>
          <p:nvPr/>
        </p:nvSpPr>
        <p:spPr>
          <a:xfrm>
            <a:off x="6220749" y="5097512"/>
            <a:ext cx="1948300" cy="230832"/>
          </a:xfrm>
          <a:prstGeom prst="rect">
            <a:avLst/>
          </a:prstGeom>
          <a:noFill/>
        </p:spPr>
        <p:txBody>
          <a:bodyPr wrap="square" rtlCol="0">
            <a:spAutoFit/>
          </a:bodyPr>
          <a:lstStyle/>
          <a:p>
            <a:r>
              <a:rPr lang="en-US" sz="900" dirty="0"/>
              <a:t>Credits: Maldives finest</a:t>
            </a:r>
          </a:p>
        </p:txBody>
      </p:sp>
      <p:sp>
        <p:nvSpPr>
          <p:cNvPr id="20" name="Google Shape;213;p7">
            <a:extLst>
              <a:ext uri="{FF2B5EF4-FFF2-40B4-BE49-F238E27FC236}">
                <a16:creationId xmlns:a16="http://schemas.microsoft.com/office/drawing/2014/main" id="{6ECEFCBE-3823-442B-8601-A5C8DF629B01}"/>
              </a:ext>
            </a:extLst>
          </p:cNvPr>
          <p:cNvSpPr txBox="1">
            <a:spLocks/>
          </p:cNvSpPr>
          <p:nvPr/>
        </p:nvSpPr>
        <p:spPr>
          <a:xfrm>
            <a:off x="-1" y="222691"/>
            <a:ext cx="12243547" cy="983942"/>
          </a:xfrm>
          <a:prstGeom prst="rect">
            <a:avLst/>
          </a:prstGeom>
          <a:solidFill>
            <a:schemeClr val="accent6">
              <a:alpha val="50000"/>
            </a:schemeClr>
          </a:solidFill>
        </p:spPr>
        <p:style>
          <a:lnRef idx="0">
            <a:scrgbClr r="0" g="0" b="0"/>
          </a:lnRef>
          <a:fillRef idx="0">
            <a:scrgbClr r="0" g="0" b="0"/>
          </a:fillRef>
          <a:effectRef idx="0">
            <a:scrgbClr r="0" g="0" b="0"/>
          </a:effectRef>
          <a:fontRef idx="minor">
            <a:schemeClr val="lt1"/>
          </a:fontRef>
        </p:style>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spcBef>
                <a:spcPts val="0"/>
              </a:spcBef>
              <a:buClr>
                <a:schemeClr val="dk1"/>
              </a:buClr>
              <a:buSzPts val="4400"/>
              <a:buFont typeface="Calibri"/>
              <a:buNone/>
            </a:pPr>
            <a:r>
              <a:rPr lang="en-GB" b="1" dirty="0">
                <a:solidFill>
                  <a:schemeClr val="tx1"/>
                </a:solidFill>
                <a:latin typeface="Aharoni" panose="02010803020104030203" pitchFamily="2" charset="-79"/>
                <a:cs typeface="Aharoni" panose="02010803020104030203" pitchFamily="2" charset="-79"/>
              </a:rPr>
              <a:t>Severe impacts of Climate Change</a:t>
            </a:r>
          </a:p>
        </p:txBody>
      </p:sp>
    </p:spTree>
    <p:extLst>
      <p:ext uri="{BB962C8B-B14F-4D97-AF65-F5344CB8AC3E}">
        <p14:creationId xmlns:p14="http://schemas.microsoft.com/office/powerpoint/2010/main" val="37734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ACD8-191B-41AD-9D4A-170B20539E94}"/>
              </a:ext>
            </a:extLst>
          </p:cNvPr>
          <p:cNvSpPr>
            <a:spLocks noGrp="1"/>
          </p:cNvSpPr>
          <p:nvPr>
            <p:ph type="title"/>
          </p:nvPr>
        </p:nvSpPr>
        <p:spPr>
          <a:xfrm>
            <a:off x="0" y="365125"/>
            <a:ext cx="12192000" cy="132556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GB" b="1">
                <a:solidFill>
                  <a:schemeClr val="tx1"/>
                </a:solidFill>
                <a:latin typeface="Aharoni" panose="02010803020104030203" pitchFamily="2" charset="-79"/>
                <a:cs typeface="Aharoni" panose="02010803020104030203" pitchFamily="2" charset="-79"/>
              </a:rPr>
              <a:t>Climate Emergency Act (No: 9/2021)</a:t>
            </a:r>
            <a:endParaRPr lang="en-GB" b="1" dirty="0">
              <a:solidFill>
                <a:schemeClr val="tx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241F11A2-D5CC-4922-8525-3B2835412C10}"/>
              </a:ext>
            </a:extLst>
          </p:cNvPr>
          <p:cNvSpPr>
            <a:spLocks noGrp="1"/>
          </p:cNvSpPr>
          <p:nvPr>
            <p:ph idx="1"/>
          </p:nvPr>
        </p:nvSpPr>
        <p:spPr/>
        <p:txBody>
          <a:bodyPr>
            <a:normAutofit fontScale="92500" lnSpcReduction="10000"/>
          </a:bodyPr>
          <a:lstStyle/>
          <a:p>
            <a:pPr>
              <a:lnSpc>
                <a:spcPct val="110000"/>
              </a:lnSpc>
            </a:pPr>
            <a:r>
              <a:rPr lang="en-US" dirty="0"/>
              <a:t>Ratified by President in May 2021 </a:t>
            </a:r>
          </a:p>
          <a:p>
            <a:pPr>
              <a:lnSpc>
                <a:spcPct val="110000"/>
              </a:lnSpc>
            </a:pPr>
            <a:r>
              <a:rPr lang="en-US" dirty="0"/>
              <a:t>Stipulates actions to address the climate emergency resulting from the severe impacts of climate change</a:t>
            </a:r>
          </a:p>
          <a:p>
            <a:pPr>
              <a:lnSpc>
                <a:spcPct val="110000"/>
              </a:lnSpc>
            </a:pPr>
            <a:r>
              <a:rPr lang="en-US" dirty="0"/>
              <a:t>Introduces;</a:t>
            </a:r>
          </a:p>
          <a:p>
            <a:pPr lvl="1">
              <a:lnSpc>
                <a:spcPct val="110000"/>
              </a:lnSpc>
            </a:pPr>
            <a:r>
              <a:rPr lang="en-US" dirty="0"/>
              <a:t>Legal Structure and guidelines for addressing issues and concerns related to climate change </a:t>
            </a:r>
          </a:p>
          <a:p>
            <a:pPr lvl="1">
              <a:lnSpc>
                <a:spcPct val="110000"/>
              </a:lnSpc>
            </a:pPr>
            <a:r>
              <a:rPr lang="en-US" dirty="0"/>
              <a:t>Enhance adaptation and resilience </a:t>
            </a:r>
          </a:p>
          <a:p>
            <a:pPr lvl="1">
              <a:lnSpc>
                <a:spcPct val="110000"/>
              </a:lnSpc>
            </a:pPr>
            <a:r>
              <a:rPr lang="en-US" dirty="0"/>
              <a:t>Formulation of special fund for Climate actions and investments </a:t>
            </a:r>
          </a:p>
          <a:p>
            <a:pPr lvl="1">
              <a:lnSpc>
                <a:spcPct val="110000"/>
              </a:lnSpc>
            </a:pPr>
            <a:r>
              <a:rPr lang="en-US" dirty="0"/>
              <a:t>Development of an action plan to address climate change </a:t>
            </a:r>
          </a:p>
          <a:p>
            <a:pPr lvl="1">
              <a:lnSpc>
                <a:spcPct val="110000"/>
              </a:lnSpc>
            </a:pPr>
            <a:r>
              <a:rPr lang="en-US" dirty="0"/>
              <a:t>Carbon budgeting to meet net zero emissions by 2030</a:t>
            </a:r>
          </a:p>
          <a:p>
            <a:pPr marL="457200" lvl="1" indent="0">
              <a:lnSpc>
                <a:spcPct val="110000"/>
              </a:lnSpc>
              <a:buNone/>
            </a:pPr>
            <a:endParaRPr lang="en-GB" dirty="0"/>
          </a:p>
        </p:txBody>
      </p:sp>
    </p:spTree>
    <p:extLst>
      <p:ext uri="{BB962C8B-B14F-4D97-AF65-F5344CB8AC3E}">
        <p14:creationId xmlns:p14="http://schemas.microsoft.com/office/powerpoint/2010/main" val="382226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D021-B2AB-4283-890F-4F16F04D3EE2}"/>
              </a:ext>
            </a:extLst>
          </p:cNvPr>
          <p:cNvSpPr>
            <a:spLocks noGrp="1"/>
          </p:cNvSpPr>
          <p:nvPr>
            <p:ph type="title"/>
          </p:nvPr>
        </p:nvSpPr>
        <p:spPr>
          <a:xfrm>
            <a:off x="7180028" y="3376123"/>
            <a:ext cx="4515147" cy="1529232"/>
          </a:xfrm>
        </p:spPr>
        <p:txBody>
          <a:bodyPr vert="horz" lIns="91440" tIns="45720" rIns="91440" bIns="45720" rtlCol="0" anchor="b">
            <a:normAutofit fontScale="90000"/>
          </a:bodyPr>
          <a:lstStyle/>
          <a:p>
            <a:pPr algn="r"/>
            <a:r>
              <a:rPr lang="en-US" b="1" dirty="0">
                <a:latin typeface="Aharoni" panose="02010803020104030203" pitchFamily="2" charset="-79"/>
                <a:cs typeface="Aharoni" panose="02010803020104030203" pitchFamily="2" charset="-79"/>
              </a:rPr>
              <a:t>Climate Change Policy Initiatives </a:t>
            </a:r>
          </a:p>
        </p:txBody>
      </p:sp>
      <p:pic>
        <p:nvPicPr>
          <p:cNvPr id="4" name="Picture 3" descr="A body of water with trees in the back&#10;&#10;Description automatically generated with medium confidence">
            <a:extLst>
              <a:ext uri="{FF2B5EF4-FFF2-40B4-BE49-F238E27FC236}">
                <a16:creationId xmlns:a16="http://schemas.microsoft.com/office/drawing/2014/main" id="{8D5F6B08-2A84-4E0A-B770-0AF364ACD78F}"/>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9" r="17867" b="-1"/>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
        <p:nvSpPr>
          <p:cNvPr id="33" name="Google Shape;218;p7">
            <a:extLst>
              <a:ext uri="{FF2B5EF4-FFF2-40B4-BE49-F238E27FC236}">
                <a16:creationId xmlns:a16="http://schemas.microsoft.com/office/drawing/2014/main" id="{1AC445D7-F8B2-478F-B9A8-A60E13586177}"/>
              </a:ext>
            </a:extLst>
          </p:cNvPr>
          <p:cNvSpPr txBox="1"/>
          <p:nvPr/>
        </p:nvSpPr>
        <p:spPr>
          <a:xfrm>
            <a:off x="0" y="6604074"/>
            <a:ext cx="1635481" cy="2539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dirty="0">
                <a:solidFill>
                  <a:schemeClr val="dk1"/>
                </a:solidFill>
                <a:latin typeface="Calibri"/>
                <a:ea typeface="Calibri"/>
                <a:cs typeface="Calibri"/>
                <a:sym typeface="Calibri"/>
              </a:rPr>
              <a:t>Credits: Ahmed Anwar</a:t>
            </a:r>
            <a:endParaRPr dirty="0"/>
          </a:p>
        </p:txBody>
      </p:sp>
    </p:spTree>
    <p:extLst>
      <p:ext uri="{BB962C8B-B14F-4D97-AF65-F5344CB8AC3E}">
        <p14:creationId xmlns:p14="http://schemas.microsoft.com/office/powerpoint/2010/main" val="1976443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ACD8-191B-41AD-9D4A-170B20539E94}"/>
              </a:ext>
            </a:extLst>
          </p:cNvPr>
          <p:cNvSpPr>
            <a:spLocks noGrp="1"/>
          </p:cNvSpPr>
          <p:nvPr>
            <p:ph type="title"/>
          </p:nvPr>
        </p:nvSpPr>
        <p:spPr>
          <a:xfrm>
            <a:off x="0" y="365125"/>
            <a:ext cx="12192000" cy="1325563"/>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algn="ctr"/>
            <a:r>
              <a:rPr lang="en-GB" b="1">
                <a:solidFill>
                  <a:schemeClr val="tx1"/>
                </a:solidFill>
                <a:latin typeface="Aharoni" panose="02010803020104030203" pitchFamily="2" charset="-79"/>
                <a:cs typeface="Aharoni" panose="02010803020104030203" pitchFamily="2" charset="-79"/>
              </a:rPr>
              <a:t>Climate Emergency Act (No: 9/2021)</a:t>
            </a:r>
            <a:endParaRPr lang="en-GB" b="1" dirty="0">
              <a:solidFill>
                <a:schemeClr val="tx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241F11A2-D5CC-4922-8525-3B2835412C10}"/>
              </a:ext>
            </a:extLst>
          </p:cNvPr>
          <p:cNvSpPr>
            <a:spLocks noGrp="1"/>
          </p:cNvSpPr>
          <p:nvPr>
            <p:ph idx="1"/>
          </p:nvPr>
        </p:nvSpPr>
        <p:spPr/>
        <p:txBody>
          <a:bodyPr>
            <a:normAutofit fontScale="92500" lnSpcReduction="10000"/>
          </a:bodyPr>
          <a:lstStyle/>
          <a:p>
            <a:pPr>
              <a:lnSpc>
                <a:spcPct val="110000"/>
              </a:lnSpc>
            </a:pPr>
            <a:r>
              <a:rPr lang="en-US" dirty="0"/>
              <a:t>Ratified by President in May 2021 </a:t>
            </a:r>
          </a:p>
          <a:p>
            <a:pPr>
              <a:lnSpc>
                <a:spcPct val="110000"/>
              </a:lnSpc>
            </a:pPr>
            <a:r>
              <a:rPr lang="en-US" dirty="0"/>
              <a:t>Stipulates actions to address the climate emergency resulting from the severe impacts of climate change</a:t>
            </a:r>
          </a:p>
          <a:p>
            <a:pPr>
              <a:lnSpc>
                <a:spcPct val="110000"/>
              </a:lnSpc>
            </a:pPr>
            <a:r>
              <a:rPr lang="en-US" dirty="0"/>
              <a:t>Introduces;</a:t>
            </a:r>
          </a:p>
          <a:p>
            <a:pPr lvl="1">
              <a:lnSpc>
                <a:spcPct val="110000"/>
              </a:lnSpc>
            </a:pPr>
            <a:r>
              <a:rPr lang="en-US" dirty="0"/>
              <a:t>Legal Structure and guidelines for addressing issues and concerns related to climate change </a:t>
            </a:r>
          </a:p>
          <a:p>
            <a:pPr lvl="1">
              <a:lnSpc>
                <a:spcPct val="110000"/>
              </a:lnSpc>
            </a:pPr>
            <a:r>
              <a:rPr lang="en-US" dirty="0"/>
              <a:t>Enhance adaptation and resilience </a:t>
            </a:r>
          </a:p>
          <a:p>
            <a:pPr lvl="1">
              <a:lnSpc>
                <a:spcPct val="110000"/>
              </a:lnSpc>
            </a:pPr>
            <a:r>
              <a:rPr lang="en-US" dirty="0"/>
              <a:t>Formulation of special fund for Climate actions and investments </a:t>
            </a:r>
          </a:p>
          <a:p>
            <a:pPr lvl="1">
              <a:lnSpc>
                <a:spcPct val="110000"/>
              </a:lnSpc>
            </a:pPr>
            <a:r>
              <a:rPr lang="en-US" dirty="0"/>
              <a:t>Development of an action plan to address climate change </a:t>
            </a:r>
          </a:p>
          <a:p>
            <a:pPr lvl="1">
              <a:lnSpc>
                <a:spcPct val="110000"/>
              </a:lnSpc>
            </a:pPr>
            <a:r>
              <a:rPr lang="en-US" dirty="0"/>
              <a:t>Carbon budgeting to meet net zero emissions by 2030</a:t>
            </a:r>
          </a:p>
          <a:p>
            <a:pPr marL="457200" lvl="1" indent="0">
              <a:lnSpc>
                <a:spcPct val="110000"/>
              </a:lnSpc>
              <a:buNone/>
            </a:pPr>
            <a:endParaRPr lang="en-GB" dirty="0"/>
          </a:p>
        </p:txBody>
      </p:sp>
    </p:spTree>
    <p:extLst>
      <p:ext uri="{BB962C8B-B14F-4D97-AF65-F5344CB8AC3E}">
        <p14:creationId xmlns:p14="http://schemas.microsoft.com/office/powerpoint/2010/main" val="2084479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10947D7-14EA-41C8-837F-74907FF40324}"/>
              </a:ext>
            </a:extLst>
          </p:cNvPr>
          <p:cNvGraphicFramePr>
            <a:graphicFrameLocks noGrp="1"/>
          </p:cNvGraphicFramePr>
          <p:nvPr>
            <p:ph idx="1"/>
            <p:extLst/>
          </p:nvPr>
        </p:nvGraphicFramePr>
        <p:xfrm>
          <a:off x="272497" y="1612758"/>
          <a:ext cx="11353799" cy="4692870"/>
        </p:xfrm>
        <a:graphic>
          <a:graphicData uri="http://schemas.openxmlformats.org/drawingml/2006/table">
            <a:tbl>
              <a:tblPr firstRow="1" bandRow="1">
                <a:tableStyleId>{2A488322-F2BA-4B5B-9748-0D474271808F}</a:tableStyleId>
              </a:tblPr>
              <a:tblGrid>
                <a:gridCol w="2282505">
                  <a:extLst>
                    <a:ext uri="{9D8B030D-6E8A-4147-A177-3AD203B41FA5}">
                      <a16:colId xmlns:a16="http://schemas.microsoft.com/office/drawing/2014/main" val="2959441607"/>
                    </a:ext>
                  </a:extLst>
                </a:gridCol>
                <a:gridCol w="9071294">
                  <a:extLst>
                    <a:ext uri="{9D8B030D-6E8A-4147-A177-3AD203B41FA5}">
                      <a16:colId xmlns:a16="http://schemas.microsoft.com/office/drawing/2014/main" val="1772228305"/>
                    </a:ext>
                  </a:extLst>
                </a:gridCol>
              </a:tblGrid>
              <a:tr h="367094">
                <a:tc>
                  <a:txBody>
                    <a:bodyPr/>
                    <a:lstStyle/>
                    <a:p>
                      <a:r>
                        <a:rPr lang="en-US" dirty="0"/>
                        <a:t>Vulnerabilities</a:t>
                      </a:r>
                    </a:p>
                  </a:txBody>
                  <a:tcPr/>
                </a:tc>
                <a:tc>
                  <a:txBody>
                    <a:bodyPr/>
                    <a:lstStyle/>
                    <a:p>
                      <a:r>
                        <a:rPr lang="en-US"/>
                        <a:t>Adaptation Actions</a:t>
                      </a:r>
                      <a:endParaRPr lang="en-US" dirty="0"/>
                    </a:p>
                  </a:txBody>
                  <a:tcPr/>
                </a:tc>
                <a:extLst>
                  <a:ext uri="{0D108BD9-81ED-4DB2-BD59-A6C34878D82A}">
                    <a16:rowId xmlns:a16="http://schemas.microsoft.com/office/drawing/2014/main" val="3322406575"/>
                  </a:ext>
                </a:extLst>
              </a:tr>
              <a:tr h="1029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Enhancing Agriculture &amp; Food</a:t>
                      </a:r>
                      <a:r>
                        <a:rPr lang="en-US" baseline="0" dirty="0"/>
                        <a:t> Security</a:t>
                      </a:r>
                      <a:endParaRPr lang="en-US" dirty="0"/>
                    </a:p>
                    <a:p>
                      <a:endParaRPr lang="en-US" dirty="0"/>
                    </a:p>
                  </a:txBody>
                  <a:tcPr/>
                </a:tc>
                <a:tc>
                  <a:txBody>
                    <a:bodyPr/>
                    <a:lstStyle/>
                    <a:p>
                      <a:pPr marL="285750" indent="-285750">
                        <a:buFont typeface="Arial" panose="020B0604020202020204" pitchFamily="34" charset="0"/>
                        <a:buChar char="•"/>
                      </a:pPr>
                      <a:r>
                        <a:rPr lang="en-US" sz="1800"/>
                        <a:t>Climate risk</a:t>
                      </a:r>
                      <a:r>
                        <a:rPr lang="en-US" sz="1800" baseline="0"/>
                        <a:t> insurance for farmers</a:t>
                      </a:r>
                    </a:p>
                    <a:p>
                      <a:pPr marL="285750" indent="-285750">
                        <a:buFont typeface="Arial" panose="020B0604020202020204" pitchFamily="34" charset="0"/>
                        <a:buChar char="•"/>
                      </a:pPr>
                      <a:r>
                        <a:rPr lang="en-US" sz="1800" baseline="0"/>
                        <a:t>Enhance food production</a:t>
                      </a:r>
                    </a:p>
                    <a:p>
                      <a:pPr marL="285750" indent="-285750">
                        <a:buFont typeface="Arial" panose="020B0604020202020204" pitchFamily="34" charset="0"/>
                        <a:buChar char="•"/>
                      </a:pPr>
                      <a:r>
                        <a:rPr lang="en-US" sz="1800" baseline="0"/>
                        <a:t>Better food supply storage and transportation</a:t>
                      </a:r>
                      <a:endParaRPr lang="en-US" sz="1800" baseline="0" dirty="0"/>
                    </a:p>
                  </a:txBody>
                  <a:tcPr/>
                </a:tc>
                <a:extLst>
                  <a:ext uri="{0D108BD9-81ED-4DB2-BD59-A6C34878D82A}">
                    <a16:rowId xmlns:a16="http://schemas.microsoft.com/office/drawing/2014/main" val="1236518256"/>
                  </a:ext>
                </a:extLst>
              </a:tr>
              <a:tr h="1711943">
                <a:tc>
                  <a:txBody>
                    <a:bodyPr/>
                    <a:lstStyle/>
                    <a:p>
                      <a:r>
                        <a:rPr lang="en-US"/>
                        <a:t>Protection of critical infrastructure </a:t>
                      </a:r>
                      <a:endParaRPr lang="en-US" dirty="0"/>
                    </a:p>
                  </a:txBody>
                  <a:tcPr/>
                </a:tc>
                <a:tc>
                  <a:txBody>
                    <a:bodyPr/>
                    <a:lstStyle/>
                    <a:p>
                      <a:pPr marL="285750" indent="-285750">
                        <a:buFont typeface="Arial" panose="020B0604020202020204" pitchFamily="34" charset="0"/>
                        <a:buChar char="•"/>
                      </a:pPr>
                      <a:r>
                        <a:rPr lang="en-US" sz="1800"/>
                        <a:t>Coastal protection </a:t>
                      </a:r>
                    </a:p>
                    <a:p>
                      <a:pPr marL="285750" indent="-285750">
                        <a:buFont typeface="Arial" panose="020B0604020202020204" pitchFamily="34" charset="0"/>
                        <a:buChar char="•"/>
                      </a:pPr>
                      <a:r>
                        <a:rPr lang="en-US" sz="1800"/>
                        <a:t>Climate</a:t>
                      </a:r>
                      <a:r>
                        <a:rPr lang="en-US" sz="1800" baseline="0"/>
                        <a:t> proofing of critical infrastructure such as powerhouses, health facilities, </a:t>
                      </a:r>
                      <a:r>
                        <a:rPr lang="en-US" sz="1800"/>
                        <a:t>airports</a:t>
                      </a:r>
                      <a:r>
                        <a:rPr lang="en-US" sz="1800" baseline="0"/>
                        <a:t> etc</a:t>
                      </a:r>
                      <a:endParaRPr lang="en-US" sz="1800"/>
                    </a:p>
                    <a:p>
                      <a:pPr marL="285750" indent="-285750">
                        <a:buFont typeface="Arial" panose="020B0604020202020204" pitchFamily="34" charset="0"/>
                        <a:buChar char="•"/>
                      </a:pPr>
                      <a:r>
                        <a:rPr lang="en-US" sz="1800"/>
                        <a:t>Integration</a:t>
                      </a:r>
                      <a:r>
                        <a:rPr lang="en-US" sz="1800" baseline="0"/>
                        <a:t> of climate change into planning process such as building code and Land use planning</a:t>
                      </a:r>
                    </a:p>
                    <a:p>
                      <a:pPr marL="285750" indent="-285750">
                        <a:buFont typeface="Arial" panose="020B0604020202020204" pitchFamily="34" charset="0"/>
                        <a:buChar char="•"/>
                      </a:pPr>
                      <a:r>
                        <a:rPr lang="en-US" sz="1800" baseline="0"/>
                        <a:t>Flood mitigation initiates </a:t>
                      </a:r>
                    </a:p>
                    <a:p>
                      <a:pPr marL="285750" indent="-285750">
                        <a:buFont typeface="Arial" panose="020B0604020202020204" pitchFamily="34" charset="0"/>
                        <a:buChar char="•"/>
                      </a:pPr>
                      <a:r>
                        <a:rPr lang="en-US" sz="1800" baseline="0"/>
                        <a:t>Policy interventions such as National Development Act, Spatial Planning </a:t>
                      </a:r>
                      <a:endParaRPr lang="en-US" sz="1800" baseline="0" dirty="0"/>
                    </a:p>
                  </a:txBody>
                  <a:tcPr/>
                </a:tc>
                <a:extLst>
                  <a:ext uri="{0D108BD9-81ED-4DB2-BD59-A6C34878D82A}">
                    <a16:rowId xmlns:a16="http://schemas.microsoft.com/office/drawing/2014/main" val="2790784424"/>
                  </a:ext>
                </a:extLst>
              </a:tr>
              <a:tr h="208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Public Health</a:t>
                      </a:r>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t>Vector</a:t>
                      </a:r>
                      <a:r>
                        <a:rPr lang="en-US" sz="1800" baseline="0"/>
                        <a:t> Surveillance programmes</a:t>
                      </a:r>
                      <a:endParaRPr lang="en-US" sz="1800" dirty="0"/>
                    </a:p>
                  </a:txBody>
                  <a:tcPr/>
                </a:tc>
                <a:extLst>
                  <a:ext uri="{0D108BD9-81ED-4DB2-BD59-A6C34878D82A}">
                    <a16:rowId xmlns:a16="http://schemas.microsoft.com/office/drawing/2014/main" val="2423313649"/>
                  </a:ext>
                </a:extLst>
              </a:tr>
              <a:tr h="1193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Fisheries</a:t>
                      </a:r>
                    </a:p>
                    <a:p>
                      <a:endParaRPr lang="en-US" dirty="0"/>
                    </a:p>
                  </a:txBody>
                  <a:tcPr/>
                </a:tc>
                <a:tc>
                  <a:txBody>
                    <a:bodyPr/>
                    <a:lstStyle/>
                    <a:p>
                      <a:pPr marL="285750" indent="-285750">
                        <a:buFont typeface="Arial" panose="020B0604020202020204" pitchFamily="34" charset="0"/>
                        <a:buChar char="•"/>
                      </a:pPr>
                      <a:r>
                        <a:rPr lang="en-US" dirty="0"/>
                        <a:t>Diversification of Fisheries</a:t>
                      </a:r>
                    </a:p>
                    <a:p>
                      <a:pPr marL="285750" indent="-285750">
                        <a:buFont typeface="Arial" panose="020B0604020202020204" pitchFamily="34" charset="0"/>
                        <a:buChar char="•"/>
                      </a:pPr>
                      <a:r>
                        <a:rPr lang="en-US" dirty="0"/>
                        <a:t>Mari-culture</a:t>
                      </a:r>
                    </a:p>
                    <a:p>
                      <a:pPr marL="285750" indent="-285750">
                        <a:buFont typeface="Arial" panose="020B0604020202020204" pitchFamily="34" charset="0"/>
                        <a:buChar char="•"/>
                      </a:pPr>
                      <a:r>
                        <a:rPr lang="en-US" dirty="0"/>
                        <a:t>Value added products</a:t>
                      </a:r>
                    </a:p>
                    <a:p>
                      <a:endParaRPr lang="en-US" dirty="0"/>
                    </a:p>
                  </a:txBody>
                  <a:tcPr/>
                </a:tc>
                <a:extLst>
                  <a:ext uri="{0D108BD9-81ED-4DB2-BD59-A6C34878D82A}">
                    <a16:rowId xmlns:a16="http://schemas.microsoft.com/office/drawing/2014/main" val="262458621"/>
                  </a:ext>
                </a:extLst>
              </a:tr>
            </a:tbl>
          </a:graphicData>
        </a:graphic>
      </p:graphicFrame>
      <p:sp>
        <p:nvSpPr>
          <p:cNvPr id="5" name="Title 1">
            <a:extLst>
              <a:ext uri="{FF2B5EF4-FFF2-40B4-BE49-F238E27FC236}">
                <a16:creationId xmlns:a16="http://schemas.microsoft.com/office/drawing/2014/main" id="{BBDD0512-3291-4014-BE5B-E98A7D89F7D1}"/>
              </a:ext>
            </a:extLst>
          </p:cNvPr>
          <p:cNvSpPr txBox="1">
            <a:spLocks/>
          </p:cNvSpPr>
          <p:nvPr/>
        </p:nvSpPr>
        <p:spPr>
          <a:xfrm>
            <a:off x="0" y="369794"/>
            <a:ext cx="12192000" cy="955769"/>
          </a:xfrm>
          <a:prstGeom prst="rect">
            <a:avLst/>
          </a:prstGeom>
          <a:solidFill>
            <a:schemeClr val="accent6">
              <a:alpha val="50000"/>
            </a:schemeClr>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4400">
                <a:solidFill>
                  <a:schemeClr val="tx1"/>
                </a:solidFill>
                <a:latin typeface="Aharoni" panose="02010803020104030203" pitchFamily="2" charset="-79"/>
                <a:cs typeface="Aharoni" panose="02010803020104030203" pitchFamily="2" charset="-79"/>
              </a:rPr>
              <a:t>Strategies on Adaptation actions</a:t>
            </a:r>
            <a:endParaRPr lang="en-GB" b="1"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73668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B98371C-F54C-4CF8-A213-0E61BD0993DA}"/>
              </a:ext>
            </a:extLst>
          </p:cNvPr>
          <p:cNvGraphicFramePr>
            <a:graphicFrameLocks noGrp="1"/>
          </p:cNvGraphicFramePr>
          <p:nvPr>
            <p:ph idx="1"/>
            <p:extLst/>
          </p:nvPr>
        </p:nvGraphicFramePr>
        <p:xfrm>
          <a:off x="519663" y="692524"/>
          <a:ext cx="11038083" cy="4228215"/>
        </p:xfrm>
        <a:graphic>
          <a:graphicData uri="http://schemas.openxmlformats.org/drawingml/2006/table">
            <a:tbl>
              <a:tblPr firstRow="1" bandRow="1">
                <a:tableStyleId>{2A488322-F2BA-4B5B-9748-0D474271808F}</a:tableStyleId>
              </a:tblPr>
              <a:tblGrid>
                <a:gridCol w="3021107">
                  <a:extLst>
                    <a:ext uri="{9D8B030D-6E8A-4147-A177-3AD203B41FA5}">
                      <a16:colId xmlns:a16="http://schemas.microsoft.com/office/drawing/2014/main" val="3029673718"/>
                    </a:ext>
                  </a:extLst>
                </a:gridCol>
                <a:gridCol w="8016976">
                  <a:extLst>
                    <a:ext uri="{9D8B030D-6E8A-4147-A177-3AD203B41FA5}">
                      <a16:colId xmlns:a16="http://schemas.microsoft.com/office/drawing/2014/main" val="2957866910"/>
                    </a:ext>
                  </a:extLst>
                </a:gridCol>
              </a:tblGrid>
              <a:tr h="469363">
                <a:tc>
                  <a:txBody>
                    <a:bodyPr/>
                    <a:lstStyle/>
                    <a:p>
                      <a:r>
                        <a:rPr lang="en-US" dirty="0"/>
                        <a:t>Vulnerabilities</a:t>
                      </a:r>
                    </a:p>
                  </a:txBody>
                  <a:tcPr/>
                </a:tc>
                <a:tc>
                  <a:txBody>
                    <a:bodyPr/>
                    <a:lstStyle/>
                    <a:p>
                      <a:r>
                        <a:rPr lang="en-US" dirty="0"/>
                        <a:t>Adaptation Actions</a:t>
                      </a:r>
                    </a:p>
                  </a:txBody>
                  <a:tcPr/>
                </a:tc>
                <a:extLst>
                  <a:ext uri="{0D108BD9-81ED-4DB2-BD59-A6C34878D82A}">
                    <a16:rowId xmlns:a16="http://schemas.microsoft.com/office/drawing/2014/main" val="2958093682"/>
                  </a:ext>
                </a:extLst>
              </a:tr>
              <a:tr h="13455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 Security</a:t>
                      </a:r>
                    </a:p>
                    <a:p>
                      <a:endParaRPr lang="en-US" dirty="0"/>
                    </a:p>
                  </a:txBody>
                  <a:tcPr/>
                </a:tc>
                <a:tc>
                  <a:txBody>
                    <a:bodyPr/>
                    <a:lstStyle/>
                    <a:p>
                      <a:pPr marL="285750" indent="-285750">
                        <a:buFont typeface="Arial" panose="020B0604020202020204" pitchFamily="34" charset="0"/>
                        <a:buChar char="•"/>
                      </a:pPr>
                      <a:r>
                        <a:rPr lang="en-US" dirty="0"/>
                        <a:t>Proper</a:t>
                      </a:r>
                      <a:r>
                        <a:rPr lang="en-US" baseline="0" dirty="0"/>
                        <a:t> sanitation via sewerage systems</a:t>
                      </a:r>
                    </a:p>
                    <a:p>
                      <a:pPr marL="285750" indent="-285750">
                        <a:buFont typeface="Arial" panose="020B0604020202020204" pitchFamily="34" charset="0"/>
                        <a:buChar char="•"/>
                      </a:pPr>
                      <a:r>
                        <a:rPr lang="en-US" baseline="0" dirty="0"/>
                        <a:t>Desalination </a:t>
                      </a:r>
                    </a:p>
                    <a:p>
                      <a:pPr marL="285750" indent="-285750">
                        <a:buFont typeface="Arial" panose="020B0604020202020204" pitchFamily="34" charset="0"/>
                        <a:buChar char="•"/>
                      </a:pPr>
                      <a:r>
                        <a:rPr lang="en-US" baseline="0" dirty="0"/>
                        <a:t>Integrated Water Resource Management</a:t>
                      </a:r>
                    </a:p>
                    <a:p>
                      <a:pPr marL="285750" indent="-285750">
                        <a:buFont typeface="Arial" panose="020B0604020202020204" pitchFamily="34" charset="0"/>
                        <a:buChar char="•"/>
                      </a:pPr>
                      <a:r>
                        <a:rPr lang="en-US" baseline="0" dirty="0"/>
                        <a:t>Water security </a:t>
                      </a:r>
                      <a:endParaRPr lang="en-US" dirty="0"/>
                    </a:p>
                  </a:txBody>
                  <a:tcPr/>
                </a:tc>
                <a:extLst>
                  <a:ext uri="{0D108BD9-81ED-4DB2-BD59-A6C34878D82A}">
                    <a16:rowId xmlns:a16="http://schemas.microsoft.com/office/drawing/2014/main" val="1964782803"/>
                  </a:ext>
                </a:extLst>
              </a:tr>
              <a:tr h="12398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Coral reefs</a:t>
                      </a:r>
                    </a:p>
                    <a:p>
                      <a:endParaRPr lang="en-US" dirty="0"/>
                    </a:p>
                  </a:txBody>
                  <a:tcPr/>
                </a:tc>
                <a:tc>
                  <a:txBody>
                    <a:bodyPr/>
                    <a:lstStyle/>
                    <a:p>
                      <a:pPr marL="285750" indent="-285750">
                        <a:buFont typeface="Arial" panose="020B0604020202020204" pitchFamily="34" charset="0"/>
                        <a:buChar char="•"/>
                      </a:pPr>
                      <a:r>
                        <a:rPr lang="en-US" dirty="0"/>
                        <a:t>Protecting</a:t>
                      </a:r>
                      <a:r>
                        <a:rPr lang="en-US" baseline="0" dirty="0"/>
                        <a:t> coral reefs</a:t>
                      </a:r>
                    </a:p>
                    <a:p>
                      <a:pPr marL="285750" indent="-285750">
                        <a:buFont typeface="Arial" panose="020B0604020202020204" pitchFamily="34" charset="0"/>
                        <a:buChar char="•"/>
                      </a:pPr>
                      <a:r>
                        <a:rPr lang="en-US" baseline="0" dirty="0"/>
                        <a:t>Better oceanographic data </a:t>
                      </a:r>
                    </a:p>
                    <a:p>
                      <a:pPr marL="285750" indent="-285750">
                        <a:buFont typeface="Arial" panose="020B0604020202020204" pitchFamily="34" charset="0"/>
                        <a:buChar char="•"/>
                      </a:pPr>
                      <a:r>
                        <a:rPr lang="en-US" baseline="0" dirty="0"/>
                        <a:t>Reduce land based pollution via proper sanitation</a:t>
                      </a:r>
                      <a:endParaRPr lang="en-US" dirty="0"/>
                    </a:p>
                  </a:txBody>
                  <a:tcPr/>
                </a:tc>
                <a:extLst>
                  <a:ext uri="{0D108BD9-81ED-4DB2-BD59-A6C34878D82A}">
                    <a16:rowId xmlns:a16="http://schemas.microsoft.com/office/drawing/2014/main" val="2464438923"/>
                  </a:ext>
                </a:extLst>
              </a:tr>
              <a:tr h="1173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Tourism</a:t>
                      </a:r>
                    </a:p>
                  </a:txBody>
                  <a:tcPr/>
                </a:tc>
                <a:tc>
                  <a:txBody>
                    <a:bodyPr/>
                    <a:lstStyle/>
                    <a:p>
                      <a:pPr marL="285750" indent="-285750">
                        <a:buFont typeface="Arial" panose="020B0604020202020204" pitchFamily="34" charset="0"/>
                        <a:buChar char="•"/>
                      </a:pPr>
                      <a:r>
                        <a:rPr lang="en-US" dirty="0"/>
                        <a:t>Investing on climate risk management initiatives</a:t>
                      </a:r>
                    </a:p>
                    <a:p>
                      <a:pPr marL="285750" indent="-285750">
                        <a:buFont typeface="Arial" panose="020B0604020202020204" pitchFamily="34" charset="0"/>
                        <a:buChar char="•"/>
                      </a:pPr>
                      <a:r>
                        <a:rPr lang="en-US" dirty="0"/>
                        <a:t>Climate risk</a:t>
                      </a:r>
                      <a:r>
                        <a:rPr lang="en-US" baseline="0" dirty="0"/>
                        <a:t> insurance</a:t>
                      </a:r>
                      <a:endParaRPr lang="en-US" dirty="0"/>
                    </a:p>
                  </a:txBody>
                  <a:tcPr/>
                </a:tc>
                <a:extLst>
                  <a:ext uri="{0D108BD9-81ED-4DB2-BD59-A6C34878D82A}">
                    <a16:rowId xmlns:a16="http://schemas.microsoft.com/office/drawing/2014/main" val="2350846375"/>
                  </a:ext>
                </a:extLst>
              </a:tr>
            </a:tbl>
          </a:graphicData>
        </a:graphic>
      </p:graphicFrame>
    </p:spTree>
    <p:extLst>
      <p:ext uri="{BB962C8B-B14F-4D97-AF65-F5344CB8AC3E}">
        <p14:creationId xmlns:p14="http://schemas.microsoft.com/office/powerpoint/2010/main" val="1498910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3510</TotalTime>
  <Words>928</Words>
  <Application>Microsoft Office PowerPoint</Application>
  <PresentationFormat>Widescreen</PresentationFormat>
  <Paragraphs>133</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Aharoni</vt:lpstr>
      <vt:lpstr>Arial</vt:lpstr>
      <vt:lpstr>Calibri</vt:lpstr>
      <vt:lpstr>Calibri Light</vt:lpstr>
      <vt:lpstr>Office Theme</vt:lpstr>
      <vt:lpstr>PowerPoint Presentation</vt:lpstr>
      <vt:lpstr>Overview </vt:lpstr>
      <vt:lpstr>PowerPoint Presentation</vt:lpstr>
      <vt:lpstr>PowerPoint Presentation</vt:lpstr>
      <vt:lpstr>Climate Emergency Act (No: 9/2021)</vt:lpstr>
      <vt:lpstr>Climate Change Policy Initiatives </vt:lpstr>
      <vt:lpstr>Climate Emergency Act (No: 9/2021)</vt:lpstr>
      <vt:lpstr>PowerPoint Presentation</vt:lpstr>
      <vt:lpstr>PowerPoint Presentation</vt:lpstr>
      <vt:lpstr>Maldives Updated Nationally Determined Contribution</vt:lpstr>
      <vt:lpstr>PowerPoint Presentation</vt:lpstr>
      <vt:lpstr>Climate Change Measures</vt:lpstr>
      <vt:lpstr>On-going Climate Adaptation Measures  </vt:lpstr>
      <vt:lpstr>Maldives Red List Assessments</vt:lpstr>
      <vt:lpstr>Other Effective Conservation Measures (OECMs)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Environment &amp; Climate Change</dc:title>
  <dc:creator>Mariyam Anaa Hassan</dc:creator>
  <cp:lastModifiedBy>Afa Hussain</cp:lastModifiedBy>
  <cp:revision>252</cp:revision>
  <cp:lastPrinted>2019-01-10T07:16:56Z</cp:lastPrinted>
  <dcterms:created xsi:type="dcterms:W3CDTF">2018-04-25T03:11:18Z</dcterms:created>
  <dcterms:modified xsi:type="dcterms:W3CDTF">2023-02-21T05:35:46Z</dcterms:modified>
</cp:coreProperties>
</file>