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332" r:id="rId2"/>
    <p:sldId id="625" r:id="rId3"/>
    <p:sldId id="484" r:id="rId4"/>
    <p:sldId id="268" r:id="rId5"/>
    <p:sldId id="628" r:id="rId6"/>
    <p:sldId id="623" r:id="rId7"/>
    <p:sldId id="624" r:id="rId8"/>
    <p:sldId id="626" r:id="rId9"/>
    <p:sldId id="627" r:id="rId10"/>
    <p:sldId id="629" r:id="rId11"/>
    <p:sldId id="620" r:id="rId12"/>
    <p:sldId id="621" r:id="rId13"/>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CC66"/>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7" autoAdjust="0"/>
    <p:restoredTop sz="88084" autoAdjust="0"/>
  </p:normalViewPr>
  <p:slideViewPr>
    <p:cSldViewPr snapToGrid="0">
      <p:cViewPr>
        <p:scale>
          <a:sx n="70" d="100"/>
          <a:sy n="70" d="100"/>
        </p:scale>
        <p:origin x="720" y="26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725420-1FC4-4600-A00B-6C9D5FE78E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a:extLst>
              <a:ext uri="{FF2B5EF4-FFF2-40B4-BE49-F238E27FC236}">
                <a16:creationId xmlns:a16="http://schemas.microsoft.com/office/drawing/2014/main" id="{61D8F111-BF0A-465D-8BF3-64B4C56D5A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a:defRPr sz="1200"/>
            </a:lvl1pPr>
          </a:lstStyle>
          <a:p>
            <a:fld id="{706D681D-E8D9-4930-84BD-CB57AAB77042}" type="datetime8">
              <a:rPr lang="fa-IR" smtClean="0"/>
              <a:t>19 فوريه 23</a:t>
            </a:fld>
            <a:endParaRPr lang="fa-IR"/>
          </a:p>
        </p:txBody>
      </p:sp>
      <p:sp>
        <p:nvSpPr>
          <p:cNvPr id="4" name="Footer Placeholder 3">
            <a:extLst>
              <a:ext uri="{FF2B5EF4-FFF2-40B4-BE49-F238E27FC236}">
                <a16:creationId xmlns:a16="http://schemas.microsoft.com/office/drawing/2014/main" id="{E244F992-EC88-47F8-99D1-BBDF592049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5" name="Slide Number Placeholder 4">
            <a:extLst>
              <a:ext uri="{FF2B5EF4-FFF2-40B4-BE49-F238E27FC236}">
                <a16:creationId xmlns:a16="http://schemas.microsoft.com/office/drawing/2014/main" id="{255CAAAF-03B6-4163-B1A9-3883280907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a:defRPr sz="1200"/>
            </a:lvl1pPr>
          </a:lstStyle>
          <a:p>
            <a:fld id="{FC1043E9-D412-4E4E-8483-533C6816FD21}" type="slidenum">
              <a:rPr lang="fa-IR" smtClean="0"/>
              <a:t>‹#›</a:t>
            </a:fld>
            <a:endParaRPr lang="fa-IR"/>
          </a:p>
        </p:txBody>
      </p:sp>
    </p:spTree>
    <p:extLst>
      <p:ext uri="{BB962C8B-B14F-4D97-AF65-F5344CB8AC3E}">
        <p14:creationId xmlns:p14="http://schemas.microsoft.com/office/powerpoint/2010/main" val="384434574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1A498686-C5BC-43D7-8A92-64FB7055270D}" type="datetime8">
              <a:rPr lang="fa-IR" smtClean="0"/>
              <a:t>19 فوريه 23</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6E4BBBC2-122C-4262-9F49-C60EDBA94022}" type="slidenum">
              <a:rPr lang="fa-IR" smtClean="0"/>
              <a:t>‹#›</a:t>
            </a:fld>
            <a:endParaRPr lang="fa-IR"/>
          </a:p>
        </p:txBody>
      </p:sp>
    </p:spTree>
    <p:extLst>
      <p:ext uri="{BB962C8B-B14F-4D97-AF65-F5344CB8AC3E}">
        <p14:creationId xmlns:p14="http://schemas.microsoft.com/office/powerpoint/2010/main" val="100989536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pa.gov/ghgemissions/overview-greenhouse-gases"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coralreef.noaa.gov/" TargetMode="External"/><Relationship Id="rId4" Type="http://schemas.openxmlformats.org/officeDocument/2006/relationships/hyperlink" Target="https://www.epa.gov/coral-reef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DB299CCA-BC47-4EBB-9987-871F49B9D287}" type="datetime8">
              <a:rPr lang="fa-IR" smtClean="0"/>
              <a:t>19 فوريه 23</a:t>
            </a:fld>
            <a:endParaRPr lang="fa-IR"/>
          </a:p>
        </p:txBody>
      </p:sp>
      <p:sp>
        <p:nvSpPr>
          <p:cNvPr id="5" name="Slide Number Placeholder 4"/>
          <p:cNvSpPr>
            <a:spLocks noGrp="1"/>
          </p:cNvSpPr>
          <p:nvPr>
            <p:ph type="sldNum" sz="quarter" idx="11"/>
          </p:nvPr>
        </p:nvSpPr>
        <p:spPr/>
        <p:txBody>
          <a:bodyPr/>
          <a:lstStyle/>
          <a:p>
            <a:fld id="{6E4BBBC2-122C-4262-9F49-C60EDBA94022}" type="slidenum">
              <a:rPr lang="fa-IR" smtClean="0"/>
              <a:t>1</a:t>
            </a:fld>
            <a:endParaRPr lang="fa-IR"/>
          </a:p>
        </p:txBody>
      </p:sp>
    </p:spTree>
    <p:extLst>
      <p:ext uri="{BB962C8B-B14F-4D97-AF65-F5344CB8AC3E}">
        <p14:creationId xmlns:p14="http://schemas.microsoft.com/office/powerpoint/2010/main" val="1582020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D227CB1-33CE-4D3A-821B-A872172F8824}" type="datetime8">
              <a:rPr lang="fa-IR" smtClean="0"/>
              <a:t>19 فوريه 23</a:t>
            </a:fld>
            <a:endParaRPr lang="fa-IR"/>
          </a:p>
        </p:txBody>
      </p:sp>
      <p:sp>
        <p:nvSpPr>
          <p:cNvPr id="5" name="Slide Number Placeholder 4"/>
          <p:cNvSpPr>
            <a:spLocks noGrp="1"/>
          </p:cNvSpPr>
          <p:nvPr>
            <p:ph type="sldNum" sz="quarter" idx="11"/>
          </p:nvPr>
        </p:nvSpPr>
        <p:spPr/>
        <p:txBody>
          <a:bodyPr/>
          <a:lstStyle/>
          <a:p>
            <a:fld id="{6E4BBBC2-122C-4262-9F49-C60EDBA94022}" type="slidenum">
              <a:rPr lang="fa-IR" smtClean="0"/>
              <a:t>10</a:t>
            </a:fld>
            <a:endParaRPr lang="fa-IR"/>
          </a:p>
        </p:txBody>
      </p:sp>
    </p:spTree>
    <p:extLst>
      <p:ext uri="{BB962C8B-B14F-4D97-AF65-F5344CB8AC3E}">
        <p14:creationId xmlns:p14="http://schemas.microsoft.com/office/powerpoint/2010/main" val="90060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20F054B-8FDF-4721-903D-9AE206DAAD2F}" type="datetime8">
              <a:rPr lang="fa-IR" smtClean="0"/>
              <a:t>19 فوريه 23</a:t>
            </a:fld>
            <a:endParaRPr lang="fa-IR"/>
          </a:p>
        </p:txBody>
      </p:sp>
      <p:sp>
        <p:nvSpPr>
          <p:cNvPr id="5" name="Slide Number Placeholder 4"/>
          <p:cNvSpPr>
            <a:spLocks noGrp="1"/>
          </p:cNvSpPr>
          <p:nvPr>
            <p:ph type="sldNum" sz="quarter" idx="11"/>
          </p:nvPr>
        </p:nvSpPr>
        <p:spPr/>
        <p:txBody>
          <a:bodyPr/>
          <a:lstStyle/>
          <a:p>
            <a:fld id="{6E4BBBC2-122C-4262-9F49-C60EDBA94022}" type="slidenum">
              <a:rPr lang="fa-IR" smtClean="0"/>
              <a:t>12</a:t>
            </a:fld>
            <a:endParaRPr lang="fa-IR"/>
          </a:p>
        </p:txBody>
      </p:sp>
    </p:spTree>
    <p:extLst>
      <p:ext uri="{BB962C8B-B14F-4D97-AF65-F5344CB8AC3E}">
        <p14:creationId xmlns:p14="http://schemas.microsoft.com/office/powerpoint/2010/main" val="3711941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All people on Earth depend directly or indirectly on the ocean and cryosphere. The global ocean covers 71% of the Earth surface and contains about 97% of the Earth’s water. The cryosphere refers to frozen components of the Earth system. Around 10% of Earth’s land area is covered by glaciers or ice sheets. </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Human communities in close connection with coastal environments, small islands, polar areas and high mountains are particularly exposed to ocean and cryosphere change, such as sea level rise, extreme sea level and shrinking cryosphere. Today, around 4 million people live permanently in the Arctic region. The low-lying coastal zone is currently home to around 680 million people and around 670 million people, live in high mountain regions in all continents except Antarctica. </a:t>
            </a:r>
          </a:p>
          <a:p>
            <a:endParaRPr lang="en-US" dirty="0"/>
          </a:p>
        </p:txBody>
      </p:sp>
      <p:sp>
        <p:nvSpPr>
          <p:cNvPr id="4" name="Date Placeholder 3"/>
          <p:cNvSpPr>
            <a:spLocks noGrp="1"/>
          </p:cNvSpPr>
          <p:nvPr>
            <p:ph type="dt" idx="10"/>
          </p:nvPr>
        </p:nvSpPr>
        <p:spPr/>
        <p:txBody>
          <a:bodyPr/>
          <a:lstStyle/>
          <a:p>
            <a:fld id="{7128354D-3593-44E8-B6D6-F8607EB34603}" type="datetime8">
              <a:rPr lang="fa-IR" smtClean="0"/>
              <a:t>19 فوريه 23</a:t>
            </a:fld>
            <a:endParaRPr lang="fa-IR"/>
          </a:p>
        </p:txBody>
      </p:sp>
      <p:sp>
        <p:nvSpPr>
          <p:cNvPr id="5" name="Slide Number Placeholder 4"/>
          <p:cNvSpPr>
            <a:spLocks noGrp="1"/>
          </p:cNvSpPr>
          <p:nvPr>
            <p:ph type="sldNum" sz="quarter" idx="11"/>
          </p:nvPr>
        </p:nvSpPr>
        <p:spPr/>
        <p:txBody>
          <a:bodyPr/>
          <a:lstStyle/>
          <a:p>
            <a:fld id="{6E4BBBC2-122C-4262-9F49-C60EDBA94022}" type="slidenum">
              <a:rPr lang="fa-IR" smtClean="0"/>
              <a:t>2</a:t>
            </a:fld>
            <a:endParaRPr lang="fa-IR"/>
          </a:p>
        </p:txBody>
      </p:sp>
    </p:spTree>
    <p:extLst>
      <p:ext uri="{BB962C8B-B14F-4D97-AF65-F5344CB8AC3E}">
        <p14:creationId xmlns:p14="http://schemas.microsoft.com/office/powerpoint/2010/main" val="129146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dirty="0">
                <a:solidFill>
                  <a:srgbClr val="000000"/>
                </a:solidFill>
                <a:effectLst/>
                <a:latin typeface="Calibri" panose="020F0502020204030204" pitchFamily="34" charset="0"/>
                <a:ea typeface="Times New Roman" panose="02020603050405020304" pitchFamily="18" charset="0"/>
              </a:rPr>
              <a:t>Increasing emissions of </a:t>
            </a:r>
            <a:r>
              <a:rPr lang="en-US" sz="1800" u="sng" dirty="0">
                <a:solidFill>
                  <a:srgbClr val="000000"/>
                </a:solidFill>
                <a:effectLst/>
                <a:latin typeface="Calibri" panose="020F0502020204030204" pitchFamily="34" charset="0"/>
                <a:ea typeface="Times New Roman" panose="02020603050405020304" pitchFamily="18" charset="0"/>
                <a:hlinkClick r:id="rId3"/>
              </a:rPr>
              <a:t>greenhouse gases</a:t>
            </a:r>
            <a:r>
              <a:rPr lang="en-US" sz="1800" dirty="0">
                <a:solidFill>
                  <a:srgbClr val="000000"/>
                </a:solidFill>
                <a:effectLst/>
                <a:latin typeface="Calibri" panose="020F0502020204030204" pitchFamily="34" charset="0"/>
                <a:ea typeface="Times New Roman" panose="02020603050405020304" pitchFamily="18" charset="0"/>
              </a:rPr>
              <a:t> into the atmosphere from the burning of fossil fuels are causing changes in the ocean . These changes can alter which species of marine life thrive best in certain areas. For example, many fish have shifted their typical range as water temperatures rise. However, other species are expected to decline in number or leave areas that are no longer favorable for them. These shifts can have significant impacts on marine ecosystems and on fishing communities.</a:t>
            </a:r>
            <a:endParaRPr lang="en-US" sz="1800" dirty="0">
              <a:effectLst/>
              <a:latin typeface="Times New Roman" panose="02020603050405020304" pitchFamily="18" charset="0"/>
              <a:ea typeface="Times New Roman" panose="02020603050405020304" pitchFamily="18" charset="0"/>
            </a:endParaRPr>
          </a:p>
          <a:p>
            <a:pPr algn="just"/>
            <a:r>
              <a:rPr lang="en-US" sz="1800" dirty="0">
                <a:solidFill>
                  <a:srgbClr val="000000"/>
                </a:solidFill>
                <a:effectLst/>
                <a:latin typeface="Calibri" panose="020F0502020204030204" pitchFamily="34" charset="0"/>
                <a:ea typeface="Times New Roman" panose="02020603050405020304" pitchFamily="18" charset="0"/>
              </a:rPr>
              <a:t>Many climate change impacts will only be avoided by reducing carbon dioxide emissions. Many organizations are working together to </a:t>
            </a:r>
            <a:r>
              <a:rPr lang="en-US" sz="1800" u="sng" dirty="0">
                <a:solidFill>
                  <a:srgbClr val="000000"/>
                </a:solidFill>
                <a:effectLst/>
                <a:latin typeface="Calibri" panose="020F0502020204030204" pitchFamily="34" charset="0"/>
                <a:ea typeface="Times New Roman" panose="02020603050405020304" pitchFamily="18" charset="0"/>
                <a:hlinkClick r:id="rId4"/>
              </a:rPr>
              <a:t>protect</a:t>
            </a:r>
            <a:r>
              <a:rPr lang="en-US" sz="1800" dirty="0">
                <a:solidFill>
                  <a:srgbClr val="000000"/>
                </a:solidFill>
                <a:effectLst/>
                <a:latin typeface="Calibri" panose="020F0502020204030204" pitchFamily="34" charset="0"/>
                <a:ea typeface="Times New Roman" panose="02020603050405020304" pitchFamily="18" charset="0"/>
              </a:rPr>
              <a:t> </a:t>
            </a:r>
            <a:r>
              <a:rPr lang="en-US" sz="1800" u="sng" dirty="0">
                <a:solidFill>
                  <a:srgbClr val="000000"/>
                </a:solidFill>
                <a:effectLst/>
                <a:latin typeface="Calibri" panose="020F0502020204030204" pitchFamily="34" charset="0"/>
                <a:ea typeface="Times New Roman" panose="02020603050405020304" pitchFamily="18" charset="0"/>
                <a:hlinkClick r:id="rId5"/>
              </a:rPr>
              <a:t>coral reefs</a:t>
            </a:r>
            <a:r>
              <a:rPr lang="en-US" sz="1800" dirty="0">
                <a:solidFill>
                  <a:srgbClr val="000000"/>
                </a:solidFill>
                <a:effectLst/>
                <a:latin typeface="Calibri" panose="020F0502020204030204" pitchFamily="34" charset="0"/>
                <a:ea typeface="Times New Roman" panose="02020603050405020304" pitchFamily="18" charset="0"/>
              </a:rPr>
              <a:t>, which face </a:t>
            </a:r>
            <a:r>
              <a:rPr lang="en-US" sz="1800" dirty="0">
                <a:solidFill>
                  <a:srgbClr val="1B1B1B"/>
                </a:solidFill>
                <a:effectLst/>
                <a:latin typeface="Calibri" panose="020F0502020204030204" pitchFamily="34" charset="0"/>
                <a:ea typeface="Times New Roman" panose="02020603050405020304" pitchFamily="18" charset="0"/>
              </a:rPr>
              <a:t>hazards such as bleaching, infectious diseases, smothering from sediment, collapses in fish stocks, and other issues. Such strategies can help preserve and protect marine resources. Even with these efforts, however, it will take decades or longer for the ocean to recover.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Date Placeholder 3"/>
          <p:cNvSpPr>
            <a:spLocks noGrp="1"/>
          </p:cNvSpPr>
          <p:nvPr>
            <p:ph type="dt" idx="10"/>
          </p:nvPr>
        </p:nvSpPr>
        <p:spPr/>
        <p:txBody>
          <a:bodyPr/>
          <a:lstStyle/>
          <a:p>
            <a:fld id="{6D607328-854C-4E87-8D1E-209D7B0D2319}" type="datetime8">
              <a:rPr lang="fa-IR" smtClean="0"/>
              <a:t>19 فوريه 23</a:t>
            </a:fld>
            <a:endParaRPr lang="fa-IR"/>
          </a:p>
        </p:txBody>
      </p:sp>
      <p:sp>
        <p:nvSpPr>
          <p:cNvPr id="5" name="Slide Number Placeholder 4"/>
          <p:cNvSpPr>
            <a:spLocks noGrp="1"/>
          </p:cNvSpPr>
          <p:nvPr>
            <p:ph type="sldNum" sz="quarter" idx="11"/>
          </p:nvPr>
        </p:nvSpPr>
        <p:spPr/>
        <p:txBody>
          <a:bodyPr/>
          <a:lstStyle/>
          <a:p>
            <a:fld id="{6E4BBBC2-122C-4262-9F49-C60EDBA94022}" type="slidenum">
              <a:rPr lang="fa-IR" smtClean="0"/>
              <a:t>3</a:t>
            </a:fld>
            <a:endParaRPr lang="fa-IR"/>
          </a:p>
        </p:txBody>
      </p:sp>
    </p:spTree>
    <p:extLst>
      <p:ext uri="{BB962C8B-B14F-4D97-AF65-F5344CB8AC3E}">
        <p14:creationId xmlns:p14="http://schemas.microsoft.com/office/powerpoint/2010/main" val="580571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this slide you can see the current state of climate. In Panel a) changes in global surface temperature reconstructed from paleoclimate archives (solid grey line) and from direct observations (solid black line), both relative to 1850–1900 and </a:t>
            </a:r>
            <a:r>
              <a:rPr lang="en-US" sz="1800" dirty="0" err="1">
                <a:effectLst/>
                <a:latin typeface="Calibri" panose="020F0502020204030204" pitchFamily="34" charset="0"/>
                <a:ea typeface="Calibri" panose="020F0502020204030204" pitchFamily="34" charset="0"/>
                <a:cs typeface="Arial" panose="020B0604020202020204" pitchFamily="34" charset="0"/>
              </a:rPr>
              <a:t>decadally</a:t>
            </a:r>
            <a:r>
              <a:rPr lang="en-US" sz="1800" dirty="0">
                <a:effectLst/>
                <a:latin typeface="Calibri" panose="020F0502020204030204" pitchFamily="34" charset="0"/>
                <a:ea typeface="Calibri" panose="020F0502020204030204" pitchFamily="34" charset="0"/>
                <a:cs typeface="Arial" panose="020B0604020202020204" pitchFamily="34" charset="0"/>
              </a:rPr>
              <a:t> averaged. The grey shading with white diagonal lines shows the very likely ranges for the temperature reconstructions. </a:t>
            </a:r>
          </a:p>
          <a:p>
            <a:r>
              <a:rPr lang="en-US" sz="1800" dirty="0">
                <a:effectLst/>
                <a:latin typeface="Calibri" panose="020F0502020204030204" pitchFamily="34" charset="0"/>
                <a:ea typeface="Calibri" panose="020F0502020204030204" pitchFamily="34" charset="0"/>
                <a:cs typeface="Arial" panose="020B0604020202020204" pitchFamily="34" charset="0"/>
              </a:rPr>
              <a:t>In panel b) Changes in global surface temperature over the past 170 years (black line) relative to 1850–1900 and annually averaged, compared to climate model simulations of the temperature response to both human and natural drivers (brown), and to only natural drivers (solar and volcanic activity, green). Solid </a:t>
            </a:r>
            <a:r>
              <a:rPr lang="en-US" sz="1800" dirty="0" err="1">
                <a:effectLst/>
                <a:latin typeface="Calibri" panose="020F0502020204030204" pitchFamily="34" charset="0"/>
                <a:ea typeface="Calibri" panose="020F0502020204030204" pitchFamily="34" charset="0"/>
                <a:cs typeface="Arial" panose="020B0604020202020204" pitchFamily="34" charset="0"/>
              </a:rPr>
              <a:t>coloured</a:t>
            </a:r>
            <a:r>
              <a:rPr lang="en-US" sz="1800" dirty="0">
                <a:effectLst/>
                <a:latin typeface="Calibri" panose="020F0502020204030204" pitchFamily="34" charset="0"/>
                <a:ea typeface="Calibri" panose="020F0502020204030204" pitchFamily="34" charset="0"/>
                <a:cs typeface="Arial" panose="020B0604020202020204" pitchFamily="34" charset="0"/>
              </a:rPr>
              <a:t> lines show the multi-model average, and colored shades show the very likely range of simulations. </a:t>
            </a:r>
            <a:endParaRPr lang="en-US" dirty="0"/>
          </a:p>
        </p:txBody>
      </p:sp>
      <p:sp>
        <p:nvSpPr>
          <p:cNvPr id="4" name="Date Placeholder 3"/>
          <p:cNvSpPr>
            <a:spLocks noGrp="1"/>
          </p:cNvSpPr>
          <p:nvPr>
            <p:ph type="dt" idx="10"/>
          </p:nvPr>
        </p:nvSpPr>
        <p:spPr/>
        <p:txBody>
          <a:bodyPr/>
          <a:lstStyle/>
          <a:p>
            <a:fld id="{DAA22924-F722-4162-A019-075A3D35F5AE}" type="datetime8">
              <a:rPr lang="fa-IR" smtClean="0"/>
              <a:t>19 فوريه 23</a:t>
            </a:fld>
            <a:endParaRPr lang="fa-IR"/>
          </a:p>
        </p:txBody>
      </p:sp>
      <p:sp>
        <p:nvSpPr>
          <p:cNvPr id="5" name="Slide Number Placeholder 4"/>
          <p:cNvSpPr>
            <a:spLocks noGrp="1"/>
          </p:cNvSpPr>
          <p:nvPr>
            <p:ph type="sldNum" sz="quarter" idx="11"/>
          </p:nvPr>
        </p:nvSpPr>
        <p:spPr/>
        <p:txBody>
          <a:bodyPr/>
          <a:lstStyle/>
          <a:p>
            <a:fld id="{6E4BBBC2-122C-4262-9F49-C60EDBA94022}" type="slidenum">
              <a:rPr lang="fa-IR" smtClean="0"/>
              <a:t>4</a:t>
            </a:fld>
            <a:endParaRPr lang="fa-IR"/>
          </a:p>
        </p:txBody>
      </p:sp>
    </p:spTree>
    <p:extLst>
      <p:ext uri="{BB962C8B-B14F-4D97-AF65-F5344CB8AC3E}">
        <p14:creationId xmlns:p14="http://schemas.microsoft.com/office/powerpoint/2010/main" val="3797315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Synthesis of observed regional hazards and impacts in ocean (top) and high mountain and polar land regions (bottom) assessed in SROCC. For each region, physical changes, impacts on key ecosystems, and impacts on human systems and ecosystem function and services are shown. For physical changes, yellow/green refers to an increase/decrease, respectively, in amount or frequency of the measured variable. For impacts on ecosystems, human systems and ecosystems services blue or red depicts whether an observed impact is positive (beneficial) or negative (adverse), respectively, to the given system or service. Cells assigned ‘increase and decrease’ indicate that within that region, both increase and decrease of physical changes are found, but are not necessarily equal; the same holds for cells showing ‘positive and negative’ attributable impacts. (</a:t>
            </a:r>
            <a:r>
              <a:rPr lang="ar-SA" sz="1800" dirty="0">
                <a:effectLst/>
                <a:latin typeface="Calibri" panose="020F0502020204030204" pitchFamily="34" charset="0"/>
                <a:ea typeface="Calibri" panose="020F0502020204030204" pitchFamily="34" charset="0"/>
                <a:cs typeface="Arial" panose="020B0604020202020204" pitchFamily="34" charset="0"/>
              </a:rPr>
              <a:t>(ادامه </a:t>
            </a:r>
            <a:r>
              <a:rPr lang="fa-IR" sz="1800" dirty="0">
                <a:effectLst/>
                <a:latin typeface="Calibri" panose="020F0502020204030204" pitchFamily="34" charset="0"/>
                <a:ea typeface="Calibri" panose="020F0502020204030204" pitchFamily="34" charset="0"/>
                <a:cs typeface="Arial" panose="020B0604020202020204" pitchFamily="34" charset="0"/>
              </a:rPr>
              <a:t>توضیح روی شکل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For high mountain and polar land regions, the level of confidence in attributing physical changes and impacts at least partly to a change in the cryosphere is shown. No assessment means: not applicable, not assessed at regional scale, or the evidence is insufficient for assessment. </a:t>
            </a:r>
            <a:r>
              <a:rPr lang="ar-SA" sz="1800" dirty="0">
                <a:effectLst/>
                <a:latin typeface="Calibri" panose="020F0502020204030204" pitchFamily="34" charset="0"/>
                <a:ea typeface="Calibri" panose="020F0502020204030204" pitchFamily="34" charset="0"/>
                <a:cs typeface="Arial" panose="020B0604020202020204" pitchFamily="34" charset="0"/>
              </a:rPr>
              <a:t>(ادامه توضیح روی شکل)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Date Placeholder 3"/>
          <p:cNvSpPr>
            <a:spLocks noGrp="1"/>
          </p:cNvSpPr>
          <p:nvPr>
            <p:ph type="dt" idx="10"/>
          </p:nvPr>
        </p:nvSpPr>
        <p:spPr/>
        <p:txBody>
          <a:bodyPr/>
          <a:lstStyle/>
          <a:p>
            <a:fld id="{E516F188-6111-4083-BB03-0D4481F187CD}" type="datetime8">
              <a:rPr lang="fa-IR" smtClean="0"/>
              <a:t>19 فوريه 23</a:t>
            </a:fld>
            <a:endParaRPr lang="fa-IR"/>
          </a:p>
        </p:txBody>
      </p:sp>
      <p:sp>
        <p:nvSpPr>
          <p:cNvPr id="5" name="Slide Number Placeholder 4"/>
          <p:cNvSpPr>
            <a:spLocks noGrp="1"/>
          </p:cNvSpPr>
          <p:nvPr>
            <p:ph type="sldNum" sz="quarter" idx="11"/>
          </p:nvPr>
        </p:nvSpPr>
        <p:spPr/>
        <p:txBody>
          <a:bodyPr/>
          <a:lstStyle/>
          <a:p>
            <a:fld id="{6E4BBBC2-122C-4262-9F49-C60EDBA94022}" type="slidenum">
              <a:rPr lang="fa-IR" smtClean="0"/>
              <a:t>5</a:t>
            </a:fld>
            <a:endParaRPr lang="fa-IR"/>
          </a:p>
        </p:txBody>
      </p:sp>
    </p:spTree>
    <p:extLst>
      <p:ext uri="{BB962C8B-B14F-4D97-AF65-F5344CB8AC3E}">
        <p14:creationId xmlns:p14="http://schemas.microsoft.com/office/powerpoint/2010/main" val="1799916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In Panel a) Global surface temperature changes can be seen in °C relative to 1850–1900. These changes were obtained by combining the model simulations with observational constraints based on past simulated warming, as well as an updated assessment of equilibrium climate sensitivity. Panel b) it can be seen September Arctic sea ice area in 106 km2 based on the model simulations. Very likely ranges are shown for SSP1-2.6 and SSP3-7.0. In Panel c), the Global ocean surface pH (a measure of acidity) is simulated based on CMIP6 model.  Very likely ranges are shown for SSP1-2.6 and SSP3-7.0.  Global mean sea level change in meters relative to 1900 is shown in panel d). </a:t>
            </a:r>
            <a:r>
              <a:rPr lang="en-US"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The dashed curve indicates the potential impact of these deeply uncertain processes. And </a:t>
            </a:r>
            <a:r>
              <a:rPr lang="en-US" sz="1800" dirty="0">
                <a:effectLst/>
                <a:latin typeface="Calibri" panose="020F0502020204030204" pitchFamily="34" charset="0"/>
                <a:ea typeface="Calibri" panose="020F0502020204030204" pitchFamily="34" charset="0"/>
                <a:cs typeface="Calibri" panose="020F0502020204030204" pitchFamily="34" charset="0"/>
              </a:rPr>
              <a:t>Panel e) shows us Global mean sea level change at 2300 in meters relative to 1900.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Date Placeholder 3"/>
          <p:cNvSpPr>
            <a:spLocks noGrp="1"/>
          </p:cNvSpPr>
          <p:nvPr>
            <p:ph type="dt" idx="10"/>
          </p:nvPr>
        </p:nvSpPr>
        <p:spPr/>
        <p:txBody>
          <a:bodyPr/>
          <a:lstStyle/>
          <a:p>
            <a:fld id="{67E696D4-8141-493F-8558-0CBEEDE49722}" type="datetime8">
              <a:rPr lang="fa-IR" smtClean="0"/>
              <a:t>19 فوريه 23</a:t>
            </a:fld>
            <a:endParaRPr lang="fa-IR"/>
          </a:p>
        </p:txBody>
      </p:sp>
      <p:sp>
        <p:nvSpPr>
          <p:cNvPr id="5" name="Slide Number Placeholder 4"/>
          <p:cNvSpPr>
            <a:spLocks noGrp="1"/>
          </p:cNvSpPr>
          <p:nvPr>
            <p:ph type="sldNum" sz="quarter" idx="11"/>
          </p:nvPr>
        </p:nvSpPr>
        <p:spPr/>
        <p:txBody>
          <a:bodyPr/>
          <a:lstStyle/>
          <a:p>
            <a:fld id="{6E4BBBC2-122C-4262-9F49-C60EDBA94022}" type="slidenum">
              <a:rPr lang="fa-IR" smtClean="0"/>
              <a:t>6</a:t>
            </a:fld>
            <a:endParaRPr lang="fa-IR"/>
          </a:p>
        </p:txBody>
      </p:sp>
    </p:spTree>
    <p:extLst>
      <p:ext uri="{BB962C8B-B14F-4D97-AF65-F5344CB8AC3E}">
        <p14:creationId xmlns:p14="http://schemas.microsoft.com/office/powerpoint/2010/main" val="3011345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Globally, marine heat-related events have increased; marine heatwaves, defined when the daily sea surface temperature exceeds the local 99th percentile over the period 1982 to 2016, have doubled in frequency and have become longer-lasting, more intense and more extensive (very likely). It is very likely that between 84–90% of marine heatwaves that occurred between 2006 and 2015 are attributable to the anthropogenic temperature increase.</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By 2081–2100 under RCP8.5, ocean oxygen content (medium confidence), are projected to decline globally by very likely ranges of 3–4%, relative to 2006–2015 and under RCP2.6 are smaller compared to RCP8.5 for oxygen loss (very likely).</a:t>
            </a:r>
          </a:p>
          <a:p>
            <a:endParaRPr lang="en-US" dirty="0"/>
          </a:p>
        </p:txBody>
      </p:sp>
      <p:sp>
        <p:nvSpPr>
          <p:cNvPr id="4" name="Date Placeholder 3"/>
          <p:cNvSpPr>
            <a:spLocks noGrp="1"/>
          </p:cNvSpPr>
          <p:nvPr>
            <p:ph type="dt" idx="10"/>
          </p:nvPr>
        </p:nvSpPr>
        <p:spPr/>
        <p:txBody>
          <a:bodyPr/>
          <a:lstStyle/>
          <a:p>
            <a:fld id="{CB08391A-800A-4D11-84C8-E1F68D2AA237}" type="datetime8">
              <a:rPr lang="fa-IR" smtClean="0"/>
              <a:t>19 فوريه 23</a:t>
            </a:fld>
            <a:endParaRPr lang="fa-IR"/>
          </a:p>
        </p:txBody>
      </p:sp>
      <p:sp>
        <p:nvSpPr>
          <p:cNvPr id="5" name="Slide Number Placeholder 4"/>
          <p:cNvSpPr>
            <a:spLocks noGrp="1"/>
          </p:cNvSpPr>
          <p:nvPr>
            <p:ph type="sldNum" sz="quarter" idx="11"/>
          </p:nvPr>
        </p:nvSpPr>
        <p:spPr/>
        <p:txBody>
          <a:bodyPr/>
          <a:lstStyle/>
          <a:p>
            <a:fld id="{6E4BBBC2-122C-4262-9F49-C60EDBA94022}" type="slidenum">
              <a:rPr lang="fa-IR" smtClean="0"/>
              <a:t>7</a:t>
            </a:fld>
            <a:endParaRPr lang="fa-IR"/>
          </a:p>
        </p:txBody>
      </p:sp>
    </p:spTree>
    <p:extLst>
      <p:ext uri="{BB962C8B-B14F-4D97-AF65-F5344CB8AC3E}">
        <p14:creationId xmlns:p14="http://schemas.microsoft.com/office/powerpoint/2010/main" val="139951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Between 1979 and 2018, Arctic sea ice extent has very likely decreased for all months of the year. September sea ice reductions are very likely 12.8 ± 2.3% per decade. </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Arctic June snow cover extent on land declined by 13.4 ± 5.4% per decade from 1967 to 2018, a total loss of approximately 2.5 million km2, predominantly due to surface air temperature increase (high confidence). </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Permafrost temperatures have increased to record high levels (1980s–present)including the recent increase by 0.29ºC ± 0.12ºC from 2007 to 2016 averaged across polar and high mountain regions globally. </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Ice sheets and glaciers worldwide have lost mass. Between 2006 and 2015, the Greenland Ice Sheet lost ice mass at an average rate of 278 ± 11 Gt </a:t>
            </a:r>
            <a:r>
              <a:rPr lang="en-US" sz="1800" dirty="0" err="1">
                <a:effectLst/>
                <a:latin typeface="Calibri" panose="020F0502020204030204" pitchFamily="34" charset="0"/>
                <a:ea typeface="Calibri" panose="020F0502020204030204" pitchFamily="34" charset="0"/>
                <a:cs typeface="Arial" panose="020B0604020202020204" pitchFamily="34" charset="0"/>
              </a:rPr>
              <a:t>yr</a:t>
            </a:r>
            <a:r>
              <a:rPr lang="en-US" sz="1800" dirty="0">
                <a:effectLst/>
                <a:latin typeface="Calibri" panose="020F0502020204030204" pitchFamily="34" charset="0"/>
                <a:ea typeface="Calibri" panose="020F0502020204030204" pitchFamily="34" charset="0"/>
                <a:cs typeface="Arial" panose="020B0604020202020204" pitchFamily="34" charset="0"/>
              </a:rPr>
              <a:t>–1, mostly due to surface melting (high confidence). In 2006–2015, the Antarctic Ice Sheet lost mass at an average rate of 155 ± 19 Gt </a:t>
            </a:r>
            <a:r>
              <a:rPr lang="en-US" sz="1800" dirty="0" err="1">
                <a:effectLst/>
                <a:latin typeface="Calibri" panose="020F0502020204030204" pitchFamily="34" charset="0"/>
                <a:ea typeface="Calibri" panose="020F0502020204030204" pitchFamily="34" charset="0"/>
                <a:cs typeface="Arial" panose="020B0604020202020204" pitchFamily="34" charset="0"/>
              </a:rPr>
              <a:t>yr</a:t>
            </a:r>
            <a:r>
              <a:rPr lang="en-US" sz="1800" dirty="0">
                <a:effectLst/>
                <a:latin typeface="Calibri" panose="020F0502020204030204" pitchFamily="34" charset="0"/>
                <a:ea typeface="Calibri" panose="020F0502020204030204" pitchFamily="34" charset="0"/>
                <a:cs typeface="Arial" panose="020B0604020202020204" pitchFamily="34" charset="0"/>
              </a:rPr>
              <a:t>–1, mostly due to rapid thinning and retreat of major outlet glaciers draining the West Antarctic Ice Sheet (very high confidence). Glaciers worldwide outside Greenland and Antarctica lost mass at an average rate of 220 ± 30 Gt </a:t>
            </a:r>
            <a:r>
              <a:rPr lang="en-US" sz="1800" dirty="0" err="1">
                <a:effectLst/>
                <a:latin typeface="Calibri" panose="020F0502020204030204" pitchFamily="34" charset="0"/>
                <a:ea typeface="Calibri" panose="020F0502020204030204" pitchFamily="34" charset="0"/>
                <a:cs typeface="Arial" panose="020B0604020202020204" pitchFamily="34" charset="0"/>
              </a:rPr>
              <a:t>yr</a:t>
            </a:r>
            <a:r>
              <a:rPr lang="en-US" sz="1800" dirty="0">
                <a:effectLst/>
                <a:latin typeface="Calibri" panose="020F0502020204030204" pitchFamily="34" charset="0"/>
                <a:ea typeface="Calibri" panose="020F0502020204030204" pitchFamily="34" charset="0"/>
                <a:cs typeface="Arial" panose="020B0604020202020204" pitchFamily="34" charset="0"/>
              </a:rPr>
              <a:t>–1 (equivalent to 0.61 mm </a:t>
            </a:r>
            <a:r>
              <a:rPr lang="en-US" sz="1800" dirty="0" err="1">
                <a:effectLst/>
                <a:latin typeface="Calibri" panose="020F0502020204030204" pitchFamily="34" charset="0"/>
                <a:ea typeface="Calibri" panose="020F0502020204030204" pitchFamily="34" charset="0"/>
                <a:cs typeface="Arial" panose="020B0604020202020204" pitchFamily="34" charset="0"/>
              </a:rPr>
              <a:t>yr</a:t>
            </a:r>
            <a:r>
              <a:rPr lang="en-US" sz="1800" dirty="0">
                <a:effectLst/>
                <a:latin typeface="Calibri" panose="020F0502020204030204" pitchFamily="34" charset="0"/>
                <a:ea typeface="Calibri" panose="020F0502020204030204" pitchFamily="34" charset="0"/>
                <a:cs typeface="Arial" panose="020B0604020202020204" pitchFamily="34" charset="0"/>
              </a:rPr>
              <a:t>–1 sea level rise) in 2006–2015.</a:t>
            </a:r>
          </a:p>
          <a:p>
            <a:endParaRPr lang="en-US" dirty="0"/>
          </a:p>
        </p:txBody>
      </p:sp>
      <p:sp>
        <p:nvSpPr>
          <p:cNvPr id="4" name="Date Placeholder 3"/>
          <p:cNvSpPr>
            <a:spLocks noGrp="1"/>
          </p:cNvSpPr>
          <p:nvPr>
            <p:ph type="dt" idx="10"/>
          </p:nvPr>
        </p:nvSpPr>
        <p:spPr/>
        <p:txBody>
          <a:bodyPr/>
          <a:lstStyle/>
          <a:p>
            <a:fld id="{1E334B18-A0BC-4E29-AEA0-0F4A47C071F5}" type="datetime8">
              <a:rPr lang="fa-IR" smtClean="0"/>
              <a:t>19 فوريه 23</a:t>
            </a:fld>
            <a:endParaRPr lang="fa-IR"/>
          </a:p>
        </p:txBody>
      </p:sp>
      <p:sp>
        <p:nvSpPr>
          <p:cNvPr id="5" name="Slide Number Placeholder 4"/>
          <p:cNvSpPr>
            <a:spLocks noGrp="1"/>
          </p:cNvSpPr>
          <p:nvPr>
            <p:ph type="sldNum" sz="quarter" idx="11"/>
          </p:nvPr>
        </p:nvSpPr>
        <p:spPr/>
        <p:txBody>
          <a:bodyPr/>
          <a:lstStyle/>
          <a:p>
            <a:fld id="{6E4BBBC2-122C-4262-9F49-C60EDBA94022}" type="slidenum">
              <a:rPr lang="fa-IR" smtClean="0"/>
              <a:t>8</a:t>
            </a:fld>
            <a:endParaRPr lang="fa-IR"/>
          </a:p>
        </p:txBody>
      </p:sp>
    </p:spTree>
    <p:extLst>
      <p:ext uri="{BB962C8B-B14F-4D97-AF65-F5344CB8AC3E}">
        <p14:creationId xmlns:p14="http://schemas.microsoft.com/office/powerpoint/2010/main" val="114784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Assessment of risks for coastal and open ocean ecosystems based on observed and projected climate impacts on ecosystem structure, functioning and biodiversity can be seen in this diagram. The figure indicates assessed risks at approximate warming levels and increasing climate-related hazards in the ocean. </a:t>
            </a:r>
            <a:r>
              <a:rPr lang="fa-IR" sz="1800" dirty="0">
                <a:effectLst/>
                <a:latin typeface="Calibri" panose="020F0502020204030204" pitchFamily="34" charset="0"/>
                <a:ea typeface="Calibri" panose="020F0502020204030204" pitchFamily="34" charset="0"/>
                <a:cs typeface="Arial" panose="020B0604020202020204" pitchFamily="34" charset="0"/>
              </a:rPr>
              <a:t>(ادامه روی شکل توضیح)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endParaRPr lang="en-US" dirty="0"/>
          </a:p>
        </p:txBody>
      </p:sp>
      <p:sp>
        <p:nvSpPr>
          <p:cNvPr id="4" name="Date Placeholder 3"/>
          <p:cNvSpPr>
            <a:spLocks noGrp="1"/>
          </p:cNvSpPr>
          <p:nvPr>
            <p:ph type="dt" idx="10"/>
          </p:nvPr>
        </p:nvSpPr>
        <p:spPr/>
        <p:txBody>
          <a:bodyPr/>
          <a:lstStyle/>
          <a:p>
            <a:fld id="{875089B5-FED5-4D07-94D8-722E6E37E7A0}" type="datetime8">
              <a:rPr lang="fa-IR" smtClean="0"/>
              <a:t>19 فوريه 23</a:t>
            </a:fld>
            <a:endParaRPr lang="fa-IR"/>
          </a:p>
        </p:txBody>
      </p:sp>
      <p:sp>
        <p:nvSpPr>
          <p:cNvPr id="5" name="Slide Number Placeholder 4"/>
          <p:cNvSpPr>
            <a:spLocks noGrp="1"/>
          </p:cNvSpPr>
          <p:nvPr>
            <p:ph type="sldNum" sz="quarter" idx="11"/>
          </p:nvPr>
        </p:nvSpPr>
        <p:spPr/>
        <p:txBody>
          <a:bodyPr/>
          <a:lstStyle/>
          <a:p>
            <a:fld id="{6E4BBBC2-122C-4262-9F49-C60EDBA94022}" type="slidenum">
              <a:rPr lang="fa-IR" smtClean="0"/>
              <a:t>9</a:t>
            </a:fld>
            <a:endParaRPr lang="fa-IR"/>
          </a:p>
        </p:txBody>
      </p:sp>
    </p:spTree>
    <p:extLst>
      <p:ext uri="{BB962C8B-B14F-4D97-AF65-F5344CB8AC3E}">
        <p14:creationId xmlns:p14="http://schemas.microsoft.com/office/powerpoint/2010/main" val="299377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68DF984-F7E7-4942-954B-8FA7E788A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11" name="Date Placeholder 10">
            <a:extLst>
              <a:ext uri="{FF2B5EF4-FFF2-40B4-BE49-F238E27FC236}">
                <a16:creationId xmlns:a16="http://schemas.microsoft.com/office/drawing/2014/main" id="{3AD3FE65-8D53-4563-A51D-BCBC92C24C9C}"/>
              </a:ext>
            </a:extLst>
          </p:cNvPr>
          <p:cNvSpPr>
            <a:spLocks noGrp="1"/>
          </p:cNvSpPr>
          <p:nvPr>
            <p:ph type="dt" sz="half" idx="10"/>
          </p:nvPr>
        </p:nvSpPr>
        <p:spPr/>
        <p:txBody>
          <a:bodyPr/>
          <a:lstStyle/>
          <a:p>
            <a:pPr algn="l"/>
            <a:fld id="{859713FA-29C0-4F5A-B03F-5AB49F690577}" type="datetime4">
              <a:rPr lang="en-US" smtClean="0">
                <a:solidFill>
                  <a:schemeClr val="bg1"/>
                </a:solidFill>
              </a:rPr>
              <a:t>February 19, 2023</a:t>
            </a:fld>
            <a:endParaRPr lang="fa-IR" dirty="0">
              <a:solidFill>
                <a:schemeClr val="bg1"/>
              </a:solidFill>
            </a:endParaRPr>
          </a:p>
        </p:txBody>
      </p:sp>
      <p:sp>
        <p:nvSpPr>
          <p:cNvPr id="12" name="Footer Placeholder 11">
            <a:extLst>
              <a:ext uri="{FF2B5EF4-FFF2-40B4-BE49-F238E27FC236}">
                <a16:creationId xmlns:a16="http://schemas.microsoft.com/office/drawing/2014/main" id="{A2DB50E2-84FF-4662-B75F-FA6ED9780F15}"/>
              </a:ext>
            </a:extLst>
          </p:cNvPr>
          <p:cNvSpPr>
            <a:spLocks noGrp="1"/>
          </p:cNvSpPr>
          <p:nvPr>
            <p:ph type="ftr" sz="quarter" idx="11"/>
          </p:nvPr>
        </p:nvSpPr>
        <p:spPr/>
        <p:txBody>
          <a:bodyPr/>
          <a:lstStyle/>
          <a:p>
            <a:r>
              <a:rPr lang="en-US">
                <a:cs typeface="B Nazanin" panose="00000400000000000000" pitchFamily="2" charset="-78"/>
              </a:rPr>
              <a:t>3rd  international conference on climate change impact on Oceans</a:t>
            </a:r>
            <a:endParaRPr lang="fa-IR" dirty="0">
              <a:cs typeface="B Nazanin" panose="00000400000000000000" pitchFamily="2" charset="-78"/>
            </a:endParaRPr>
          </a:p>
        </p:txBody>
      </p:sp>
      <p:sp>
        <p:nvSpPr>
          <p:cNvPr id="13" name="Slide Number Placeholder 12">
            <a:extLst>
              <a:ext uri="{FF2B5EF4-FFF2-40B4-BE49-F238E27FC236}">
                <a16:creationId xmlns:a16="http://schemas.microsoft.com/office/drawing/2014/main" id="{4F5210DB-131D-4BAE-9E31-129CFBE2EDAA}"/>
              </a:ext>
            </a:extLst>
          </p:cNvPr>
          <p:cNvSpPr>
            <a:spLocks noGrp="1"/>
          </p:cNvSpPr>
          <p:nvPr>
            <p:ph type="sldNum" sz="quarter" idx="12"/>
          </p:nvPr>
        </p:nvSpPr>
        <p:spPr/>
        <p:txBody>
          <a:bodyPr/>
          <a:lstStyle/>
          <a:p>
            <a:fld id="{022063FA-CE1B-4A63-B00C-8E0618A5A00B}" type="slidenum">
              <a:rPr lang="fa-IR" smtClean="0"/>
              <a:pPr/>
              <a:t>‹#›</a:t>
            </a:fld>
            <a:endParaRPr lang="fa-IR" dirty="0"/>
          </a:p>
        </p:txBody>
      </p:sp>
      <p:sp>
        <p:nvSpPr>
          <p:cNvPr id="14" name="Title 13">
            <a:extLst>
              <a:ext uri="{FF2B5EF4-FFF2-40B4-BE49-F238E27FC236}">
                <a16:creationId xmlns:a16="http://schemas.microsoft.com/office/drawing/2014/main" id="{E2A75B21-74F8-4E71-82EA-E6DC261871EF}"/>
              </a:ext>
            </a:extLst>
          </p:cNvPr>
          <p:cNvSpPr>
            <a:spLocks noGrp="1"/>
          </p:cNvSpPr>
          <p:nvPr>
            <p:ph type="title"/>
          </p:nvPr>
        </p:nvSpPr>
        <p:spPr/>
        <p:txBody>
          <a:bodyPr/>
          <a:lstStyle/>
          <a:p>
            <a:r>
              <a:rPr lang="en-US"/>
              <a:t>Click to edit Master title style</a:t>
            </a:r>
            <a:endParaRPr lang="fa-IR"/>
          </a:p>
        </p:txBody>
      </p:sp>
    </p:spTree>
    <p:extLst>
      <p:ext uri="{BB962C8B-B14F-4D97-AF65-F5344CB8AC3E}">
        <p14:creationId xmlns:p14="http://schemas.microsoft.com/office/powerpoint/2010/main" val="2707118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E7D2-DAC2-4803-A367-B9D1DE12045C}"/>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B3A50248-AA4E-49F2-BC34-4BCD1668CE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547C2595-FDAB-4E99-9BF3-EDBB40F4CF3D}"/>
              </a:ext>
            </a:extLst>
          </p:cNvPr>
          <p:cNvSpPr>
            <a:spLocks noGrp="1"/>
          </p:cNvSpPr>
          <p:nvPr>
            <p:ph type="dt" sz="half" idx="10"/>
          </p:nvPr>
        </p:nvSpPr>
        <p:spPr>
          <a:xfrm>
            <a:off x="1161826" y="6331996"/>
            <a:ext cx="2743200" cy="365125"/>
          </a:xfrm>
          <a:prstGeom prst="rect">
            <a:avLst/>
          </a:prstGeom>
        </p:spPr>
        <p:txBody>
          <a:bodyPr/>
          <a:lstStyle>
            <a:lvl1pPr algn="r" rtl="1">
              <a:defRPr/>
            </a:lvl1pPr>
          </a:lstStyle>
          <a:p>
            <a:pPr algn="l" rtl="0"/>
            <a:fld id="{78EFD78D-A808-4800-8456-C553230DDF9A}" type="datetime4">
              <a:rPr lang="en-US" smtClean="0"/>
              <a:t>February 19, 2023</a:t>
            </a:fld>
            <a:endParaRPr lang="fa-IR" dirty="0"/>
          </a:p>
        </p:txBody>
      </p:sp>
      <p:sp>
        <p:nvSpPr>
          <p:cNvPr id="5" name="Footer Placeholder 4">
            <a:extLst>
              <a:ext uri="{FF2B5EF4-FFF2-40B4-BE49-F238E27FC236}">
                <a16:creationId xmlns:a16="http://schemas.microsoft.com/office/drawing/2014/main" id="{5446FC54-1B00-4BC5-BEA6-0A773F72BBC5}"/>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6" name="Slide Number Placeholder 5">
            <a:extLst>
              <a:ext uri="{FF2B5EF4-FFF2-40B4-BE49-F238E27FC236}">
                <a16:creationId xmlns:a16="http://schemas.microsoft.com/office/drawing/2014/main" id="{D8374D12-044F-4502-A640-9B990E1EC7F0}"/>
              </a:ext>
            </a:extLst>
          </p:cNvPr>
          <p:cNvSpPr>
            <a:spLocks noGrp="1"/>
          </p:cNvSpPr>
          <p:nvPr>
            <p:ph type="sldNum" sz="quarter" idx="12"/>
          </p:nvPr>
        </p:nvSpPr>
        <p:spPr/>
        <p:txBody>
          <a:bodyPr/>
          <a:lstStyle/>
          <a:p>
            <a:fld id="{A788F68F-2306-41B0-B18F-94BBB366C2AC}" type="slidenum">
              <a:rPr lang="fa-IR" smtClean="0"/>
              <a:t>‹#›</a:t>
            </a:fld>
            <a:endParaRPr lang="fa-IR"/>
          </a:p>
        </p:txBody>
      </p:sp>
    </p:spTree>
    <p:extLst>
      <p:ext uri="{BB962C8B-B14F-4D97-AF65-F5344CB8AC3E}">
        <p14:creationId xmlns:p14="http://schemas.microsoft.com/office/powerpoint/2010/main" val="4205635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51D66-B37F-46DA-B3C4-E25D2BE08D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84B36C6C-C142-439A-A770-919A7217F5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77A07FCE-93EE-4801-98EF-B338DA086223}"/>
              </a:ext>
            </a:extLst>
          </p:cNvPr>
          <p:cNvSpPr>
            <a:spLocks noGrp="1"/>
          </p:cNvSpPr>
          <p:nvPr>
            <p:ph type="dt" sz="half" idx="10"/>
          </p:nvPr>
        </p:nvSpPr>
        <p:spPr>
          <a:xfrm>
            <a:off x="1161826" y="6331996"/>
            <a:ext cx="2743200" cy="365125"/>
          </a:xfrm>
          <a:prstGeom prst="rect">
            <a:avLst/>
          </a:prstGeom>
        </p:spPr>
        <p:txBody>
          <a:bodyPr/>
          <a:lstStyle>
            <a:lvl1pPr algn="r" rtl="1">
              <a:defRPr/>
            </a:lvl1pPr>
          </a:lstStyle>
          <a:p>
            <a:pPr algn="l" rtl="0"/>
            <a:fld id="{D73F6E06-179A-415B-B5EF-DDD035C192F2}" type="datetime4">
              <a:rPr lang="en-US" smtClean="0"/>
              <a:t>February 19, 2023</a:t>
            </a:fld>
            <a:endParaRPr lang="fa-IR" dirty="0"/>
          </a:p>
        </p:txBody>
      </p:sp>
      <p:sp>
        <p:nvSpPr>
          <p:cNvPr id="5" name="Footer Placeholder 4">
            <a:extLst>
              <a:ext uri="{FF2B5EF4-FFF2-40B4-BE49-F238E27FC236}">
                <a16:creationId xmlns:a16="http://schemas.microsoft.com/office/drawing/2014/main" id="{9915B118-E754-4F64-AB48-BAAD4F022AA5}"/>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6" name="Slide Number Placeholder 5">
            <a:extLst>
              <a:ext uri="{FF2B5EF4-FFF2-40B4-BE49-F238E27FC236}">
                <a16:creationId xmlns:a16="http://schemas.microsoft.com/office/drawing/2014/main" id="{E97C030B-6F00-4143-BBBA-A0FD8D6BD9D2}"/>
              </a:ext>
            </a:extLst>
          </p:cNvPr>
          <p:cNvSpPr>
            <a:spLocks noGrp="1"/>
          </p:cNvSpPr>
          <p:nvPr>
            <p:ph type="sldNum" sz="quarter" idx="12"/>
          </p:nvPr>
        </p:nvSpPr>
        <p:spPr/>
        <p:txBody>
          <a:bodyPr/>
          <a:lstStyle/>
          <a:p>
            <a:fld id="{A788F68F-2306-41B0-B18F-94BBB366C2AC}" type="slidenum">
              <a:rPr lang="fa-IR" smtClean="0"/>
              <a:t>‹#›</a:t>
            </a:fld>
            <a:endParaRPr lang="fa-IR"/>
          </a:p>
        </p:txBody>
      </p:sp>
    </p:spTree>
    <p:extLst>
      <p:ext uri="{BB962C8B-B14F-4D97-AF65-F5344CB8AC3E}">
        <p14:creationId xmlns:p14="http://schemas.microsoft.com/office/powerpoint/2010/main" val="2846912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A95A-09FB-4890-AE12-31F0D30AD9DC}"/>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15ADFBDA-DA7C-43DB-B4FD-97A59FBF3D1B}"/>
              </a:ext>
            </a:extLst>
          </p:cNvPr>
          <p:cNvSpPr>
            <a:spLocks noGrp="1"/>
          </p:cNvSpPr>
          <p:nvPr>
            <p:ph type="dt" sz="half" idx="10"/>
          </p:nvPr>
        </p:nvSpPr>
        <p:spPr>
          <a:xfrm>
            <a:off x="1161826" y="6331996"/>
            <a:ext cx="2743200" cy="365125"/>
          </a:xfrm>
          <a:prstGeom prst="rect">
            <a:avLst/>
          </a:prstGeom>
        </p:spPr>
        <p:txBody>
          <a:bodyPr/>
          <a:lstStyle>
            <a:lvl1pPr algn="ctr">
              <a:defRPr/>
            </a:lvl1pPr>
          </a:lstStyle>
          <a:p>
            <a:pPr algn="l"/>
            <a:fld id="{D2A6A2F7-D833-48BE-A3B5-00475C061EED}" type="datetime4">
              <a:rPr lang="en-US" smtClean="0"/>
              <a:t>February 19, 2023</a:t>
            </a:fld>
            <a:endParaRPr lang="fa-IR" dirty="0"/>
          </a:p>
        </p:txBody>
      </p:sp>
      <p:sp>
        <p:nvSpPr>
          <p:cNvPr id="4" name="Footer Placeholder 3">
            <a:extLst>
              <a:ext uri="{FF2B5EF4-FFF2-40B4-BE49-F238E27FC236}">
                <a16:creationId xmlns:a16="http://schemas.microsoft.com/office/drawing/2014/main" id="{36F5C121-125E-4FE9-8EC9-180EA30981DA}"/>
              </a:ext>
            </a:extLst>
          </p:cNvPr>
          <p:cNvSpPr>
            <a:spLocks noGrp="1"/>
          </p:cNvSpPr>
          <p:nvPr>
            <p:ph type="ftr" sz="quarter" idx="11"/>
          </p:nvPr>
        </p:nvSpPr>
        <p:spPr/>
        <p:txBody>
          <a:bodyPr/>
          <a:lstStyle/>
          <a:p>
            <a:r>
              <a:rPr lang="en-US"/>
              <a:t>3rd  international conference on climate change impact on Oceans</a:t>
            </a:r>
            <a:endParaRPr lang="fa-IR" dirty="0"/>
          </a:p>
        </p:txBody>
      </p:sp>
      <p:sp>
        <p:nvSpPr>
          <p:cNvPr id="5" name="Slide Number Placeholder 4">
            <a:extLst>
              <a:ext uri="{FF2B5EF4-FFF2-40B4-BE49-F238E27FC236}">
                <a16:creationId xmlns:a16="http://schemas.microsoft.com/office/drawing/2014/main" id="{C046CEE7-EF2E-4DC8-90EF-8D8B62D9C348}"/>
              </a:ext>
            </a:extLst>
          </p:cNvPr>
          <p:cNvSpPr>
            <a:spLocks noGrp="1"/>
          </p:cNvSpPr>
          <p:nvPr>
            <p:ph type="sldNum" sz="quarter" idx="12"/>
          </p:nvPr>
        </p:nvSpPr>
        <p:spPr/>
        <p:txBody>
          <a:bodyPr/>
          <a:lstStyle/>
          <a:p>
            <a:fld id="{9B565B8B-CABC-46B9-9F8A-FD9526B45C8E}" type="slidenum">
              <a:rPr lang="fa-IR" smtClean="0"/>
              <a:pPr/>
              <a:t>‹#›</a:t>
            </a:fld>
            <a:endParaRPr lang="fa-IR" dirty="0"/>
          </a:p>
        </p:txBody>
      </p:sp>
    </p:spTree>
    <p:extLst>
      <p:ext uri="{BB962C8B-B14F-4D97-AF65-F5344CB8AC3E}">
        <p14:creationId xmlns:p14="http://schemas.microsoft.com/office/powerpoint/2010/main" val="1686680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9732-3697-45AF-8DCC-25C16D8D4B82}"/>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F50BB240-6A41-4492-84C4-77C18CC400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B047888A-98D9-4A75-A36F-3AC82D238ABC}"/>
              </a:ext>
            </a:extLst>
          </p:cNvPr>
          <p:cNvSpPr>
            <a:spLocks noGrp="1"/>
          </p:cNvSpPr>
          <p:nvPr>
            <p:ph type="dt" sz="half" idx="10"/>
          </p:nvPr>
        </p:nvSpPr>
        <p:spPr>
          <a:xfrm>
            <a:off x="1161826" y="6331996"/>
            <a:ext cx="2743200" cy="365125"/>
          </a:xfrm>
          <a:prstGeom prst="rect">
            <a:avLst/>
          </a:prstGeom>
        </p:spPr>
        <p:txBody>
          <a:bodyPr/>
          <a:lstStyle>
            <a:lvl1pPr algn="l">
              <a:defRPr/>
            </a:lvl1pPr>
          </a:lstStyle>
          <a:p>
            <a:pPr algn="l"/>
            <a:fld id="{D5435564-11D0-441B-8671-F8D3B8CDCF78}" type="datetime4">
              <a:rPr lang="en-US" smtClean="0"/>
              <a:t>February 19, 2023</a:t>
            </a:fld>
            <a:endParaRPr lang="fa-IR" dirty="0"/>
          </a:p>
        </p:txBody>
      </p:sp>
      <p:sp>
        <p:nvSpPr>
          <p:cNvPr id="5" name="Footer Placeholder 4">
            <a:extLst>
              <a:ext uri="{FF2B5EF4-FFF2-40B4-BE49-F238E27FC236}">
                <a16:creationId xmlns:a16="http://schemas.microsoft.com/office/drawing/2014/main" id="{49AD4BE6-1397-4E69-878C-F580277EC663}"/>
              </a:ext>
            </a:extLst>
          </p:cNvPr>
          <p:cNvSpPr>
            <a:spLocks noGrp="1"/>
          </p:cNvSpPr>
          <p:nvPr>
            <p:ph type="ftr" sz="quarter" idx="11"/>
          </p:nvPr>
        </p:nvSpPr>
        <p:spPr/>
        <p:txBody>
          <a:bodyPr/>
          <a:lstStyle>
            <a:lvl1pPr>
              <a:defRPr>
                <a:solidFill>
                  <a:schemeClr val="bg1"/>
                </a:solidFill>
              </a:defRPr>
            </a:lvl1pPr>
          </a:lstStyle>
          <a:p>
            <a:r>
              <a:rPr lang="en-US"/>
              <a:t>3rd  international conference on climate change impact on Oceans</a:t>
            </a:r>
            <a:endParaRPr lang="fa-IR" dirty="0"/>
          </a:p>
        </p:txBody>
      </p:sp>
      <p:sp>
        <p:nvSpPr>
          <p:cNvPr id="6" name="Slide Number Placeholder 5">
            <a:extLst>
              <a:ext uri="{FF2B5EF4-FFF2-40B4-BE49-F238E27FC236}">
                <a16:creationId xmlns:a16="http://schemas.microsoft.com/office/drawing/2014/main" id="{86CD8257-72FE-4DF4-92DA-17428AD19DF0}"/>
              </a:ext>
            </a:extLst>
          </p:cNvPr>
          <p:cNvSpPr>
            <a:spLocks noGrp="1"/>
          </p:cNvSpPr>
          <p:nvPr>
            <p:ph type="sldNum" sz="quarter" idx="12"/>
          </p:nvPr>
        </p:nvSpPr>
        <p:spPr/>
        <p:txBody>
          <a:bodyPr/>
          <a:lstStyle>
            <a:lvl1pPr algn="r" rtl="1">
              <a:defRPr/>
            </a:lvl1pPr>
          </a:lstStyle>
          <a:p>
            <a:pPr algn="r" rtl="1"/>
            <a:fld id="{A788F68F-2306-41B0-B18F-94BBB366C2AC}" type="slidenum">
              <a:rPr lang="fa-IR" smtClean="0"/>
              <a:pPr/>
              <a:t>‹#›</a:t>
            </a:fld>
            <a:endParaRPr lang="fa-IR" dirty="0"/>
          </a:p>
        </p:txBody>
      </p:sp>
    </p:spTree>
    <p:extLst>
      <p:ext uri="{BB962C8B-B14F-4D97-AF65-F5344CB8AC3E}">
        <p14:creationId xmlns:p14="http://schemas.microsoft.com/office/powerpoint/2010/main" val="388906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956F-6A0F-44B5-8CAD-18B6F81945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167531C8-10F0-4755-8F05-8DB32FE177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125906-4C36-479C-8077-E5E97B232AEF}"/>
              </a:ext>
            </a:extLst>
          </p:cNvPr>
          <p:cNvSpPr>
            <a:spLocks noGrp="1"/>
          </p:cNvSpPr>
          <p:nvPr>
            <p:ph type="dt" sz="half" idx="10"/>
          </p:nvPr>
        </p:nvSpPr>
        <p:spPr>
          <a:xfrm>
            <a:off x="1161826" y="6331996"/>
            <a:ext cx="2743200" cy="365125"/>
          </a:xfrm>
          <a:prstGeom prst="rect">
            <a:avLst/>
          </a:prstGeom>
        </p:spPr>
        <p:txBody>
          <a:bodyPr/>
          <a:lstStyle>
            <a:lvl1pPr algn="l">
              <a:defRPr/>
            </a:lvl1pPr>
          </a:lstStyle>
          <a:p>
            <a:pPr algn="l"/>
            <a:fld id="{98EF7EA0-CDAD-4EAB-9BC2-5161D577B64D}" type="datetime4">
              <a:rPr lang="en-US" smtClean="0"/>
              <a:t>February 19, 2023</a:t>
            </a:fld>
            <a:endParaRPr lang="fa-IR" dirty="0"/>
          </a:p>
        </p:txBody>
      </p:sp>
      <p:sp>
        <p:nvSpPr>
          <p:cNvPr id="5" name="Footer Placeholder 4">
            <a:extLst>
              <a:ext uri="{FF2B5EF4-FFF2-40B4-BE49-F238E27FC236}">
                <a16:creationId xmlns:a16="http://schemas.microsoft.com/office/drawing/2014/main" id="{AC4B3FE7-F39C-42F4-B91E-852DB4173C7E}"/>
              </a:ext>
            </a:extLst>
          </p:cNvPr>
          <p:cNvSpPr>
            <a:spLocks noGrp="1"/>
          </p:cNvSpPr>
          <p:nvPr>
            <p:ph type="ftr" sz="quarter" idx="11"/>
          </p:nvPr>
        </p:nvSpPr>
        <p:spPr/>
        <p:txBody>
          <a:bodyPr/>
          <a:lstStyle>
            <a:lvl1pPr>
              <a:defRPr>
                <a:solidFill>
                  <a:schemeClr val="bg1"/>
                </a:solidFill>
              </a:defRPr>
            </a:lvl1pPr>
          </a:lstStyle>
          <a:p>
            <a:r>
              <a:rPr lang="en-US"/>
              <a:t>3rd  international conference on climate change impact on Oceans</a:t>
            </a:r>
            <a:endParaRPr lang="fa-IR" dirty="0"/>
          </a:p>
        </p:txBody>
      </p:sp>
      <p:sp>
        <p:nvSpPr>
          <p:cNvPr id="6" name="Slide Number Placeholder 5">
            <a:extLst>
              <a:ext uri="{FF2B5EF4-FFF2-40B4-BE49-F238E27FC236}">
                <a16:creationId xmlns:a16="http://schemas.microsoft.com/office/drawing/2014/main" id="{858887CD-2710-4BC4-A2A7-0FD083FBB3B8}"/>
              </a:ext>
            </a:extLst>
          </p:cNvPr>
          <p:cNvSpPr>
            <a:spLocks noGrp="1"/>
          </p:cNvSpPr>
          <p:nvPr>
            <p:ph type="sldNum" sz="quarter" idx="12"/>
          </p:nvPr>
        </p:nvSpPr>
        <p:spPr/>
        <p:txBody>
          <a:bodyPr/>
          <a:lstStyle/>
          <a:p>
            <a:fld id="{A788F68F-2306-41B0-B18F-94BBB366C2AC}" type="slidenum">
              <a:rPr lang="fa-IR" smtClean="0"/>
              <a:t>‹#›</a:t>
            </a:fld>
            <a:endParaRPr lang="fa-IR"/>
          </a:p>
        </p:txBody>
      </p:sp>
    </p:spTree>
    <p:extLst>
      <p:ext uri="{BB962C8B-B14F-4D97-AF65-F5344CB8AC3E}">
        <p14:creationId xmlns:p14="http://schemas.microsoft.com/office/powerpoint/2010/main" val="290419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40319-9A69-4486-9427-F65E03DCB18D}"/>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CC3768A8-C956-45D9-8F30-8516B62766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AA49FB4A-E74B-4FC0-8AEE-5254687E1E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F9127E71-EF16-48F0-8986-D17737D8EECE}"/>
              </a:ext>
            </a:extLst>
          </p:cNvPr>
          <p:cNvSpPr>
            <a:spLocks noGrp="1"/>
          </p:cNvSpPr>
          <p:nvPr>
            <p:ph type="dt" sz="half" idx="10"/>
          </p:nvPr>
        </p:nvSpPr>
        <p:spPr>
          <a:xfrm>
            <a:off x="1161826" y="6331996"/>
            <a:ext cx="2743200" cy="365125"/>
          </a:xfrm>
          <a:prstGeom prst="rect">
            <a:avLst/>
          </a:prstGeom>
        </p:spPr>
        <p:txBody>
          <a:bodyPr/>
          <a:lstStyle>
            <a:lvl1pPr algn="l">
              <a:defRPr/>
            </a:lvl1pPr>
          </a:lstStyle>
          <a:p>
            <a:pPr algn="l"/>
            <a:fld id="{47E5C277-142C-4DA2-9CBA-5404D939945C}" type="datetime4">
              <a:rPr lang="en-US" smtClean="0"/>
              <a:t>February 19, 2023</a:t>
            </a:fld>
            <a:endParaRPr lang="fa-IR" dirty="0"/>
          </a:p>
        </p:txBody>
      </p:sp>
      <p:sp>
        <p:nvSpPr>
          <p:cNvPr id="6" name="Footer Placeholder 5">
            <a:extLst>
              <a:ext uri="{FF2B5EF4-FFF2-40B4-BE49-F238E27FC236}">
                <a16:creationId xmlns:a16="http://schemas.microsoft.com/office/drawing/2014/main" id="{DDA77AA3-FDE0-4579-89DE-118A4B57F7D4}"/>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7" name="Slide Number Placeholder 6">
            <a:extLst>
              <a:ext uri="{FF2B5EF4-FFF2-40B4-BE49-F238E27FC236}">
                <a16:creationId xmlns:a16="http://schemas.microsoft.com/office/drawing/2014/main" id="{8EEF6025-949D-42AA-90A2-8DEFC5F4CD05}"/>
              </a:ext>
            </a:extLst>
          </p:cNvPr>
          <p:cNvSpPr>
            <a:spLocks noGrp="1"/>
          </p:cNvSpPr>
          <p:nvPr>
            <p:ph type="sldNum" sz="quarter" idx="12"/>
          </p:nvPr>
        </p:nvSpPr>
        <p:spPr/>
        <p:txBody>
          <a:bodyPr/>
          <a:lstStyle/>
          <a:p>
            <a:fld id="{A788F68F-2306-41B0-B18F-94BBB366C2AC}" type="slidenum">
              <a:rPr lang="fa-IR" smtClean="0"/>
              <a:t>‹#›</a:t>
            </a:fld>
            <a:endParaRPr lang="fa-IR"/>
          </a:p>
        </p:txBody>
      </p:sp>
    </p:spTree>
    <p:extLst>
      <p:ext uri="{BB962C8B-B14F-4D97-AF65-F5344CB8AC3E}">
        <p14:creationId xmlns:p14="http://schemas.microsoft.com/office/powerpoint/2010/main" val="859226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E3B92-9181-4005-BA58-35573E6A2717}"/>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7A411B83-2B5F-477A-8403-368166FEB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98BBC-2087-43EB-92DE-BFB42BE8D8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F6253843-1EBB-477B-BA42-55F07BF99B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679A56-AB78-44F2-847F-21EBFAEE9E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632B55FF-20B8-4D52-A832-D230B77DFF85}"/>
              </a:ext>
            </a:extLst>
          </p:cNvPr>
          <p:cNvSpPr>
            <a:spLocks noGrp="1"/>
          </p:cNvSpPr>
          <p:nvPr>
            <p:ph type="dt" sz="half" idx="10"/>
          </p:nvPr>
        </p:nvSpPr>
        <p:spPr>
          <a:xfrm>
            <a:off x="1161826" y="6331996"/>
            <a:ext cx="2743200" cy="365125"/>
          </a:xfrm>
          <a:prstGeom prst="rect">
            <a:avLst/>
          </a:prstGeom>
        </p:spPr>
        <p:txBody>
          <a:bodyPr/>
          <a:lstStyle>
            <a:lvl1pPr algn="l">
              <a:defRPr/>
            </a:lvl1pPr>
          </a:lstStyle>
          <a:p>
            <a:pPr algn="l"/>
            <a:fld id="{BB8B4E33-83F5-4984-8289-52AC8B2D37A7}" type="datetime4">
              <a:rPr lang="en-US" smtClean="0"/>
              <a:t>February 19, 2023</a:t>
            </a:fld>
            <a:endParaRPr lang="fa-IR" dirty="0"/>
          </a:p>
        </p:txBody>
      </p:sp>
      <p:sp>
        <p:nvSpPr>
          <p:cNvPr id="8" name="Footer Placeholder 7">
            <a:extLst>
              <a:ext uri="{FF2B5EF4-FFF2-40B4-BE49-F238E27FC236}">
                <a16:creationId xmlns:a16="http://schemas.microsoft.com/office/drawing/2014/main" id="{A9054715-237B-4479-8A92-23AC8926D880}"/>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9" name="Slide Number Placeholder 8">
            <a:extLst>
              <a:ext uri="{FF2B5EF4-FFF2-40B4-BE49-F238E27FC236}">
                <a16:creationId xmlns:a16="http://schemas.microsoft.com/office/drawing/2014/main" id="{24A88CDC-6648-4673-9E7A-4E2B2C1E4528}"/>
              </a:ext>
            </a:extLst>
          </p:cNvPr>
          <p:cNvSpPr>
            <a:spLocks noGrp="1"/>
          </p:cNvSpPr>
          <p:nvPr>
            <p:ph type="sldNum" sz="quarter" idx="12"/>
          </p:nvPr>
        </p:nvSpPr>
        <p:spPr/>
        <p:txBody>
          <a:bodyPr/>
          <a:lstStyle/>
          <a:p>
            <a:fld id="{A788F68F-2306-41B0-B18F-94BBB366C2AC}" type="slidenum">
              <a:rPr lang="fa-IR" smtClean="0"/>
              <a:t>‹#›</a:t>
            </a:fld>
            <a:endParaRPr lang="fa-IR"/>
          </a:p>
        </p:txBody>
      </p:sp>
    </p:spTree>
    <p:extLst>
      <p:ext uri="{BB962C8B-B14F-4D97-AF65-F5344CB8AC3E}">
        <p14:creationId xmlns:p14="http://schemas.microsoft.com/office/powerpoint/2010/main" val="2466077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38DF2-11FB-4079-9FF6-72A38E869249}"/>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2923BC60-66BE-4C2F-9DBF-FA9CA0F3D73C}"/>
              </a:ext>
            </a:extLst>
          </p:cNvPr>
          <p:cNvSpPr>
            <a:spLocks noGrp="1"/>
          </p:cNvSpPr>
          <p:nvPr>
            <p:ph type="dt" sz="half" idx="10"/>
          </p:nvPr>
        </p:nvSpPr>
        <p:spPr>
          <a:xfrm>
            <a:off x="1161826" y="6331996"/>
            <a:ext cx="2743200" cy="365125"/>
          </a:xfrm>
          <a:prstGeom prst="rect">
            <a:avLst/>
          </a:prstGeom>
        </p:spPr>
        <p:txBody>
          <a:bodyPr/>
          <a:lstStyle>
            <a:lvl1pPr algn="l">
              <a:defRPr/>
            </a:lvl1pPr>
          </a:lstStyle>
          <a:p>
            <a:pPr algn="l"/>
            <a:fld id="{02F23F08-0807-4ADD-AED8-D2BF03A34E37}" type="datetime4">
              <a:rPr lang="en-US" smtClean="0"/>
              <a:t>February 19, 2023</a:t>
            </a:fld>
            <a:endParaRPr lang="fa-IR" dirty="0"/>
          </a:p>
        </p:txBody>
      </p:sp>
      <p:sp>
        <p:nvSpPr>
          <p:cNvPr id="4" name="Footer Placeholder 3">
            <a:extLst>
              <a:ext uri="{FF2B5EF4-FFF2-40B4-BE49-F238E27FC236}">
                <a16:creationId xmlns:a16="http://schemas.microsoft.com/office/drawing/2014/main" id="{79BA5395-938E-4EBF-AFCF-E9A8A4E57B40}"/>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5" name="Slide Number Placeholder 4">
            <a:extLst>
              <a:ext uri="{FF2B5EF4-FFF2-40B4-BE49-F238E27FC236}">
                <a16:creationId xmlns:a16="http://schemas.microsoft.com/office/drawing/2014/main" id="{B45181E9-0913-45D0-938F-FB4FA8A85642}"/>
              </a:ext>
            </a:extLst>
          </p:cNvPr>
          <p:cNvSpPr>
            <a:spLocks noGrp="1"/>
          </p:cNvSpPr>
          <p:nvPr>
            <p:ph type="sldNum" sz="quarter" idx="12"/>
          </p:nvPr>
        </p:nvSpPr>
        <p:spPr/>
        <p:txBody>
          <a:bodyPr/>
          <a:lstStyle/>
          <a:p>
            <a:fld id="{A788F68F-2306-41B0-B18F-94BBB366C2AC}" type="slidenum">
              <a:rPr lang="fa-IR" smtClean="0"/>
              <a:t>‹#›</a:t>
            </a:fld>
            <a:endParaRPr lang="fa-IR"/>
          </a:p>
        </p:txBody>
      </p:sp>
    </p:spTree>
    <p:extLst>
      <p:ext uri="{BB962C8B-B14F-4D97-AF65-F5344CB8AC3E}">
        <p14:creationId xmlns:p14="http://schemas.microsoft.com/office/powerpoint/2010/main" val="242497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0B6B5-5D46-48A3-9843-4AA42E5BC2AC}"/>
              </a:ext>
            </a:extLst>
          </p:cNvPr>
          <p:cNvSpPr>
            <a:spLocks noGrp="1"/>
          </p:cNvSpPr>
          <p:nvPr>
            <p:ph type="dt" sz="half" idx="10"/>
          </p:nvPr>
        </p:nvSpPr>
        <p:spPr>
          <a:xfrm>
            <a:off x="1161826" y="6331996"/>
            <a:ext cx="2743200" cy="365125"/>
          </a:xfrm>
          <a:prstGeom prst="rect">
            <a:avLst/>
          </a:prstGeom>
        </p:spPr>
        <p:txBody>
          <a:bodyPr/>
          <a:lstStyle/>
          <a:p>
            <a:pPr algn="l"/>
            <a:fld id="{F59D25A7-1945-4251-99F5-DE15EDADDF72}" type="datetime4">
              <a:rPr lang="en-US" smtClean="0"/>
              <a:t>February 19, 2023</a:t>
            </a:fld>
            <a:endParaRPr lang="fa-IR" dirty="0"/>
          </a:p>
        </p:txBody>
      </p:sp>
      <p:sp>
        <p:nvSpPr>
          <p:cNvPr id="3" name="Footer Placeholder 2">
            <a:extLst>
              <a:ext uri="{FF2B5EF4-FFF2-40B4-BE49-F238E27FC236}">
                <a16:creationId xmlns:a16="http://schemas.microsoft.com/office/drawing/2014/main" id="{3B156975-9C21-44B4-B95C-C4264BCF9C37}"/>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4" name="Slide Number Placeholder 3">
            <a:extLst>
              <a:ext uri="{FF2B5EF4-FFF2-40B4-BE49-F238E27FC236}">
                <a16:creationId xmlns:a16="http://schemas.microsoft.com/office/drawing/2014/main" id="{A89FB774-1230-449A-BBC1-30781CE710D8}"/>
              </a:ext>
            </a:extLst>
          </p:cNvPr>
          <p:cNvSpPr>
            <a:spLocks noGrp="1"/>
          </p:cNvSpPr>
          <p:nvPr>
            <p:ph type="sldNum" sz="quarter" idx="12"/>
          </p:nvPr>
        </p:nvSpPr>
        <p:spPr/>
        <p:txBody>
          <a:bodyPr/>
          <a:lstStyle/>
          <a:p>
            <a:fld id="{A788F68F-2306-41B0-B18F-94BBB366C2AC}" type="slidenum">
              <a:rPr lang="fa-IR" smtClean="0"/>
              <a:t>‹#›</a:t>
            </a:fld>
            <a:endParaRPr lang="fa-IR"/>
          </a:p>
        </p:txBody>
      </p:sp>
    </p:spTree>
    <p:extLst>
      <p:ext uri="{BB962C8B-B14F-4D97-AF65-F5344CB8AC3E}">
        <p14:creationId xmlns:p14="http://schemas.microsoft.com/office/powerpoint/2010/main" val="3055064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17D6-5265-4CD8-9A6A-4CA3B2A4F9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87C31090-8F31-4068-92F5-279E43A276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F91BC5E9-89DF-45B6-A176-23600543A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B378F-3F6B-4064-A90E-8D7CD157C8F7}"/>
              </a:ext>
            </a:extLst>
          </p:cNvPr>
          <p:cNvSpPr>
            <a:spLocks noGrp="1"/>
          </p:cNvSpPr>
          <p:nvPr>
            <p:ph type="dt" sz="half" idx="10"/>
          </p:nvPr>
        </p:nvSpPr>
        <p:spPr>
          <a:xfrm>
            <a:off x="1161826" y="6331996"/>
            <a:ext cx="2743200" cy="365125"/>
          </a:xfrm>
          <a:prstGeom prst="rect">
            <a:avLst/>
          </a:prstGeom>
        </p:spPr>
        <p:txBody>
          <a:bodyPr/>
          <a:lstStyle/>
          <a:p>
            <a:pPr algn="l"/>
            <a:fld id="{2BA82393-996B-4731-876A-416E87A3E7BD}" type="datetime4">
              <a:rPr lang="en-US" smtClean="0"/>
              <a:t>February 19, 2023</a:t>
            </a:fld>
            <a:endParaRPr lang="fa-IR" dirty="0"/>
          </a:p>
        </p:txBody>
      </p:sp>
      <p:sp>
        <p:nvSpPr>
          <p:cNvPr id="6" name="Footer Placeholder 5">
            <a:extLst>
              <a:ext uri="{FF2B5EF4-FFF2-40B4-BE49-F238E27FC236}">
                <a16:creationId xmlns:a16="http://schemas.microsoft.com/office/drawing/2014/main" id="{2D0038D2-5466-4C60-83A4-C4AE525E4743}"/>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7" name="Slide Number Placeholder 6">
            <a:extLst>
              <a:ext uri="{FF2B5EF4-FFF2-40B4-BE49-F238E27FC236}">
                <a16:creationId xmlns:a16="http://schemas.microsoft.com/office/drawing/2014/main" id="{3EFF1634-B01A-49C3-9F06-2CAB8F863653}"/>
              </a:ext>
            </a:extLst>
          </p:cNvPr>
          <p:cNvSpPr>
            <a:spLocks noGrp="1"/>
          </p:cNvSpPr>
          <p:nvPr>
            <p:ph type="sldNum" sz="quarter" idx="12"/>
          </p:nvPr>
        </p:nvSpPr>
        <p:spPr/>
        <p:txBody>
          <a:bodyPr/>
          <a:lstStyle/>
          <a:p>
            <a:fld id="{A788F68F-2306-41B0-B18F-94BBB366C2AC}" type="slidenum">
              <a:rPr lang="fa-IR" smtClean="0"/>
              <a:t>‹#›</a:t>
            </a:fld>
            <a:endParaRPr lang="fa-IR"/>
          </a:p>
        </p:txBody>
      </p:sp>
    </p:spTree>
    <p:extLst>
      <p:ext uri="{BB962C8B-B14F-4D97-AF65-F5344CB8AC3E}">
        <p14:creationId xmlns:p14="http://schemas.microsoft.com/office/powerpoint/2010/main" val="1278165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56966-C25C-48EA-BBEF-E14AC6897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B3296861-B348-4EEE-A0F0-2FD9272E47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C4DC4659-A983-4A6A-8CC9-8B8C40311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064DE-6026-43F2-BC59-17B30D891F3A}"/>
              </a:ext>
            </a:extLst>
          </p:cNvPr>
          <p:cNvSpPr>
            <a:spLocks noGrp="1"/>
          </p:cNvSpPr>
          <p:nvPr>
            <p:ph type="dt" sz="half" idx="10"/>
          </p:nvPr>
        </p:nvSpPr>
        <p:spPr>
          <a:xfrm>
            <a:off x="1161826" y="6331996"/>
            <a:ext cx="2743200" cy="365125"/>
          </a:xfrm>
          <a:prstGeom prst="rect">
            <a:avLst/>
          </a:prstGeom>
        </p:spPr>
        <p:txBody>
          <a:bodyPr/>
          <a:lstStyle>
            <a:lvl1pPr algn="r" rtl="1">
              <a:defRPr/>
            </a:lvl1pPr>
          </a:lstStyle>
          <a:p>
            <a:pPr algn="l" rtl="0"/>
            <a:fld id="{4F35F0B9-9ABD-45C4-B5AF-950D4BA7775B}" type="datetime4">
              <a:rPr lang="en-US" smtClean="0"/>
              <a:t>February 19, 2023</a:t>
            </a:fld>
            <a:endParaRPr lang="fa-IR" dirty="0"/>
          </a:p>
        </p:txBody>
      </p:sp>
      <p:sp>
        <p:nvSpPr>
          <p:cNvPr id="6" name="Footer Placeholder 5">
            <a:extLst>
              <a:ext uri="{FF2B5EF4-FFF2-40B4-BE49-F238E27FC236}">
                <a16:creationId xmlns:a16="http://schemas.microsoft.com/office/drawing/2014/main" id="{A7F870AE-1921-4E20-A61B-7044644FC4A5}"/>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7" name="Slide Number Placeholder 6">
            <a:extLst>
              <a:ext uri="{FF2B5EF4-FFF2-40B4-BE49-F238E27FC236}">
                <a16:creationId xmlns:a16="http://schemas.microsoft.com/office/drawing/2014/main" id="{A3F76A87-B0CB-4B97-9753-8B1AB36EFBA6}"/>
              </a:ext>
            </a:extLst>
          </p:cNvPr>
          <p:cNvSpPr>
            <a:spLocks noGrp="1"/>
          </p:cNvSpPr>
          <p:nvPr>
            <p:ph type="sldNum" sz="quarter" idx="12"/>
          </p:nvPr>
        </p:nvSpPr>
        <p:spPr/>
        <p:txBody>
          <a:bodyPr/>
          <a:lstStyle/>
          <a:p>
            <a:fld id="{A788F68F-2306-41B0-B18F-94BBB366C2AC}" type="slidenum">
              <a:rPr lang="fa-IR" smtClean="0"/>
              <a:t>‹#›</a:t>
            </a:fld>
            <a:endParaRPr lang="fa-IR"/>
          </a:p>
        </p:txBody>
      </p:sp>
    </p:spTree>
    <p:extLst>
      <p:ext uri="{BB962C8B-B14F-4D97-AF65-F5344CB8AC3E}">
        <p14:creationId xmlns:p14="http://schemas.microsoft.com/office/powerpoint/2010/main" val="409992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FC95B3-E87A-4F5B-B3CD-B0676A3DDC6F}"/>
              </a:ext>
            </a:extLst>
          </p:cNvPr>
          <p:cNvSpPr/>
          <p:nvPr userDrawn="1"/>
        </p:nvSpPr>
        <p:spPr>
          <a:xfrm>
            <a:off x="1161826" y="6426666"/>
            <a:ext cx="10861638" cy="29480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2" name="Title Placeholder 1">
            <a:extLst>
              <a:ext uri="{FF2B5EF4-FFF2-40B4-BE49-F238E27FC236}">
                <a16:creationId xmlns:a16="http://schemas.microsoft.com/office/drawing/2014/main" id="{DD4F4752-0FE3-4D38-8AA4-7DFEEF820C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t>
            </a:r>
            <a:r>
              <a:rPr lang="en-US" dirty="0" err="1"/>
              <a:t>eZzdit</a:t>
            </a:r>
            <a:r>
              <a:rPr lang="en-US" dirty="0"/>
              <a:t> Master title style</a:t>
            </a:r>
            <a:endParaRPr lang="fa-IR" dirty="0"/>
          </a:p>
        </p:txBody>
      </p:sp>
      <p:sp>
        <p:nvSpPr>
          <p:cNvPr id="3" name="Text Placeholder 2">
            <a:extLst>
              <a:ext uri="{FF2B5EF4-FFF2-40B4-BE49-F238E27FC236}">
                <a16:creationId xmlns:a16="http://schemas.microsoft.com/office/drawing/2014/main" id="{247B0971-D459-4D39-B8E0-D3599A843C39}"/>
              </a:ext>
            </a:extLst>
          </p:cNvPr>
          <p:cNvSpPr>
            <a:spLocks noGrp="1"/>
          </p:cNvSpPr>
          <p:nvPr>
            <p:ph type="body" idx="1"/>
          </p:nvPr>
        </p:nvSpPr>
        <p:spPr>
          <a:xfrm>
            <a:off x="574158" y="1825625"/>
            <a:ext cx="10779641" cy="42632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Footer Placeholder 4">
            <a:extLst>
              <a:ext uri="{FF2B5EF4-FFF2-40B4-BE49-F238E27FC236}">
                <a16:creationId xmlns:a16="http://schemas.microsoft.com/office/drawing/2014/main" id="{25EFBF3E-1323-4CA5-81DA-D549AC99721A}"/>
              </a:ext>
            </a:extLst>
          </p:cNvPr>
          <p:cNvSpPr>
            <a:spLocks noGrp="1"/>
          </p:cNvSpPr>
          <p:nvPr>
            <p:ph type="ftr" sz="quarter" idx="3"/>
          </p:nvPr>
        </p:nvSpPr>
        <p:spPr>
          <a:xfrm>
            <a:off x="4373431" y="6331996"/>
            <a:ext cx="4555415" cy="365125"/>
          </a:xfrm>
          <a:prstGeom prst="rect">
            <a:avLst/>
          </a:prstGeom>
        </p:spPr>
        <p:txBody>
          <a:bodyPr vert="horz" lIns="91440" tIns="45720" rIns="91440" bIns="45720" rtlCol="0" anchor="ctr"/>
          <a:lstStyle>
            <a:lvl1pPr algn="ctr">
              <a:defRPr sz="1200" b="1">
                <a:solidFill>
                  <a:schemeClr val="bg1"/>
                </a:solidFill>
                <a:cs typeface="B Nazanin" panose="00000400000000000000" pitchFamily="2" charset="-78"/>
              </a:defRPr>
            </a:lvl1pPr>
          </a:lstStyle>
          <a:p>
            <a:r>
              <a:rPr lang="en-US">
                <a:cs typeface="B Nazanin" panose="00000400000000000000" pitchFamily="2" charset="-78"/>
              </a:rPr>
              <a:t>3rd  international conference on climate change impact on Oceans</a:t>
            </a:r>
            <a:endParaRPr lang="fa-IR" dirty="0">
              <a:cs typeface="B Nazanin" panose="00000400000000000000" pitchFamily="2" charset="-78"/>
            </a:endParaRPr>
          </a:p>
        </p:txBody>
      </p:sp>
      <p:sp>
        <p:nvSpPr>
          <p:cNvPr id="6" name="Slide Number Placeholder 5">
            <a:extLst>
              <a:ext uri="{FF2B5EF4-FFF2-40B4-BE49-F238E27FC236}">
                <a16:creationId xmlns:a16="http://schemas.microsoft.com/office/drawing/2014/main" id="{D81B67CF-8B7F-4555-9135-D9F020BB5566}"/>
              </a:ext>
            </a:extLst>
          </p:cNvPr>
          <p:cNvSpPr>
            <a:spLocks noGrp="1"/>
          </p:cNvSpPr>
          <p:nvPr>
            <p:ph type="sldNum" sz="quarter" idx="4"/>
          </p:nvPr>
        </p:nvSpPr>
        <p:spPr>
          <a:xfrm>
            <a:off x="9280264" y="6331995"/>
            <a:ext cx="2654000" cy="365125"/>
          </a:xfrm>
          <a:prstGeom prst="rect">
            <a:avLst/>
          </a:prstGeom>
        </p:spPr>
        <p:txBody>
          <a:bodyPr vert="horz" lIns="91440" tIns="45720" rIns="91440" bIns="45720" rtlCol="0" anchor="ctr"/>
          <a:lstStyle>
            <a:lvl1pPr algn="r" rtl="1">
              <a:defRPr sz="1200" b="1">
                <a:solidFill>
                  <a:schemeClr val="tx1">
                    <a:tint val="75000"/>
                  </a:schemeClr>
                </a:solidFill>
                <a:cs typeface="B Nazanin" panose="00000400000000000000" pitchFamily="2" charset="-78"/>
              </a:defRPr>
            </a:lvl1pPr>
          </a:lstStyle>
          <a:p>
            <a:r>
              <a:rPr lang="fa-IR" dirty="0"/>
              <a:t>1</a:t>
            </a:r>
          </a:p>
        </p:txBody>
      </p:sp>
      <p:sp>
        <p:nvSpPr>
          <p:cNvPr id="7" name="Rectangle 6">
            <a:extLst>
              <a:ext uri="{FF2B5EF4-FFF2-40B4-BE49-F238E27FC236}">
                <a16:creationId xmlns:a16="http://schemas.microsoft.com/office/drawing/2014/main" id="{14821B74-CB13-4AA7-B39B-0DB136AD7E11}"/>
              </a:ext>
            </a:extLst>
          </p:cNvPr>
          <p:cNvSpPr/>
          <p:nvPr userDrawn="1"/>
        </p:nvSpPr>
        <p:spPr>
          <a:xfrm>
            <a:off x="150607" y="86062"/>
            <a:ext cx="215154" cy="600276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dirty="0"/>
          </a:p>
        </p:txBody>
      </p:sp>
      <p:pic>
        <p:nvPicPr>
          <p:cNvPr id="9" name="Picture 8">
            <a:extLst>
              <a:ext uri="{FF2B5EF4-FFF2-40B4-BE49-F238E27FC236}">
                <a16:creationId xmlns:a16="http://schemas.microsoft.com/office/drawing/2014/main" id="{09350C0D-55E1-49DF-8572-37E5E86DBE5D}"/>
              </a:ext>
            </a:extLst>
          </p:cNvPr>
          <p:cNvPicPr>
            <a:picLocks noChangeAspect="1"/>
          </p:cNvPicPr>
          <p:nvPr userDrawn="1"/>
        </p:nvPicPr>
        <p:blipFill rotWithShape="1">
          <a:blip r:embed="rId14"/>
          <a:srcRect l="29641" t="27608" r="30359" b="27059"/>
          <a:stretch/>
        </p:blipFill>
        <p:spPr>
          <a:xfrm>
            <a:off x="257736" y="6154718"/>
            <a:ext cx="871369" cy="617220"/>
          </a:xfrm>
          <a:prstGeom prst="rect">
            <a:avLst/>
          </a:prstGeom>
        </p:spPr>
      </p:pic>
      <p:sp>
        <p:nvSpPr>
          <p:cNvPr id="10" name="Date Placeholder 9">
            <a:extLst>
              <a:ext uri="{FF2B5EF4-FFF2-40B4-BE49-F238E27FC236}">
                <a16:creationId xmlns:a16="http://schemas.microsoft.com/office/drawing/2014/main" id="{A7C1809A-F40F-4BB5-9C76-EE3A1091B3C4}"/>
              </a:ext>
            </a:extLst>
          </p:cNvPr>
          <p:cNvSpPr>
            <a:spLocks noGrp="1"/>
          </p:cNvSpPr>
          <p:nvPr>
            <p:ph type="dt" sz="half" idx="2"/>
          </p:nvPr>
        </p:nvSpPr>
        <p:spPr>
          <a:xfrm>
            <a:off x="1161826" y="6331994"/>
            <a:ext cx="2743200" cy="365125"/>
          </a:xfrm>
          <a:prstGeom prst="rect">
            <a:avLst/>
          </a:prstGeom>
        </p:spPr>
        <p:txBody>
          <a:bodyPr vert="horz" lIns="91440" tIns="45720" rIns="91440" bIns="45720" rtlCol="0" anchor="ctr"/>
          <a:lstStyle>
            <a:lvl1pPr algn="l">
              <a:defRPr sz="1200" b="1">
                <a:solidFill>
                  <a:schemeClr val="bg1"/>
                </a:solidFill>
                <a:cs typeface="B Nazanin" panose="00000400000000000000" pitchFamily="2" charset="-78"/>
              </a:defRPr>
            </a:lvl1pPr>
          </a:lstStyle>
          <a:p>
            <a:pPr algn="ctr"/>
            <a:fld id="{F3A3FD0F-B43F-4B23-85C7-02F016E7D8AC}" type="datetime4">
              <a:rPr lang="en-US" smtClean="0"/>
              <a:t>February 19, 2023</a:t>
            </a:fld>
            <a:endParaRPr lang="fa-IR" dirty="0"/>
          </a:p>
        </p:txBody>
      </p:sp>
    </p:spTree>
    <p:extLst>
      <p:ext uri="{BB962C8B-B14F-4D97-AF65-F5344CB8AC3E}">
        <p14:creationId xmlns:p14="http://schemas.microsoft.com/office/powerpoint/2010/main" val="1217824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388D13-D7C0-48A0-9A5D-82F1655E6D25}"/>
              </a:ext>
            </a:extLst>
          </p:cNvPr>
          <p:cNvSpPr>
            <a:spLocks noGrp="1"/>
          </p:cNvSpPr>
          <p:nvPr>
            <p:ph type="title"/>
          </p:nvPr>
        </p:nvSpPr>
        <p:spPr>
          <a:xfrm>
            <a:off x="708111" y="526380"/>
            <a:ext cx="10515600" cy="1137207"/>
          </a:xfrm>
        </p:spPr>
        <p:txBody>
          <a:bodyPr/>
          <a:lstStyle/>
          <a:p>
            <a:pPr algn="ctr"/>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IN The Name of GOD</a:t>
            </a:r>
            <a:endParaRPr lang="fa-IR"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6" name="TextBox 5">
            <a:extLst>
              <a:ext uri="{FF2B5EF4-FFF2-40B4-BE49-F238E27FC236}">
                <a16:creationId xmlns:a16="http://schemas.microsoft.com/office/drawing/2014/main" id="{64ECB2E9-7991-4AFD-BF2E-FBB4AC12C78A}"/>
              </a:ext>
            </a:extLst>
          </p:cNvPr>
          <p:cNvSpPr txBox="1"/>
          <p:nvPr/>
        </p:nvSpPr>
        <p:spPr>
          <a:xfrm>
            <a:off x="1706880" y="4965440"/>
            <a:ext cx="8747759" cy="1323439"/>
          </a:xfrm>
          <a:prstGeom prst="rect">
            <a:avLst/>
          </a:prstGeom>
          <a:noFill/>
        </p:spPr>
        <p:txBody>
          <a:bodyPr wrap="square" rtlCol="1">
            <a:spAutoFit/>
          </a:bodyPr>
          <a:lstStyle/>
          <a:p>
            <a:pPr algn="ctr"/>
            <a:r>
              <a:rPr lang="en-US" sz="1600" spc="50" dirty="0">
                <a:ln w="9525" cmpd="sng">
                  <a:solidFill>
                    <a:schemeClr val="accent1"/>
                  </a:solidFill>
                  <a:prstDash val="solid"/>
                </a:ln>
                <a:effectLst>
                  <a:glow rad="38100">
                    <a:schemeClr val="accent1">
                      <a:alpha val="40000"/>
                    </a:schemeClr>
                  </a:glow>
                </a:effectLst>
                <a:latin typeface="Arial Narrow" panose="020B0606020202030204" pitchFamily="34" charset="0"/>
              </a:rPr>
              <a:t>Dr. Sahar Tajbakhsh</a:t>
            </a:r>
          </a:p>
          <a:p>
            <a:pPr algn="ctr"/>
            <a:r>
              <a:rPr lang="en-US" sz="1600" spc="50" dirty="0">
                <a:ln w="9525" cmpd="sng">
                  <a:solidFill>
                    <a:schemeClr val="accent1"/>
                  </a:solidFill>
                  <a:prstDash val="solid"/>
                </a:ln>
                <a:effectLst>
                  <a:glow rad="38100">
                    <a:schemeClr val="accent1">
                      <a:alpha val="40000"/>
                    </a:schemeClr>
                  </a:glow>
                </a:effectLst>
                <a:latin typeface="Arial Narrow" panose="020B0606020202030204" pitchFamily="34" charset="0"/>
              </a:rPr>
              <a:t>Deputy Minister of Road and Urban Development</a:t>
            </a:r>
          </a:p>
          <a:p>
            <a:pPr algn="ctr"/>
            <a:r>
              <a:rPr lang="en-US" sz="1600" spc="50" dirty="0">
                <a:ln w="9525" cmpd="sng">
                  <a:solidFill>
                    <a:schemeClr val="accent1"/>
                  </a:solidFill>
                  <a:prstDash val="solid"/>
                </a:ln>
                <a:effectLst>
                  <a:glow rad="38100">
                    <a:schemeClr val="accent1">
                      <a:alpha val="40000"/>
                    </a:schemeClr>
                  </a:glow>
                </a:effectLst>
                <a:latin typeface="Arial Narrow" panose="020B0606020202030204" pitchFamily="34" charset="0"/>
              </a:rPr>
              <a:t>and</a:t>
            </a:r>
          </a:p>
          <a:p>
            <a:pPr algn="ctr"/>
            <a:r>
              <a:rPr lang="en-US" sz="1600" spc="50" dirty="0">
                <a:ln w="9525" cmpd="sng">
                  <a:solidFill>
                    <a:schemeClr val="accent1"/>
                  </a:solidFill>
                  <a:prstDash val="solid"/>
                </a:ln>
                <a:effectLst>
                  <a:glow rad="38100">
                    <a:schemeClr val="accent1">
                      <a:alpha val="40000"/>
                    </a:schemeClr>
                  </a:glow>
                </a:effectLst>
                <a:latin typeface="Arial Narrow" panose="020B0606020202030204" pitchFamily="34" charset="0"/>
              </a:rPr>
              <a:t>Permanent Representative of I.R. of Iran Meteorological Organization with WMO</a:t>
            </a:r>
            <a:endParaRPr lang="fa-IR" sz="1600" spc="50" dirty="0">
              <a:ln w="9525" cmpd="sng">
                <a:solidFill>
                  <a:schemeClr val="accent1"/>
                </a:solidFill>
                <a:prstDash val="solid"/>
              </a:ln>
              <a:effectLst>
                <a:glow rad="38100">
                  <a:schemeClr val="accent1">
                    <a:alpha val="40000"/>
                  </a:schemeClr>
                </a:glow>
              </a:effectLst>
              <a:latin typeface="Arial Narrow" panose="020B0606020202030204" pitchFamily="34" charset="0"/>
            </a:endParaRPr>
          </a:p>
          <a:p>
            <a:pPr algn="ctr"/>
            <a:r>
              <a:rPr lang="en-US" sz="1600" spc="50" dirty="0">
                <a:ln w="9525" cmpd="sng">
                  <a:solidFill>
                    <a:schemeClr val="accent1"/>
                  </a:solidFill>
                  <a:prstDash val="solid"/>
                </a:ln>
                <a:effectLst>
                  <a:glow rad="38100">
                    <a:schemeClr val="accent1">
                      <a:alpha val="40000"/>
                    </a:schemeClr>
                  </a:glow>
                </a:effectLst>
                <a:latin typeface="Arial Narrow" panose="020B0606020202030204" pitchFamily="34" charset="0"/>
              </a:rPr>
              <a:t>dr.tajbakhsh@irimo.ir</a:t>
            </a:r>
          </a:p>
        </p:txBody>
      </p:sp>
      <p:sp>
        <p:nvSpPr>
          <p:cNvPr id="9" name="Subtitle 8">
            <a:extLst>
              <a:ext uri="{FF2B5EF4-FFF2-40B4-BE49-F238E27FC236}">
                <a16:creationId xmlns:a16="http://schemas.microsoft.com/office/drawing/2014/main" id="{01E98CB1-A00F-4554-A95C-CF4180DE8AE4}"/>
              </a:ext>
            </a:extLst>
          </p:cNvPr>
          <p:cNvSpPr>
            <a:spLocks noGrp="1"/>
          </p:cNvSpPr>
          <p:nvPr>
            <p:ph type="subTitle" idx="1"/>
          </p:nvPr>
        </p:nvSpPr>
        <p:spPr>
          <a:xfrm>
            <a:off x="1467063" y="2899015"/>
            <a:ext cx="9144000" cy="830997"/>
          </a:xfrm>
        </p:spPr>
        <p:txBody>
          <a:bodyPr>
            <a:normAutofit/>
          </a:bodyPr>
          <a:lstStyle/>
          <a:p>
            <a:r>
              <a:rPr lang="en-US" sz="3600" b="1" dirty="0">
                <a:ln w="0"/>
                <a:solidFill>
                  <a:srgbClr val="002060"/>
                </a:solidFill>
                <a:effectLst>
                  <a:outerShdw blurRad="38100" dist="19050" dir="2700000" algn="tl" rotWithShape="0">
                    <a:schemeClr val="dk1">
                      <a:alpha val="40000"/>
                    </a:schemeClr>
                  </a:outerShdw>
                </a:effectLst>
                <a:cs typeface="B Titr" pitchFamily="2" charset="-78"/>
              </a:rPr>
              <a:t>Climate Change, Oceans and Cryosphere</a:t>
            </a:r>
            <a:endParaRPr lang="fa-IR" sz="3600" b="1" dirty="0">
              <a:ln w="0"/>
              <a:solidFill>
                <a:srgbClr val="002060"/>
              </a:solidFill>
              <a:effectLst>
                <a:outerShdw blurRad="38100" dist="19050" dir="2700000" algn="tl" rotWithShape="0">
                  <a:schemeClr val="dk1">
                    <a:alpha val="40000"/>
                  </a:schemeClr>
                </a:outerShdw>
              </a:effectLst>
            </a:endParaRPr>
          </a:p>
        </p:txBody>
      </p:sp>
      <p:sp>
        <p:nvSpPr>
          <p:cNvPr id="2" name="Footer Placeholder 1">
            <a:extLst>
              <a:ext uri="{FF2B5EF4-FFF2-40B4-BE49-F238E27FC236}">
                <a16:creationId xmlns:a16="http://schemas.microsoft.com/office/drawing/2014/main" id="{64DC6581-0056-455F-B4E0-C2DA764688B6}"/>
              </a:ext>
            </a:extLst>
          </p:cNvPr>
          <p:cNvSpPr>
            <a:spLocks noGrp="1"/>
          </p:cNvSpPr>
          <p:nvPr>
            <p:ph type="ftr" sz="quarter" idx="11"/>
          </p:nvPr>
        </p:nvSpPr>
        <p:spPr/>
        <p:txBody>
          <a:bodyPr/>
          <a:lstStyle/>
          <a:p>
            <a:r>
              <a:rPr lang="en-US">
                <a:cs typeface="B Nazanin" panose="00000400000000000000" pitchFamily="2" charset="-78"/>
              </a:rPr>
              <a:t>3rd  international conference on climate change impact on Oceans</a:t>
            </a:r>
            <a:endParaRPr lang="fa-IR" dirty="0">
              <a:cs typeface="B Nazanin" panose="00000400000000000000" pitchFamily="2" charset="-78"/>
            </a:endParaRPr>
          </a:p>
        </p:txBody>
      </p:sp>
      <p:sp>
        <p:nvSpPr>
          <p:cNvPr id="3" name="Slide Number Placeholder 2">
            <a:extLst>
              <a:ext uri="{FF2B5EF4-FFF2-40B4-BE49-F238E27FC236}">
                <a16:creationId xmlns:a16="http://schemas.microsoft.com/office/drawing/2014/main" id="{C7A5A02F-6897-4220-8788-E77A6938125F}"/>
              </a:ext>
            </a:extLst>
          </p:cNvPr>
          <p:cNvSpPr>
            <a:spLocks noGrp="1"/>
          </p:cNvSpPr>
          <p:nvPr>
            <p:ph type="sldNum" sz="quarter" idx="12"/>
          </p:nvPr>
        </p:nvSpPr>
        <p:spPr/>
        <p:txBody>
          <a:bodyPr/>
          <a:lstStyle/>
          <a:p>
            <a:fld id="{022063FA-CE1B-4A63-B00C-8E0618A5A00B}" type="slidenum">
              <a:rPr lang="fa-IR" smtClean="0"/>
              <a:pPr/>
              <a:t>1</a:t>
            </a:fld>
            <a:endParaRPr lang="fa-IR" dirty="0"/>
          </a:p>
        </p:txBody>
      </p:sp>
    </p:spTree>
    <p:extLst>
      <p:ext uri="{BB962C8B-B14F-4D97-AF65-F5344CB8AC3E}">
        <p14:creationId xmlns:p14="http://schemas.microsoft.com/office/powerpoint/2010/main" val="736835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6334" t="17407" r="26750" b="5111"/>
          <a:stretch/>
        </p:blipFill>
        <p:spPr>
          <a:xfrm>
            <a:off x="655320" y="915070"/>
            <a:ext cx="11278944" cy="5234715"/>
          </a:xfrm>
          <a:prstGeom prst="rect">
            <a:avLst/>
          </a:prstGeom>
        </p:spPr>
      </p:pic>
      <p:sp>
        <p:nvSpPr>
          <p:cNvPr id="4" name="Rectangle 3"/>
          <p:cNvSpPr/>
          <p:nvPr/>
        </p:nvSpPr>
        <p:spPr>
          <a:xfrm>
            <a:off x="471207" y="204520"/>
            <a:ext cx="10256520" cy="461665"/>
          </a:xfrm>
          <a:prstGeom prst="rect">
            <a:avLst/>
          </a:prstGeom>
          <a:ln>
            <a:solidFill>
              <a:srgbClr val="002060"/>
            </a:solidFill>
          </a:ln>
        </p:spPr>
        <p:txBody>
          <a:bodyPr wrap="square">
            <a:spAutoFit/>
          </a:bodyPr>
          <a:lstStyle/>
          <a:p>
            <a:r>
              <a:rPr lang="en-US" sz="2400" b="1" dirty="0">
                <a:solidFill>
                  <a:srgbClr val="002060"/>
                </a:solidFill>
                <a:latin typeface="Arial Narrow" panose="020B0606020202030204" pitchFamily="34" charset="0"/>
              </a:rPr>
              <a:t>Multiple climatic impact-drivers are projected to change in all regions of the world</a:t>
            </a:r>
          </a:p>
        </p:txBody>
      </p:sp>
      <p:sp>
        <p:nvSpPr>
          <p:cNvPr id="5" name="Oval 4">
            <a:extLst>
              <a:ext uri="{FF2B5EF4-FFF2-40B4-BE49-F238E27FC236}">
                <a16:creationId xmlns:a16="http://schemas.microsoft.com/office/drawing/2014/main" id="{CD3EEC36-D851-4C0D-996E-4FCA1C770388}"/>
              </a:ext>
            </a:extLst>
          </p:cNvPr>
          <p:cNvSpPr/>
          <p:nvPr/>
        </p:nvSpPr>
        <p:spPr>
          <a:xfrm>
            <a:off x="8052179" y="764275"/>
            <a:ext cx="1528549" cy="481765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Footer Placeholder 6">
            <a:extLst>
              <a:ext uri="{FF2B5EF4-FFF2-40B4-BE49-F238E27FC236}">
                <a16:creationId xmlns:a16="http://schemas.microsoft.com/office/drawing/2014/main" id="{FDA0A75B-1355-4F2E-A63F-269B01C46336}"/>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8" name="Slide Number Placeholder 7">
            <a:extLst>
              <a:ext uri="{FF2B5EF4-FFF2-40B4-BE49-F238E27FC236}">
                <a16:creationId xmlns:a16="http://schemas.microsoft.com/office/drawing/2014/main" id="{F6D2D362-A81D-4B29-8FDB-91DE8AB353D1}"/>
              </a:ext>
            </a:extLst>
          </p:cNvPr>
          <p:cNvSpPr>
            <a:spLocks noGrp="1"/>
          </p:cNvSpPr>
          <p:nvPr>
            <p:ph type="sldNum" sz="quarter" idx="12"/>
          </p:nvPr>
        </p:nvSpPr>
        <p:spPr/>
        <p:txBody>
          <a:bodyPr/>
          <a:lstStyle/>
          <a:p>
            <a:fld id="{A788F68F-2306-41B0-B18F-94BBB366C2AC}" type="slidenum">
              <a:rPr lang="fa-IR" smtClean="0"/>
              <a:t>10</a:t>
            </a:fld>
            <a:endParaRPr lang="fa-IR"/>
          </a:p>
        </p:txBody>
      </p:sp>
    </p:spTree>
    <p:extLst>
      <p:ext uri="{BB962C8B-B14F-4D97-AF65-F5344CB8AC3E}">
        <p14:creationId xmlns:p14="http://schemas.microsoft.com/office/powerpoint/2010/main" val="120941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egaphone">
            <a:extLst>
              <a:ext uri="{FF2B5EF4-FFF2-40B4-BE49-F238E27FC236}">
                <a16:creationId xmlns:a16="http://schemas.microsoft.com/office/drawing/2014/main" id="{9834E0B2-9342-4E6B-A62E-E2BFFFDAD89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652440">
            <a:off x="138904" y="1077705"/>
            <a:ext cx="1395673" cy="1549780"/>
          </a:xfrm>
          <a:prstGeom prst="rect">
            <a:avLst/>
          </a:prstGeom>
        </p:spPr>
      </p:pic>
      <p:pic>
        <p:nvPicPr>
          <p:cNvPr id="5" name="Picture 4">
            <a:extLst>
              <a:ext uri="{FF2B5EF4-FFF2-40B4-BE49-F238E27FC236}">
                <a16:creationId xmlns:a16="http://schemas.microsoft.com/office/drawing/2014/main" id="{B6DEE388-4BAD-4915-88A9-5BEA799B03C3}"/>
              </a:ext>
            </a:extLst>
          </p:cNvPr>
          <p:cNvPicPr>
            <a:picLocks noChangeAspect="1"/>
          </p:cNvPicPr>
          <p:nvPr/>
        </p:nvPicPr>
        <p:blipFill rotWithShape="1">
          <a:blip r:embed="rId4"/>
          <a:srcRect l="18889" t="21703" r="41315" b="20153"/>
          <a:stretch/>
        </p:blipFill>
        <p:spPr>
          <a:xfrm>
            <a:off x="464726" y="2561440"/>
            <a:ext cx="3509634" cy="3233446"/>
          </a:xfrm>
          <a:prstGeom prst="rect">
            <a:avLst/>
          </a:prstGeom>
        </p:spPr>
      </p:pic>
      <p:pic>
        <p:nvPicPr>
          <p:cNvPr id="7" name="Picture 6">
            <a:extLst>
              <a:ext uri="{FF2B5EF4-FFF2-40B4-BE49-F238E27FC236}">
                <a16:creationId xmlns:a16="http://schemas.microsoft.com/office/drawing/2014/main" id="{329D7FA9-C5CE-4C41-8D2C-8850263851CC}"/>
              </a:ext>
            </a:extLst>
          </p:cNvPr>
          <p:cNvPicPr>
            <a:picLocks noChangeAspect="1"/>
          </p:cNvPicPr>
          <p:nvPr/>
        </p:nvPicPr>
        <p:blipFill rotWithShape="1">
          <a:blip r:embed="rId5"/>
          <a:srcRect l="9139" t="14574" r="39750" b="11163"/>
          <a:stretch/>
        </p:blipFill>
        <p:spPr>
          <a:xfrm>
            <a:off x="4225864" y="3738289"/>
            <a:ext cx="3836028" cy="2593706"/>
          </a:xfrm>
          <a:prstGeom prst="rect">
            <a:avLst/>
          </a:prstGeom>
          <a:ln>
            <a:solidFill>
              <a:schemeClr val="tx1"/>
            </a:solidFill>
          </a:ln>
        </p:spPr>
      </p:pic>
      <p:pic>
        <p:nvPicPr>
          <p:cNvPr id="8" name="Picture 7">
            <a:extLst>
              <a:ext uri="{FF2B5EF4-FFF2-40B4-BE49-F238E27FC236}">
                <a16:creationId xmlns:a16="http://schemas.microsoft.com/office/drawing/2014/main" id="{BDA479DF-BC28-4BCE-96D3-33723D8C9774}"/>
              </a:ext>
            </a:extLst>
          </p:cNvPr>
          <p:cNvPicPr>
            <a:picLocks noChangeAspect="1"/>
          </p:cNvPicPr>
          <p:nvPr/>
        </p:nvPicPr>
        <p:blipFill rotWithShape="1">
          <a:blip r:embed="rId6"/>
          <a:srcRect l="9139" t="13953" r="40164" b="10954"/>
          <a:stretch/>
        </p:blipFill>
        <p:spPr>
          <a:xfrm>
            <a:off x="4225864" y="911873"/>
            <a:ext cx="3740271" cy="2722223"/>
          </a:xfrm>
          <a:prstGeom prst="rect">
            <a:avLst/>
          </a:prstGeom>
          <a:ln>
            <a:solidFill>
              <a:schemeClr val="tx1"/>
            </a:solidFill>
          </a:ln>
        </p:spPr>
      </p:pic>
      <p:pic>
        <p:nvPicPr>
          <p:cNvPr id="9" name="Picture 8">
            <a:extLst>
              <a:ext uri="{FF2B5EF4-FFF2-40B4-BE49-F238E27FC236}">
                <a16:creationId xmlns:a16="http://schemas.microsoft.com/office/drawing/2014/main" id="{C36AE339-6558-47B0-A818-328237DAAAFA}"/>
              </a:ext>
            </a:extLst>
          </p:cNvPr>
          <p:cNvPicPr>
            <a:picLocks noChangeAspect="1"/>
          </p:cNvPicPr>
          <p:nvPr/>
        </p:nvPicPr>
        <p:blipFill rotWithShape="1">
          <a:blip r:embed="rId7"/>
          <a:srcRect l="8778" t="13877" r="39383" b="8527"/>
          <a:stretch/>
        </p:blipFill>
        <p:spPr>
          <a:xfrm>
            <a:off x="8165805" y="911874"/>
            <a:ext cx="3814450" cy="2667108"/>
          </a:xfrm>
          <a:prstGeom prst="rect">
            <a:avLst/>
          </a:prstGeom>
          <a:ln>
            <a:solidFill>
              <a:schemeClr val="tx1"/>
            </a:solidFill>
          </a:ln>
        </p:spPr>
      </p:pic>
      <p:pic>
        <p:nvPicPr>
          <p:cNvPr id="10" name="Picture 9">
            <a:extLst>
              <a:ext uri="{FF2B5EF4-FFF2-40B4-BE49-F238E27FC236}">
                <a16:creationId xmlns:a16="http://schemas.microsoft.com/office/drawing/2014/main" id="{0AD314D3-F39D-46D3-9854-BDE571AAFE46}"/>
              </a:ext>
            </a:extLst>
          </p:cNvPr>
          <p:cNvPicPr>
            <a:picLocks noChangeAspect="1"/>
          </p:cNvPicPr>
          <p:nvPr/>
        </p:nvPicPr>
        <p:blipFill rotWithShape="1">
          <a:blip r:embed="rId8"/>
          <a:srcRect l="8933" t="14031" r="39384" b="11705"/>
          <a:stretch/>
        </p:blipFill>
        <p:spPr>
          <a:xfrm>
            <a:off x="8165805" y="3701913"/>
            <a:ext cx="3867613" cy="2682938"/>
          </a:xfrm>
          <a:prstGeom prst="rect">
            <a:avLst/>
          </a:prstGeom>
          <a:ln>
            <a:solidFill>
              <a:schemeClr val="tx1"/>
            </a:solidFill>
          </a:ln>
        </p:spPr>
      </p:pic>
      <p:sp>
        <p:nvSpPr>
          <p:cNvPr id="2" name="Rectangle 1"/>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p:cNvSpPr txBox="1"/>
          <p:nvPr/>
        </p:nvSpPr>
        <p:spPr>
          <a:xfrm>
            <a:off x="4639159" y="276438"/>
            <a:ext cx="6919395" cy="954107"/>
          </a:xfrm>
          <a:prstGeom prst="rect">
            <a:avLst/>
          </a:prstGeom>
          <a:noFill/>
        </p:spPr>
        <p:txBody>
          <a:bodyPr wrap="none" rtlCol="0">
            <a:spAutoFit/>
          </a:bodyPr>
          <a:lstStyle/>
          <a:p>
            <a:pPr lvl="0" algn="ctr"/>
            <a:r>
              <a:rPr lang="en-US" altLang="en-US" sz="2800" b="1" dirty="0">
                <a:solidFill>
                  <a:srgbClr val="002060"/>
                </a:solidFill>
                <a:effectLst>
                  <a:outerShdw blurRad="38100" dist="38100" dir="2700000" algn="tl">
                    <a:srgbClr val="000000">
                      <a:alpha val="43137"/>
                    </a:srgbClr>
                  </a:outerShdw>
                </a:effectLst>
                <a:latin typeface="Arial Narrow" panose="020B0606020202030204" pitchFamily="34" charset="0"/>
              </a:rPr>
              <a:t>A terrible prospect could be ahead of the planet </a:t>
            </a:r>
          </a:p>
          <a:p>
            <a:pPr algn="ctr"/>
            <a:endParaRPr lang="en-US" sz="2800" b="1" dirty="0">
              <a:solidFill>
                <a:srgbClr val="002060"/>
              </a:solidFill>
              <a:effectLst>
                <a:outerShdw blurRad="38100" dist="38100" dir="2700000" algn="tl">
                  <a:srgbClr val="000000">
                    <a:alpha val="43137"/>
                  </a:srgbClr>
                </a:outerShdw>
              </a:effectLst>
              <a:latin typeface="Arial Narrow" panose="020B0606020202030204" pitchFamily="34" charset="0"/>
            </a:endParaRPr>
          </a:p>
        </p:txBody>
      </p:sp>
      <p:sp>
        <p:nvSpPr>
          <p:cNvPr id="13" name="Rectangle 2"/>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Box 13"/>
          <p:cNvSpPr txBox="1"/>
          <p:nvPr/>
        </p:nvSpPr>
        <p:spPr>
          <a:xfrm>
            <a:off x="413360" y="354279"/>
            <a:ext cx="3700898" cy="923330"/>
          </a:xfrm>
          <a:prstGeom prst="rect">
            <a:avLst/>
          </a:prstGeom>
          <a:noFill/>
        </p:spPr>
        <p:txBody>
          <a:bodyPr wrap="square" rtlCol="0">
            <a:spAutoFit/>
          </a:bodyPr>
          <a:lstStyle/>
          <a:p>
            <a:pPr lvl="0" algn="just"/>
            <a:r>
              <a:rPr lang="en-US" altLang="en-US" u="sng" dirty="0">
                <a:solidFill>
                  <a:srgbClr val="002060"/>
                </a:solidFill>
                <a:latin typeface="inherit"/>
              </a:rPr>
              <a:t>There is a 90% chance that at least one year between 2021-2025 will be the hottest year on record.</a:t>
            </a:r>
            <a:r>
              <a:rPr lang="en-US" altLang="en-US" u="sng" dirty="0">
                <a:solidFill>
                  <a:srgbClr val="002060"/>
                </a:solidFill>
              </a:rPr>
              <a:t> </a:t>
            </a:r>
            <a:endParaRPr lang="en-US" altLang="en-US" u="sng" dirty="0">
              <a:solidFill>
                <a:srgbClr val="002060"/>
              </a:solidFill>
              <a:latin typeface="Arial" panose="020B0604020202020204" pitchFamily="34" charset="0"/>
            </a:endParaRPr>
          </a:p>
        </p:txBody>
      </p:sp>
      <p:sp>
        <p:nvSpPr>
          <p:cNvPr id="12" name="Footer Placeholder 11">
            <a:extLst>
              <a:ext uri="{FF2B5EF4-FFF2-40B4-BE49-F238E27FC236}">
                <a16:creationId xmlns:a16="http://schemas.microsoft.com/office/drawing/2014/main" id="{119EB11D-2D32-4A30-8946-73D009DA3147}"/>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15" name="Slide Number Placeholder 14">
            <a:extLst>
              <a:ext uri="{FF2B5EF4-FFF2-40B4-BE49-F238E27FC236}">
                <a16:creationId xmlns:a16="http://schemas.microsoft.com/office/drawing/2014/main" id="{77C1530E-C078-4674-9BC7-2A8CACC2F32A}"/>
              </a:ext>
            </a:extLst>
          </p:cNvPr>
          <p:cNvSpPr>
            <a:spLocks noGrp="1"/>
          </p:cNvSpPr>
          <p:nvPr>
            <p:ph type="sldNum" sz="quarter" idx="12"/>
          </p:nvPr>
        </p:nvSpPr>
        <p:spPr/>
        <p:txBody>
          <a:bodyPr/>
          <a:lstStyle/>
          <a:p>
            <a:fld id="{A788F68F-2306-41B0-B18F-94BBB366C2AC}" type="slidenum">
              <a:rPr lang="fa-IR" smtClean="0"/>
              <a:t>11</a:t>
            </a:fld>
            <a:endParaRPr lang="fa-IR"/>
          </a:p>
        </p:txBody>
      </p:sp>
    </p:spTree>
    <p:extLst>
      <p:ext uri="{BB962C8B-B14F-4D97-AF65-F5344CB8AC3E}">
        <p14:creationId xmlns:p14="http://schemas.microsoft.com/office/powerpoint/2010/main" val="4271783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C59C3-83C3-4034-BB94-10236DACC0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7" y="476777"/>
            <a:ext cx="3864383" cy="3480257"/>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BD3CA6B-6DC5-4402-A8F7-AC4EC7F44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7" y="4118658"/>
            <a:ext cx="3864383" cy="2278771"/>
          </a:xfrm>
          <a:prstGeom prst="rect">
            <a:avLst/>
          </a:prstGeom>
          <a:solidFill>
            <a:srgbClr val="7F7F7F">
              <a:alpha val="24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354551">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0C196BE-01F8-495F-B8A7-04FE22E657C3}"/>
              </a:ext>
            </a:extLst>
          </p:cNvPr>
          <p:cNvSpPr>
            <a:spLocks noGrp="1"/>
          </p:cNvSpPr>
          <p:nvPr>
            <p:ph type="body" idx="1"/>
          </p:nvPr>
        </p:nvSpPr>
        <p:spPr>
          <a:xfrm>
            <a:off x="9568217" y="4839526"/>
            <a:ext cx="2034557" cy="1461883"/>
          </a:xfrm>
        </p:spPr>
        <p:txBody>
          <a:bodyPr vert="horz" lIns="91440" tIns="45720" rIns="91440" bIns="45720" rtlCol="0">
            <a:normAutofit/>
          </a:bodyPr>
          <a:lstStyle/>
          <a:p>
            <a:endParaRPr lang="fa-IR" dirty="0">
              <a:solidFill>
                <a:srgbClr val="FFFFFF"/>
              </a:solidFill>
            </a:endParaRPr>
          </a:p>
          <a:p>
            <a:r>
              <a:rPr lang="en-US" dirty="0">
                <a:solidFill>
                  <a:srgbClr val="FFFFFF"/>
                </a:solidFill>
              </a:rPr>
              <a:t>Thank you</a:t>
            </a:r>
          </a:p>
        </p:txBody>
      </p:sp>
      <p:cxnSp>
        <p:nvCxnSpPr>
          <p:cNvPr id="28" name="Straight Connector 27">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020397"/>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6" y="1676829"/>
            <a:ext cx="3864383" cy="2280204"/>
          </a:xfrm>
          <a:prstGeom prst="rect">
            <a:avLst/>
          </a:prstGeom>
          <a:ln w="28575">
            <a:solidFill>
              <a:schemeClr val="bg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413" y="1676829"/>
            <a:ext cx="7212451" cy="2343567"/>
          </a:xfrm>
          <a:prstGeom prst="rect">
            <a:avLst/>
          </a:prstGeom>
          <a:ln w="28575">
            <a:solidFill>
              <a:schemeClr val="bg1"/>
            </a:solidFill>
          </a:ln>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3713" y="4118657"/>
            <a:ext cx="3816156" cy="1978838"/>
          </a:xfrm>
          <a:prstGeom prst="rect">
            <a:avLst/>
          </a:prstGeom>
          <a:ln w="28575">
            <a:solidFill>
              <a:schemeClr val="bg1"/>
            </a:solidFill>
          </a:ln>
        </p:spPr>
      </p:pic>
      <p:pic>
        <p:nvPicPr>
          <p:cNvPr id="11" name="Picture 8" descr="Explore: Our Oce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1413" y="4053862"/>
            <a:ext cx="4652526" cy="234356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Footer Placeholder 7">
            <a:extLst>
              <a:ext uri="{FF2B5EF4-FFF2-40B4-BE49-F238E27FC236}">
                <a16:creationId xmlns:a16="http://schemas.microsoft.com/office/drawing/2014/main" id="{AF5A801B-DC87-4EAC-8FB3-501D41970733}"/>
              </a:ext>
            </a:extLst>
          </p:cNvPr>
          <p:cNvSpPr>
            <a:spLocks noGrp="1"/>
          </p:cNvSpPr>
          <p:nvPr>
            <p:ph type="ftr" sz="quarter" idx="11"/>
          </p:nvPr>
        </p:nvSpPr>
        <p:spPr/>
        <p:txBody>
          <a:bodyPr/>
          <a:lstStyle/>
          <a:p>
            <a:r>
              <a:rPr lang="en-US"/>
              <a:t>3rd  international conference on climate change impact on Oceans</a:t>
            </a:r>
            <a:endParaRPr lang="fa-IR" dirty="0"/>
          </a:p>
        </p:txBody>
      </p:sp>
      <p:sp>
        <p:nvSpPr>
          <p:cNvPr id="9" name="Slide Number Placeholder 8">
            <a:extLst>
              <a:ext uri="{FF2B5EF4-FFF2-40B4-BE49-F238E27FC236}">
                <a16:creationId xmlns:a16="http://schemas.microsoft.com/office/drawing/2014/main" id="{F5B6C73A-7344-40C3-9ECB-ED727D75BCE6}"/>
              </a:ext>
            </a:extLst>
          </p:cNvPr>
          <p:cNvSpPr>
            <a:spLocks noGrp="1"/>
          </p:cNvSpPr>
          <p:nvPr>
            <p:ph type="sldNum" sz="quarter" idx="12"/>
          </p:nvPr>
        </p:nvSpPr>
        <p:spPr/>
        <p:txBody>
          <a:bodyPr/>
          <a:lstStyle/>
          <a:p>
            <a:fld id="{A788F68F-2306-41B0-B18F-94BBB366C2AC}" type="slidenum">
              <a:rPr lang="fa-IR" smtClean="0"/>
              <a:t>12</a:t>
            </a:fld>
            <a:endParaRPr lang="fa-IR"/>
          </a:p>
        </p:txBody>
      </p:sp>
      <p:sp>
        <p:nvSpPr>
          <p:cNvPr id="16" name="TextBox 15">
            <a:extLst>
              <a:ext uri="{FF2B5EF4-FFF2-40B4-BE49-F238E27FC236}">
                <a16:creationId xmlns:a16="http://schemas.microsoft.com/office/drawing/2014/main" id="{DAD30E9E-8285-42E2-8A3C-E796CF385C9B}"/>
              </a:ext>
            </a:extLst>
          </p:cNvPr>
          <p:cNvSpPr txBox="1"/>
          <p:nvPr/>
        </p:nvSpPr>
        <p:spPr>
          <a:xfrm>
            <a:off x="364395" y="199501"/>
            <a:ext cx="11238379" cy="1477328"/>
          </a:xfrm>
          <a:prstGeom prst="rect">
            <a:avLst/>
          </a:prstGeom>
          <a:noFill/>
        </p:spPr>
        <p:txBody>
          <a:bodyPr wrap="square">
            <a:spAutoFit/>
          </a:bodyPr>
          <a:lstStyle/>
          <a:p>
            <a:r>
              <a:rPr lang="en-US" dirty="0"/>
              <a:t>References</a:t>
            </a:r>
          </a:p>
          <a:p>
            <a:pPr marL="285750" indent="-285750">
              <a:buFont typeface="Arial" panose="020B0604020202020204" pitchFamily="34" charset="0"/>
              <a:buChar char="•"/>
            </a:pPr>
            <a:r>
              <a:rPr lang="en-US" dirty="0">
                <a:solidFill>
                  <a:schemeClr val="accent1"/>
                </a:solidFill>
              </a:rPr>
              <a:t>Working Group I contribution to the Sixth Assessment Report of the Intergovernmental Panel on Climate Change ,2021, Climate Change 2021, The Physical Science Basis, Summary for Policymakers.</a:t>
            </a:r>
          </a:p>
          <a:p>
            <a:pPr marL="285750" indent="-285750">
              <a:buFont typeface="Arial" panose="020B0604020202020204" pitchFamily="34" charset="0"/>
              <a:buChar char="•"/>
            </a:pPr>
            <a:r>
              <a:rPr lang="en-US" dirty="0">
                <a:solidFill>
                  <a:schemeClr val="accent1"/>
                </a:solidFill>
              </a:rPr>
              <a:t>Special Report on the Ocean and Cryosphere in a Changing Climate (SROCC) ,IPCC Panel decision in 2018 to prepare three Special Reports during the Sixth Assessment Cycle</a:t>
            </a:r>
            <a:endParaRPr lang="fa-IR" dirty="0">
              <a:solidFill>
                <a:schemeClr val="accent1"/>
              </a:solidFill>
            </a:endParaRPr>
          </a:p>
        </p:txBody>
      </p:sp>
    </p:spTree>
    <p:extLst>
      <p:ext uri="{BB962C8B-B14F-4D97-AF65-F5344CB8AC3E}">
        <p14:creationId xmlns:p14="http://schemas.microsoft.com/office/powerpoint/2010/main" val="363353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537" y="40059"/>
            <a:ext cx="6026727" cy="4017818"/>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3050" y="3619499"/>
            <a:ext cx="6534589" cy="2820483"/>
          </a:xfrm>
          <a:prstGeom prst="rect">
            <a:avLst/>
          </a:prstGeom>
          <a:ln>
            <a:solidFill>
              <a:schemeClr val="tx1"/>
            </a:solidFill>
          </a:ln>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29550" y="3747697"/>
            <a:ext cx="4280832" cy="2487502"/>
          </a:xfrm>
          <a:prstGeom prst="rect">
            <a:avLst/>
          </a:prstGeom>
          <a:ln>
            <a:solidFill>
              <a:schemeClr val="tx1"/>
            </a:solidFill>
          </a:ln>
        </p:spPr>
      </p:pic>
      <p:sp>
        <p:nvSpPr>
          <p:cNvPr id="8" name="TextBox 7"/>
          <p:cNvSpPr txBox="1"/>
          <p:nvPr/>
        </p:nvSpPr>
        <p:spPr>
          <a:xfrm>
            <a:off x="415637" y="248572"/>
            <a:ext cx="7715574" cy="523220"/>
          </a:xfrm>
          <a:prstGeom prst="rect">
            <a:avLst/>
          </a:prstGeom>
          <a:noFill/>
          <a:ln>
            <a:solidFill>
              <a:srgbClr val="002060"/>
            </a:solidFill>
          </a:ln>
        </p:spPr>
        <p:txBody>
          <a:bodyPr wrap="none" rtlCol="0">
            <a:spAutoFit/>
          </a:bodyPr>
          <a:lstStyle/>
          <a:p>
            <a:r>
              <a:rPr lang="en-US" sz="2800" b="1" dirty="0">
                <a:solidFill>
                  <a:srgbClr val="002060"/>
                </a:solidFill>
                <a:effectLst>
                  <a:outerShdw blurRad="38100" dist="38100" dir="2700000" algn="tl">
                    <a:srgbClr val="000000">
                      <a:alpha val="43137"/>
                    </a:srgbClr>
                  </a:outerShdw>
                </a:effectLst>
                <a:latin typeface="Arial Narrow" panose="020B0606020202030204" pitchFamily="34" charset="0"/>
              </a:rPr>
              <a:t>The importance of Oceans and Cryosphere for People</a:t>
            </a:r>
          </a:p>
        </p:txBody>
      </p:sp>
      <p:pic>
        <p:nvPicPr>
          <p:cNvPr id="1030" name="Picture 6" descr="New Method Created To Better Monitor Marine Ecosystem Health -  DeeperBlue.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637" y="868167"/>
            <a:ext cx="6657592" cy="28795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Explore: Our Oce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077" y="2693122"/>
            <a:ext cx="5124265" cy="34161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8A461A5E-CDA9-4CA1-8E73-FB2D73007FCC}"/>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9" name="Slide Number Placeholder 8">
            <a:extLst>
              <a:ext uri="{FF2B5EF4-FFF2-40B4-BE49-F238E27FC236}">
                <a16:creationId xmlns:a16="http://schemas.microsoft.com/office/drawing/2014/main" id="{408E518C-93EF-4E5B-937F-5F717B3B8377}"/>
              </a:ext>
            </a:extLst>
          </p:cNvPr>
          <p:cNvSpPr>
            <a:spLocks noGrp="1"/>
          </p:cNvSpPr>
          <p:nvPr>
            <p:ph type="sldNum" sz="quarter" idx="12"/>
          </p:nvPr>
        </p:nvSpPr>
        <p:spPr/>
        <p:txBody>
          <a:bodyPr/>
          <a:lstStyle/>
          <a:p>
            <a:fld id="{A788F68F-2306-41B0-B18F-94BBB366C2AC}" type="slidenum">
              <a:rPr lang="fa-IR" smtClean="0"/>
              <a:t>2</a:t>
            </a:fld>
            <a:endParaRPr lang="fa-IR"/>
          </a:p>
        </p:txBody>
      </p:sp>
    </p:spTree>
    <p:extLst>
      <p:ext uri="{BB962C8B-B14F-4D97-AF65-F5344CB8AC3E}">
        <p14:creationId xmlns:p14="http://schemas.microsoft.com/office/powerpoint/2010/main" val="2830736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11D2C424-2542-48A4-92AC-5701EF3C996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76823" y="160879"/>
            <a:ext cx="6755915" cy="2913888"/>
          </a:xfrm>
          <a:ln>
            <a:solidFill>
              <a:srgbClr val="002060"/>
            </a:solidFill>
          </a:ln>
        </p:spPr>
      </p:pic>
      <p:pic>
        <p:nvPicPr>
          <p:cNvPr id="8194" name="Picture 2" descr="Signs of Climate Change: Arctic Ice Is Vanishing Fast - TIME">
            <a:extLst>
              <a:ext uri="{FF2B5EF4-FFF2-40B4-BE49-F238E27FC236}">
                <a16:creationId xmlns:a16="http://schemas.microsoft.com/office/drawing/2014/main" id="{95293A76-F52E-42AF-B747-A0A76788E6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975" y="5081113"/>
            <a:ext cx="5560230" cy="132556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1A19B0-2ECC-486A-887E-CC1405AFD26C}"/>
              </a:ext>
            </a:extLst>
          </p:cNvPr>
          <p:cNvSpPr>
            <a:spLocks noGrp="1"/>
          </p:cNvSpPr>
          <p:nvPr>
            <p:ph type="title"/>
          </p:nvPr>
        </p:nvSpPr>
        <p:spPr>
          <a:xfrm>
            <a:off x="425825" y="515237"/>
            <a:ext cx="4494938" cy="475363"/>
          </a:xfrm>
          <a:ln>
            <a:solidFill>
              <a:srgbClr val="002060"/>
            </a:solidFill>
          </a:ln>
        </p:spPr>
        <p:txBody>
          <a:bodyPr>
            <a:normAutofit fontScale="90000"/>
          </a:bodyPr>
          <a:lstStyle/>
          <a:p>
            <a:pPr algn="ctr"/>
            <a:r>
              <a:rPr lang="en-US" sz="2800" b="1" dirty="0">
                <a:solidFill>
                  <a:srgbClr val="002060"/>
                </a:solidFill>
                <a:effectLst>
                  <a:outerShdw blurRad="38100" dist="38100" dir="2700000" algn="tl">
                    <a:srgbClr val="000000">
                      <a:alpha val="43137"/>
                    </a:srgbClr>
                  </a:outerShdw>
                </a:effectLst>
                <a:latin typeface="Arial Narrow" panose="020B0606020202030204" pitchFamily="34" charset="0"/>
                <a:cs typeface="B Titr" panose="00000700000000000000" pitchFamily="2" charset="-78"/>
              </a:rPr>
              <a:t>Climate Change and Its Impacts</a:t>
            </a:r>
            <a:endParaRPr lang="fa-IR" sz="2800" b="1" dirty="0">
              <a:solidFill>
                <a:srgbClr val="002060"/>
              </a:solidFill>
              <a:effectLst>
                <a:outerShdw blurRad="38100" dist="38100" dir="2700000" algn="tl">
                  <a:srgbClr val="000000">
                    <a:alpha val="43137"/>
                  </a:srgbClr>
                </a:outerShdw>
              </a:effectLst>
              <a:latin typeface="Arial Narrow" panose="020B0606020202030204" pitchFamily="34" charset="0"/>
              <a:cs typeface="B Titr" panose="00000700000000000000" pitchFamily="2" charset="-78"/>
            </a:endParaRPr>
          </a:p>
        </p:txBody>
      </p:sp>
      <p:pic>
        <p:nvPicPr>
          <p:cNvPr id="9" name="Content Placeholder 8">
            <a:extLst>
              <a:ext uri="{FF2B5EF4-FFF2-40B4-BE49-F238E27FC236}">
                <a16:creationId xmlns:a16="http://schemas.microsoft.com/office/drawing/2014/main" id="{E6D18174-E7B5-4727-8B42-5FFCD32FC01E}"/>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96046" y="1535631"/>
            <a:ext cx="4580777" cy="3786737"/>
          </a:xfrm>
          <a:ln>
            <a:solidFill>
              <a:srgbClr val="002060"/>
            </a:solidFill>
          </a:ln>
        </p:spPr>
      </p:pic>
      <p:pic>
        <p:nvPicPr>
          <p:cNvPr id="13" name="Picture 12">
            <a:extLst>
              <a:ext uri="{FF2B5EF4-FFF2-40B4-BE49-F238E27FC236}">
                <a16:creationId xmlns:a16="http://schemas.microsoft.com/office/drawing/2014/main" id="{619FCBB6-250C-4E23-ADF2-BBEB623E1182}"/>
              </a:ext>
            </a:extLst>
          </p:cNvPr>
          <p:cNvPicPr>
            <a:picLocks noChangeAspect="1"/>
          </p:cNvPicPr>
          <p:nvPr/>
        </p:nvPicPr>
        <p:blipFill rotWithShape="1">
          <a:blip r:embed="rId6"/>
          <a:srcRect l="6543" t="22571" r="41228" b="8410"/>
          <a:stretch/>
        </p:blipFill>
        <p:spPr>
          <a:xfrm>
            <a:off x="5076824" y="1827904"/>
            <a:ext cx="4203439" cy="3494463"/>
          </a:xfrm>
          <a:prstGeom prst="rect">
            <a:avLst/>
          </a:prstGeom>
          <a:ln w="19050">
            <a:solidFill>
              <a:srgbClr val="002060"/>
            </a:solidFill>
          </a:ln>
        </p:spPr>
      </p:pic>
      <p:pic>
        <p:nvPicPr>
          <p:cNvPr id="14" name="Picture 13">
            <a:extLst>
              <a:ext uri="{FF2B5EF4-FFF2-40B4-BE49-F238E27FC236}">
                <a16:creationId xmlns:a16="http://schemas.microsoft.com/office/drawing/2014/main" id="{9B5F7603-859C-43DE-9E05-57ADDCCABCEF}"/>
              </a:ext>
            </a:extLst>
          </p:cNvPr>
          <p:cNvPicPr>
            <a:picLocks noChangeAspect="1"/>
          </p:cNvPicPr>
          <p:nvPr/>
        </p:nvPicPr>
        <p:blipFill rotWithShape="1">
          <a:blip r:embed="rId7"/>
          <a:srcRect l="8984" t="22976" r="44603" b="14248"/>
          <a:stretch/>
        </p:blipFill>
        <p:spPr>
          <a:xfrm>
            <a:off x="8267700" y="2912213"/>
            <a:ext cx="3721099" cy="3419782"/>
          </a:xfrm>
          <a:prstGeom prst="rect">
            <a:avLst/>
          </a:prstGeom>
          <a:ln w="28575">
            <a:solidFill>
              <a:srgbClr val="002060"/>
            </a:solidFill>
          </a:ln>
        </p:spPr>
      </p:pic>
      <p:sp>
        <p:nvSpPr>
          <p:cNvPr id="4" name="Footer Placeholder 3">
            <a:extLst>
              <a:ext uri="{FF2B5EF4-FFF2-40B4-BE49-F238E27FC236}">
                <a16:creationId xmlns:a16="http://schemas.microsoft.com/office/drawing/2014/main" id="{F5276540-BA78-4B32-B983-48C356C01550}"/>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5" name="Slide Number Placeholder 4">
            <a:extLst>
              <a:ext uri="{FF2B5EF4-FFF2-40B4-BE49-F238E27FC236}">
                <a16:creationId xmlns:a16="http://schemas.microsoft.com/office/drawing/2014/main" id="{9C5ABF09-F781-48A5-8272-7DF3A312EF28}"/>
              </a:ext>
            </a:extLst>
          </p:cNvPr>
          <p:cNvSpPr>
            <a:spLocks noGrp="1"/>
          </p:cNvSpPr>
          <p:nvPr>
            <p:ph type="sldNum" sz="quarter" idx="12"/>
          </p:nvPr>
        </p:nvSpPr>
        <p:spPr/>
        <p:txBody>
          <a:bodyPr/>
          <a:lstStyle/>
          <a:p>
            <a:fld id="{A788F68F-2306-41B0-B18F-94BBB366C2AC}" type="slidenum">
              <a:rPr lang="fa-IR" smtClean="0"/>
              <a:t>3</a:t>
            </a:fld>
            <a:endParaRPr lang="fa-IR"/>
          </a:p>
        </p:txBody>
      </p:sp>
    </p:spTree>
    <p:extLst>
      <p:ext uri="{BB962C8B-B14F-4D97-AF65-F5344CB8AC3E}">
        <p14:creationId xmlns:p14="http://schemas.microsoft.com/office/powerpoint/2010/main" val="1131600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DFE623-63D2-45C6-87B3-66563608F326}"/>
              </a:ext>
            </a:extLst>
          </p:cNvPr>
          <p:cNvSpPr/>
          <p:nvPr/>
        </p:nvSpPr>
        <p:spPr>
          <a:xfrm>
            <a:off x="637518" y="316500"/>
            <a:ext cx="5030092" cy="523220"/>
          </a:xfrm>
          <a:prstGeom prst="rect">
            <a:avLst/>
          </a:prstGeom>
          <a:ln>
            <a:solidFill>
              <a:srgbClr val="002060"/>
            </a:solidFill>
          </a:ln>
        </p:spPr>
        <p:txBody>
          <a:bodyPr wrap="square">
            <a:spAutoFit/>
          </a:bodyPr>
          <a:lstStyle/>
          <a:p>
            <a:pPr algn="ctr"/>
            <a:r>
              <a:rPr lang="en-US" sz="2800" b="1" dirty="0">
                <a:solidFill>
                  <a:srgbClr val="002060"/>
                </a:solidFill>
                <a:effectLst>
                  <a:outerShdw blurRad="38100" dist="38100" dir="2700000" algn="tl">
                    <a:srgbClr val="000000">
                      <a:alpha val="43137"/>
                    </a:srgbClr>
                  </a:outerShdw>
                </a:effectLst>
                <a:latin typeface="Arial Narrow" panose="020B0606020202030204" pitchFamily="34" charset="0"/>
                <a:ea typeface="Calibri" panose="020F0502020204030204" pitchFamily="34" charset="0"/>
                <a:cs typeface="B Titr" panose="00000700000000000000" pitchFamily="2" charset="-78"/>
              </a:rPr>
              <a:t>The current state of climate</a:t>
            </a:r>
            <a:endParaRPr lang="fa-IR" sz="2800" dirty="0">
              <a:solidFill>
                <a:srgbClr val="002060"/>
              </a:solidFill>
              <a:effectLst>
                <a:outerShdw blurRad="38100" dist="38100" dir="2700000" algn="tl">
                  <a:srgbClr val="000000">
                    <a:alpha val="43137"/>
                  </a:srgbClr>
                </a:outerShdw>
              </a:effectLst>
              <a:latin typeface="Arial Narrow" panose="020B0606020202030204" pitchFamily="34" charset="0"/>
            </a:endParaRPr>
          </a:p>
        </p:txBody>
      </p:sp>
      <p:sp>
        <p:nvSpPr>
          <p:cNvPr id="8" name="Rectangle 7">
            <a:extLst>
              <a:ext uri="{FF2B5EF4-FFF2-40B4-BE49-F238E27FC236}">
                <a16:creationId xmlns:a16="http://schemas.microsoft.com/office/drawing/2014/main" id="{194D5D2A-237F-4947-8A95-91FF7BB46983}"/>
              </a:ext>
            </a:extLst>
          </p:cNvPr>
          <p:cNvSpPr/>
          <p:nvPr/>
        </p:nvSpPr>
        <p:spPr>
          <a:xfrm>
            <a:off x="5990897" y="316500"/>
            <a:ext cx="6201103" cy="830997"/>
          </a:xfrm>
          <a:prstGeom prst="rect">
            <a:avLst/>
          </a:prstGeom>
          <a:gradFill>
            <a:gsLst>
              <a:gs pos="0">
                <a:schemeClr val="tx2"/>
              </a:gs>
              <a:gs pos="100000">
                <a:schemeClr val="bg1"/>
              </a:gs>
            </a:gsLst>
            <a:lin ang="5400000" scaled="1"/>
          </a:gradFill>
          <a:ln>
            <a:solidFill>
              <a:srgbClr val="002060"/>
            </a:solidFill>
          </a:ln>
        </p:spPr>
        <p:txBody>
          <a:bodyPr wrap="square">
            <a:spAutoFit/>
          </a:bodyPr>
          <a:lstStyle/>
          <a:p>
            <a:pPr algn="ctr"/>
            <a:r>
              <a:rPr lang="en-US" sz="2400" dirty="0">
                <a:latin typeface="Arial Narrow" panose="020B0606020202030204" pitchFamily="34" charset="0"/>
              </a:rPr>
              <a:t>Human influence has warmed the climate at a rate that is unprecedented in at least the last 2000 years.</a:t>
            </a:r>
            <a:endParaRPr lang="fa-IR" sz="2400" dirty="0">
              <a:latin typeface="Arial Narrow" panose="020B0606020202030204" pitchFamily="34" charset="0"/>
            </a:endParaRPr>
          </a:p>
        </p:txBody>
      </p:sp>
      <p:sp>
        <p:nvSpPr>
          <p:cNvPr id="10" name="Rectangle 9"/>
          <p:cNvSpPr/>
          <p:nvPr/>
        </p:nvSpPr>
        <p:spPr>
          <a:xfrm>
            <a:off x="2378683" y="6041325"/>
            <a:ext cx="8544910" cy="338554"/>
          </a:xfrm>
          <a:prstGeom prst="rect">
            <a:avLst/>
          </a:prstGeom>
        </p:spPr>
        <p:txBody>
          <a:bodyPr wrap="square">
            <a:spAutoFit/>
          </a:bodyPr>
          <a:lstStyle/>
          <a:p>
            <a:pPr algn="ctr"/>
            <a:r>
              <a:rPr lang="en-US" sz="1600" b="1" dirty="0">
                <a:latin typeface="TimesNewRomanPS-BoldMT"/>
              </a:rPr>
              <a:t>History of global temperature change and causes of recent warming</a:t>
            </a:r>
            <a:endParaRPr lang="en-US" sz="1600" dirty="0"/>
          </a:p>
        </p:txBody>
      </p:sp>
      <p:pic>
        <p:nvPicPr>
          <p:cNvPr id="11" name="Picture 10"/>
          <p:cNvPicPr>
            <a:picLocks noChangeAspect="1"/>
          </p:cNvPicPr>
          <p:nvPr/>
        </p:nvPicPr>
        <p:blipFill rotWithShape="1">
          <a:blip r:embed="rId3"/>
          <a:srcRect l="24231" t="35668" r="21849" b="11962"/>
          <a:stretch/>
        </p:blipFill>
        <p:spPr>
          <a:xfrm>
            <a:off x="637518" y="1314512"/>
            <a:ext cx="11554482" cy="4726813"/>
          </a:xfrm>
          <a:prstGeom prst="rect">
            <a:avLst/>
          </a:prstGeom>
          <a:ln>
            <a:solidFill>
              <a:schemeClr val="tx1"/>
            </a:solidFill>
          </a:ln>
        </p:spPr>
      </p:pic>
      <p:sp>
        <p:nvSpPr>
          <p:cNvPr id="3" name="Footer Placeholder 2">
            <a:extLst>
              <a:ext uri="{FF2B5EF4-FFF2-40B4-BE49-F238E27FC236}">
                <a16:creationId xmlns:a16="http://schemas.microsoft.com/office/drawing/2014/main" id="{DE7072F4-0B5B-48BA-BCC6-6A79F96B2815}"/>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5" name="Slide Number Placeholder 4">
            <a:extLst>
              <a:ext uri="{FF2B5EF4-FFF2-40B4-BE49-F238E27FC236}">
                <a16:creationId xmlns:a16="http://schemas.microsoft.com/office/drawing/2014/main" id="{5F9194DB-892E-4AA4-8C88-90D27E8607BC}"/>
              </a:ext>
            </a:extLst>
          </p:cNvPr>
          <p:cNvSpPr>
            <a:spLocks noGrp="1"/>
          </p:cNvSpPr>
          <p:nvPr>
            <p:ph type="sldNum" sz="quarter" idx="12"/>
          </p:nvPr>
        </p:nvSpPr>
        <p:spPr/>
        <p:txBody>
          <a:bodyPr/>
          <a:lstStyle/>
          <a:p>
            <a:fld id="{A788F68F-2306-41B0-B18F-94BBB366C2AC}" type="slidenum">
              <a:rPr lang="fa-IR" smtClean="0"/>
              <a:t>4</a:t>
            </a:fld>
            <a:endParaRPr lang="fa-IR"/>
          </a:p>
        </p:txBody>
      </p:sp>
    </p:spTree>
    <p:extLst>
      <p:ext uri="{BB962C8B-B14F-4D97-AF65-F5344CB8AC3E}">
        <p14:creationId xmlns:p14="http://schemas.microsoft.com/office/powerpoint/2010/main" val="2401738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6334" t="16519" r="29500" b="12222"/>
          <a:stretch/>
        </p:blipFill>
        <p:spPr>
          <a:xfrm>
            <a:off x="1234440" y="593910"/>
            <a:ext cx="9860280" cy="5738085"/>
          </a:xfrm>
          <a:prstGeom prst="rect">
            <a:avLst/>
          </a:prstGeom>
        </p:spPr>
      </p:pic>
      <p:sp>
        <p:nvSpPr>
          <p:cNvPr id="4" name="Rectangle 3"/>
          <p:cNvSpPr/>
          <p:nvPr/>
        </p:nvSpPr>
        <p:spPr>
          <a:xfrm>
            <a:off x="457200" y="133374"/>
            <a:ext cx="10637520" cy="523220"/>
          </a:xfrm>
          <a:prstGeom prst="rect">
            <a:avLst/>
          </a:prstGeom>
          <a:ln>
            <a:solidFill>
              <a:srgbClr val="002060"/>
            </a:solidFill>
          </a:ln>
        </p:spPr>
        <p:txBody>
          <a:bodyPr wrap="square">
            <a:spAutoFit/>
          </a:bodyPr>
          <a:lstStyle/>
          <a:p>
            <a:pPr algn="ctr"/>
            <a:r>
              <a:rPr lang="en-US" sz="2800" b="1" dirty="0">
                <a:solidFill>
                  <a:srgbClr val="002060"/>
                </a:solidFill>
                <a:effectLst>
                  <a:outerShdw blurRad="38100" dist="38100" dir="2700000" algn="tl">
                    <a:srgbClr val="000000">
                      <a:alpha val="43137"/>
                    </a:srgbClr>
                  </a:outerShdw>
                </a:effectLst>
                <a:latin typeface="Arial Narrow" panose="020B0606020202030204" pitchFamily="34" charset="0"/>
              </a:rPr>
              <a:t>Observed regional impacts from changes in the ocean and the cryosphere</a:t>
            </a:r>
          </a:p>
        </p:txBody>
      </p:sp>
      <p:sp>
        <p:nvSpPr>
          <p:cNvPr id="5" name="Oval 4"/>
          <p:cNvSpPr/>
          <p:nvPr/>
        </p:nvSpPr>
        <p:spPr>
          <a:xfrm>
            <a:off x="7360920" y="593910"/>
            <a:ext cx="807720" cy="315513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505200" y="3581400"/>
            <a:ext cx="838200" cy="24384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C560E00C-8AA2-4199-8F84-FC1771FC4DE1}"/>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9" name="Slide Number Placeholder 8">
            <a:extLst>
              <a:ext uri="{FF2B5EF4-FFF2-40B4-BE49-F238E27FC236}">
                <a16:creationId xmlns:a16="http://schemas.microsoft.com/office/drawing/2014/main" id="{11C21E39-C889-4C65-957C-913A4A6FFF55}"/>
              </a:ext>
            </a:extLst>
          </p:cNvPr>
          <p:cNvSpPr>
            <a:spLocks noGrp="1"/>
          </p:cNvSpPr>
          <p:nvPr>
            <p:ph type="sldNum" sz="quarter" idx="12"/>
          </p:nvPr>
        </p:nvSpPr>
        <p:spPr/>
        <p:txBody>
          <a:bodyPr/>
          <a:lstStyle/>
          <a:p>
            <a:fld id="{A788F68F-2306-41B0-B18F-94BBB366C2AC}" type="slidenum">
              <a:rPr lang="fa-IR" smtClean="0"/>
              <a:t>5</a:t>
            </a:fld>
            <a:endParaRPr lang="fa-IR"/>
          </a:p>
        </p:txBody>
      </p:sp>
    </p:spTree>
    <p:extLst>
      <p:ext uri="{BB962C8B-B14F-4D97-AF65-F5344CB8AC3E}">
        <p14:creationId xmlns:p14="http://schemas.microsoft.com/office/powerpoint/2010/main" val="378951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6055" y="972479"/>
            <a:ext cx="9658469" cy="707886"/>
          </a:xfrm>
          <a:prstGeom prst="rect">
            <a:avLst/>
          </a:prstGeom>
          <a:gradFill>
            <a:gsLst>
              <a:gs pos="0">
                <a:schemeClr val="tx2"/>
              </a:gs>
              <a:gs pos="100000">
                <a:schemeClr val="bg1"/>
              </a:gs>
            </a:gsLst>
            <a:lin ang="5400000" scaled="1"/>
          </a:gradFill>
          <a:ln>
            <a:solidFill>
              <a:srgbClr val="002060"/>
            </a:solidFill>
          </a:ln>
        </p:spPr>
        <p:txBody>
          <a:bodyPr wrap="square">
            <a:spAutoFit/>
          </a:bodyPr>
          <a:lstStyle/>
          <a:p>
            <a:pPr algn="ctr"/>
            <a:r>
              <a:rPr lang="en-US" sz="2000" b="1" dirty="0">
                <a:latin typeface="Arial Narrow" panose="020B0606020202030204" pitchFamily="34" charset="0"/>
              </a:rPr>
              <a:t>Human activities affect all the major climate system components, with some responding over decades and others over centuries.</a:t>
            </a:r>
          </a:p>
        </p:txBody>
      </p:sp>
      <p:sp>
        <p:nvSpPr>
          <p:cNvPr id="6" name="Rectangle 5">
            <a:extLst>
              <a:ext uri="{FF2B5EF4-FFF2-40B4-BE49-F238E27FC236}">
                <a16:creationId xmlns:a16="http://schemas.microsoft.com/office/drawing/2014/main" id="{40DFE623-63D2-45C6-87B3-66563608F326}"/>
              </a:ext>
            </a:extLst>
          </p:cNvPr>
          <p:cNvSpPr/>
          <p:nvPr/>
        </p:nvSpPr>
        <p:spPr>
          <a:xfrm>
            <a:off x="526055" y="152706"/>
            <a:ext cx="6377067" cy="523220"/>
          </a:xfrm>
          <a:prstGeom prst="rect">
            <a:avLst/>
          </a:prstGeom>
          <a:ln>
            <a:solidFill>
              <a:srgbClr val="002060"/>
            </a:solidFill>
          </a:ln>
        </p:spPr>
        <p:txBody>
          <a:bodyPr wrap="none">
            <a:spAutoFit/>
          </a:bodyPr>
          <a:lstStyle/>
          <a:p>
            <a:pPr algn="ctr"/>
            <a:r>
              <a:rPr lang="en-US" sz="2800" b="1" dirty="0">
                <a:solidFill>
                  <a:srgbClr val="002060"/>
                </a:solidFill>
                <a:effectLst>
                  <a:outerShdw blurRad="38100" dist="38100" dir="2700000" algn="tl">
                    <a:srgbClr val="000000">
                      <a:alpha val="43137"/>
                    </a:srgbClr>
                  </a:outerShdw>
                </a:effectLst>
                <a:latin typeface="Arial Narrow" panose="020B0606020202030204" pitchFamily="34" charset="0"/>
                <a:ea typeface="Calibri" panose="020F0502020204030204" pitchFamily="34" charset="0"/>
                <a:cs typeface="B Titr" panose="00000700000000000000" pitchFamily="2" charset="-78"/>
              </a:rPr>
              <a:t>The Past and Future changes in the Oceans </a:t>
            </a:r>
            <a:endParaRPr lang="fa-IR" sz="2800" dirty="0">
              <a:solidFill>
                <a:srgbClr val="002060"/>
              </a:solidFill>
              <a:effectLst>
                <a:outerShdw blurRad="38100" dist="38100" dir="2700000" algn="tl">
                  <a:srgbClr val="000000">
                    <a:alpha val="43137"/>
                  </a:srgbClr>
                </a:outerShdw>
              </a:effectLst>
              <a:latin typeface="Arial Narrow" panose="020B0606020202030204" pitchFamily="34" charset="0"/>
            </a:endParaRPr>
          </a:p>
        </p:txBody>
      </p:sp>
      <p:pic>
        <p:nvPicPr>
          <p:cNvPr id="8" name="Picture 7"/>
          <p:cNvPicPr>
            <a:picLocks noChangeAspect="1"/>
          </p:cNvPicPr>
          <p:nvPr/>
        </p:nvPicPr>
        <p:blipFill rotWithShape="1">
          <a:blip r:embed="rId3"/>
          <a:srcRect l="17809" t="45367" r="34935" b="11315"/>
          <a:stretch/>
        </p:blipFill>
        <p:spPr>
          <a:xfrm>
            <a:off x="526055" y="1814328"/>
            <a:ext cx="4802690" cy="1906334"/>
          </a:xfrm>
          <a:prstGeom prst="rect">
            <a:avLst/>
          </a:prstGeom>
          <a:ln>
            <a:solidFill>
              <a:schemeClr val="tx1"/>
            </a:solidFill>
          </a:ln>
        </p:spPr>
      </p:pic>
      <p:pic>
        <p:nvPicPr>
          <p:cNvPr id="9" name="Picture 8"/>
          <p:cNvPicPr>
            <a:picLocks noChangeAspect="1"/>
          </p:cNvPicPr>
          <p:nvPr/>
        </p:nvPicPr>
        <p:blipFill rotWithShape="1">
          <a:blip r:embed="rId4"/>
          <a:srcRect l="17688" t="36746" r="35177" b="18858"/>
          <a:stretch/>
        </p:blipFill>
        <p:spPr>
          <a:xfrm>
            <a:off x="526055" y="3884061"/>
            <a:ext cx="4802690" cy="2122602"/>
          </a:xfrm>
          <a:prstGeom prst="rect">
            <a:avLst/>
          </a:prstGeom>
          <a:ln>
            <a:solidFill>
              <a:schemeClr val="tx1"/>
            </a:solidFill>
          </a:ln>
        </p:spPr>
      </p:pic>
      <p:pic>
        <p:nvPicPr>
          <p:cNvPr id="10" name="Picture 9"/>
          <p:cNvPicPr>
            <a:picLocks noChangeAspect="1"/>
          </p:cNvPicPr>
          <p:nvPr/>
        </p:nvPicPr>
        <p:blipFill rotWithShape="1">
          <a:blip r:embed="rId5"/>
          <a:srcRect l="17325" t="19289" r="34328" b="45151"/>
          <a:stretch/>
        </p:blipFill>
        <p:spPr>
          <a:xfrm>
            <a:off x="5580992" y="1834067"/>
            <a:ext cx="4603532" cy="1886595"/>
          </a:xfrm>
          <a:prstGeom prst="rect">
            <a:avLst/>
          </a:prstGeom>
          <a:ln>
            <a:solidFill>
              <a:schemeClr val="tx1"/>
            </a:solidFill>
          </a:ln>
        </p:spPr>
      </p:pic>
      <p:pic>
        <p:nvPicPr>
          <p:cNvPr id="11" name="Picture 10"/>
          <p:cNvPicPr>
            <a:picLocks noChangeAspect="1"/>
          </p:cNvPicPr>
          <p:nvPr/>
        </p:nvPicPr>
        <p:blipFill rotWithShape="1">
          <a:blip r:embed="rId6"/>
          <a:srcRect l="17567" t="35237" r="33117" b="19289"/>
          <a:stretch/>
        </p:blipFill>
        <p:spPr>
          <a:xfrm>
            <a:off x="5580993" y="3894104"/>
            <a:ext cx="4603531" cy="2112559"/>
          </a:xfrm>
          <a:prstGeom prst="rect">
            <a:avLst/>
          </a:prstGeom>
          <a:ln>
            <a:solidFill>
              <a:schemeClr val="tx1"/>
            </a:solidFill>
          </a:ln>
        </p:spPr>
      </p:pic>
      <p:pic>
        <p:nvPicPr>
          <p:cNvPr id="12" name="Picture 11"/>
          <p:cNvPicPr>
            <a:picLocks noChangeAspect="1"/>
          </p:cNvPicPr>
          <p:nvPr/>
        </p:nvPicPr>
        <p:blipFill rotWithShape="1">
          <a:blip r:embed="rId7"/>
          <a:srcRect l="56099" t="16703" r="35056" b="6358"/>
          <a:stretch/>
        </p:blipFill>
        <p:spPr>
          <a:xfrm>
            <a:off x="10607264" y="152706"/>
            <a:ext cx="1150883" cy="6016623"/>
          </a:xfrm>
          <a:prstGeom prst="rect">
            <a:avLst/>
          </a:prstGeom>
          <a:ln>
            <a:solidFill>
              <a:schemeClr val="tx1"/>
            </a:solidFill>
          </a:ln>
        </p:spPr>
      </p:pic>
      <p:sp>
        <p:nvSpPr>
          <p:cNvPr id="5" name="Footer Placeholder 4">
            <a:extLst>
              <a:ext uri="{FF2B5EF4-FFF2-40B4-BE49-F238E27FC236}">
                <a16:creationId xmlns:a16="http://schemas.microsoft.com/office/drawing/2014/main" id="{A6944388-8940-4D1B-8A8F-A05D65CD211D}"/>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7" name="Slide Number Placeholder 6">
            <a:extLst>
              <a:ext uri="{FF2B5EF4-FFF2-40B4-BE49-F238E27FC236}">
                <a16:creationId xmlns:a16="http://schemas.microsoft.com/office/drawing/2014/main" id="{20814ACF-1E29-4494-84FE-A88CFEE73069}"/>
              </a:ext>
            </a:extLst>
          </p:cNvPr>
          <p:cNvSpPr>
            <a:spLocks noGrp="1"/>
          </p:cNvSpPr>
          <p:nvPr>
            <p:ph type="sldNum" sz="quarter" idx="12"/>
          </p:nvPr>
        </p:nvSpPr>
        <p:spPr/>
        <p:txBody>
          <a:bodyPr/>
          <a:lstStyle/>
          <a:p>
            <a:fld id="{A788F68F-2306-41B0-B18F-94BBB366C2AC}" type="slidenum">
              <a:rPr lang="fa-IR" smtClean="0"/>
              <a:t>6</a:t>
            </a:fld>
            <a:endParaRPr lang="fa-IR"/>
          </a:p>
        </p:txBody>
      </p:sp>
    </p:spTree>
    <p:extLst>
      <p:ext uri="{BB962C8B-B14F-4D97-AF65-F5344CB8AC3E}">
        <p14:creationId xmlns:p14="http://schemas.microsoft.com/office/powerpoint/2010/main" val="3376167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3441" t="82014" r="26887" b="14005"/>
          <a:stretch/>
        </p:blipFill>
        <p:spPr>
          <a:xfrm>
            <a:off x="926952" y="3328776"/>
            <a:ext cx="5750074" cy="532024"/>
          </a:xfrm>
          <a:prstGeom prst="rect">
            <a:avLst/>
          </a:prstGeom>
        </p:spPr>
      </p:pic>
      <p:pic>
        <p:nvPicPr>
          <p:cNvPr id="5" name="Picture 4"/>
          <p:cNvPicPr>
            <a:picLocks noChangeAspect="1"/>
          </p:cNvPicPr>
          <p:nvPr/>
        </p:nvPicPr>
        <p:blipFill rotWithShape="1">
          <a:blip r:embed="rId3"/>
          <a:srcRect l="43441" t="82013" r="26887" b="13915"/>
          <a:stretch/>
        </p:blipFill>
        <p:spPr>
          <a:xfrm>
            <a:off x="6347760" y="5305646"/>
            <a:ext cx="5586504" cy="628015"/>
          </a:xfrm>
          <a:prstGeom prst="rect">
            <a:avLst/>
          </a:prstGeom>
        </p:spPr>
      </p:pic>
      <p:sp>
        <p:nvSpPr>
          <p:cNvPr id="6" name="Rectangle 5">
            <a:extLst>
              <a:ext uri="{FF2B5EF4-FFF2-40B4-BE49-F238E27FC236}">
                <a16:creationId xmlns:a16="http://schemas.microsoft.com/office/drawing/2014/main" id="{40DFE623-63D2-45C6-87B3-66563608F326}"/>
              </a:ext>
            </a:extLst>
          </p:cNvPr>
          <p:cNvSpPr/>
          <p:nvPr/>
        </p:nvSpPr>
        <p:spPr>
          <a:xfrm>
            <a:off x="526055" y="152706"/>
            <a:ext cx="6295313" cy="523220"/>
          </a:xfrm>
          <a:prstGeom prst="rect">
            <a:avLst/>
          </a:prstGeom>
          <a:ln>
            <a:solidFill>
              <a:srgbClr val="002060"/>
            </a:solidFill>
          </a:ln>
        </p:spPr>
        <p:txBody>
          <a:bodyPr wrap="none">
            <a:spAutoFit/>
          </a:bodyPr>
          <a:lstStyle/>
          <a:p>
            <a:pPr algn="ctr"/>
            <a:r>
              <a:rPr lang="en-US" sz="2800" b="1" dirty="0">
                <a:solidFill>
                  <a:srgbClr val="002060"/>
                </a:solidFill>
                <a:effectLst>
                  <a:outerShdw blurRad="38100" dist="38100" dir="2700000" algn="tl">
                    <a:srgbClr val="000000">
                      <a:alpha val="43137"/>
                    </a:srgbClr>
                  </a:outerShdw>
                </a:effectLst>
                <a:latin typeface="Arial Narrow" panose="020B0606020202030204" pitchFamily="34" charset="0"/>
                <a:ea typeface="Calibri" panose="020F0502020204030204" pitchFamily="34" charset="0"/>
                <a:cs typeface="B Titr" panose="00000700000000000000" pitchFamily="2" charset="-78"/>
              </a:rPr>
              <a:t>The Past and Future changes in the Oceans</a:t>
            </a:r>
            <a:endParaRPr lang="fa-IR" sz="2800" dirty="0">
              <a:solidFill>
                <a:srgbClr val="002060"/>
              </a:solidFill>
              <a:effectLst>
                <a:outerShdw blurRad="38100" dist="38100" dir="2700000" algn="tl">
                  <a:srgbClr val="000000">
                    <a:alpha val="43137"/>
                  </a:srgbClr>
                </a:outerShdw>
              </a:effectLst>
              <a:latin typeface="Arial Narrow" panose="020B060602020203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56" y="675926"/>
            <a:ext cx="5790965" cy="265284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760" y="2365513"/>
            <a:ext cx="5718344" cy="2857500"/>
          </a:xfrm>
          <a:prstGeom prst="rect">
            <a:avLst/>
          </a:prstGeom>
        </p:spPr>
      </p:pic>
      <p:sp>
        <p:nvSpPr>
          <p:cNvPr id="4" name="Footer Placeholder 3">
            <a:extLst>
              <a:ext uri="{FF2B5EF4-FFF2-40B4-BE49-F238E27FC236}">
                <a16:creationId xmlns:a16="http://schemas.microsoft.com/office/drawing/2014/main" id="{2BCFE475-38F4-4988-A4C1-8F876DE68335}"/>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10" name="Slide Number Placeholder 9">
            <a:extLst>
              <a:ext uri="{FF2B5EF4-FFF2-40B4-BE49-F238E27FC236}">
                <a16:creationId xmlns:a16="http://schemas.microsoft.com/office/drawing/2014/main" id="{6DD9C8FD-69C3-42A3-91C9-ACD1F367F90D}"/>
              </a:ext>
            </a:extLst>
          </p:cNvPr>
          <p:cNvSpPr>
            <a:spLocks noGrp="1"/>
          </p:cNvSpPr>
          <p:nvPr>
            <p:ph type="sldNum" sz="quarter" idx="12"/>
          </p:nvPr>
        </p:nvSpPr>
        <p:spPr/>
        <p:txBody>
          <a:bodyPr/>
          <a:lstStyle/>
          <a:p>
            <a:fld id="{A788F68F-2306-41B0-B18F-94BBB366C2AC}" type="slidenum">
              <a:rPr lang="fa-IR" smtClean="0"/>
              <a:t>7</a:t>
            </a:fld>
            <a:endParaRPr lang="fa-IR"/>
          </a:p>
        </p:txBody>
      </p:sp>
    </p:spTree>
    <p:extLst>
      <p:ext uri="{BB962C8B-B14F-4D97-AF65-F5344CB8AC3E}">
        <p14:creationId xmlns:p14="http://schemas.microsoft.com/office/powerpoint/2010/main" val="103287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DFE623-63D2-45C6-87B3-66563608F326}"/>
              </a:ext>
            </a:extLst>
          </p:cNvPr>
          <p:cNvSpPr/>
          <p:nvPr/>
        </p:nvSpPr>
        <p:spPr>
          <a:xfrm>
            <a:off x="510309" y="43773"/>
            <a:ext cx="6997428" cy="523220"/>
          </a:xfrm>
          <a:prstGeom prst="rect">
            <a:avLst/>
          </a:prstGeom>
          <a:ln>
            <a:solidFill>
              <a:srgbClr val="002060"/>
            </a:solidFill>
          </a:ln>
        </p:spPr>
        <p:txBody>
          <a:bodyPr wrap="none">
            <a:spAutoFit/>
          </a:bodyPr>
          <a:lstStyle/>
          <a:p>
            <a:r>
              <a:rPr lang="en-US" sz="2800" b="1" dirty="0">
                <a:solidFill>
                  <a:srgbClr val="002060"/>
                </a:solidFill>
                <a:effectLst>
                  <a:outerShdw blurRad="38100" dist="38100" dir="2700000" algn="tl">
                    <a:srgbClr val="000000">
                      <a:alpha val="43137"/>
                    </a:srgbClr>
                  </a:outerShdw>
                </a:effectLst>
                <a:latin typeface="Arial Narrow" panose="020B0606020202030204" pitchFamily="34" charset="0"/>
                <a:ea typeface="Calibri" panose="020F0502020204030204" pitchFamily="34" charset="0"/>
                <a:cs typeface="B Titr" panose="00000700000000000000" pitchFamily="2" charset="-78"/>
              </a:rPr>
              <a:t>The Past and Future Changes in The Cryosphere</a:t>
            </a:r>
            <a:endParaRPr lang="fa-IR" sz="2800" dirty="0">
              <a:solidFill>
                <a:srgbClr val="002060"/>
              </a:solidFill>
              <a:effectLst>
                <a:outerShdw blurRad="38100" dist="38100" dir="2700000" algn="tl">
                  <a:srgbClr val="000000">
                    <a:alpha val="43137"/>
                  </a:srgbClr>
                </a:outerShdw>
              </a:effectLst>
              <a:latin typeface="Arial Narrow" panose="020B0606020202030204" pitchFamily="34" charset="0"/>
            </a:endParaRPr>
          </a:p>
        </p:txBody>
      </p:sp>
      <p:sp>
        <p:nvSpPr>
          <p:cNvPr id="6" name="Rectangle 5"/>
          <p:cNvSpPr/>
          <p:nvPr/>
        </p:nvSpPr>
        <p:spPr>
          <a:xfrm>
            <a:off x="1000125" y="5860366"/>
            <a:ext cx="11031624" cy="584775"/>
          </a:xfrm>
          <a:prstGeom prst="rect">
            <a:avLst/>
          </a:prstGeom>
        </p:spPr>
        <p:txBody>
          <a:bodyPr wrap="square">
            <a:spAutoFit/>
          </a:bodyPr>
          <a:lstStyle/>
          <a:p>
            <a:pPr algn="ctr"/>
            <a:r>
              <a:rPr lang="en-US" sz="1600" dirty="0">
                <a:latin typeface="Arial Narrow" panose="020B0606020202030204" pitchFamily="34" charset="0"/>
              </a:rPr>
              <a:t>Observed and modelled historical changes in the ocean and cryosphere since 195011, and projected future changes under low (RCP2.6) and high (RCP8.5) greenhouse gas emissions scenarios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23" y="677017"/>
            <a:ext cx="5662204" cy="518334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627" y="622004"/>
            <a:ext cx="5986937" cy="5293373"/>
          </a:xfrm>
          <a:prstGeom prst="rect">
            <a:avLst/>
          </a:prstGeom>
        </p:spPr>
      </p:pic>
      <p:sp>
        <p:nvSpPr>
          <p:cNvPr id="5" name="Footer Placeholder 4">
            <a:extLst>
              <a:ext uri="{FF2B5EF4-FFF2-40B4-BE49-F238E27FC236}">
                <a16:creationId xmlns:a16="http://schemas.microsoft.com/office/drawing/2014/main" id="{12CDB2B1-0C48-4C8C-BCB7-885786705A43}"/>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9" name="Slide Number Placeholder 8">
            <a:extLst>
              <a:ext uri="{FF2B5EF4-FFF2-40B4-BE49-F238E27FC236}">
                <a16:creationId xmlns:a16="http://schemas.microsoft.com/office/drawing/2014/main" id="{A8486EBB-54B2-4CCA-B970-B2F562009F65}"/>
              </a:ext>
            </a:extLst>
          </p:cNvPr>
          <p:cNvSpPr>
            <a:spLocks noGrp="1"/>
          </p:cNvSpPr>
          <p:nvPr>
            <p:ph type="sldNum" sz="quarter" idx="12"/>
          </p:nvPr>
        </p:nvSpPr>
        <p:spPr/>
        <p:txBody>
          <a:bodyPr/>
          <a:lstStyle/>
          <a:p>
            <a:fld id="{A788F68F-2306-41B0-B18F-94BBB366C2AC}" type="slidenum">
              <a:rPr lang="fa-IR" smtClean="0"/>
              <a:t>8</a:t>
            </a:fld>
            <a:endParaRPr lang="fa-IR"/>
          </a:p>
        </p:txBody>
      </p:sp>
    </p:spTree>
    <p:extLst>
      <p:ext uri="{BB962C8B-B14F-4D97-AF65-F5344CB8AC3E}">
        <p14:creationId xmlns:p14="http://schemas.microsoft.com/office/powerpoint/2010/main" val="1733626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6287" y="218661"/>
            <a:ext cx="8109271" cy="461665"/>
          </a:xfrm>
          <a:prstGeom prst="rect">
            <a:avLst/>
          </a:prstGeom>
          <a:noFill/>
        </p:spPr>
        <p:txBody>
          <a:bodyPr wrap="none" rtlCol="0">
            <a:spAutoFit/>
          </a:bodyPr>
          <a:lstStyle/>
          <a:p>
            <a:r>
              <a:rPr lang="en-US" sz="2400" b="1" dirty="0">
                <a:solidFill>
                  <a:srgbClr val="002060"/>
                </a:solidFill>
                <a:effectLst>
                  <a:outerShdw blurRad="38100" dist="38100" dir="2700000" algn="tl">
                    <a:srgbClr val="000000">
                      <a:alpha val="43137"/>
                    </a:srgbClr>
                  </a:outerShdw>
                </a:effectLst>
              </a:rPr>
              <a:t>The Impact and Risk to Ocean Ecosystem from Climate Change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95" y="680326"/>
            <a:ext cx="10058400" cy="5559316"/>
          </a:xfrm>
          <a:prstGeom prst="rect">
            <a:avLst/>
          </a:prstGeom>
        </p:spPr>
      </p:pic>
      <p:sp>
        <p:nvSpPr>
          <p:cNvPr id="4" name="Oval 3">
            <a:extLst>
              <a:ext uri="{FF2B5EF4-FFF2-40B4-BE49-F238E27FC236}">
                <a16:creationId xmlns:a16="http://schemas.microsoft.com/office/drawing/2014/main" id="{7B5DA93F-24F3-422A-A03B-1B6D5AFA4595}"/>
              </a:ext>
            </a:extLst>
          </p:cNvPr>
          <p:cNvSpPr/>
          <p:nvPr/>
        </p:nvSpPr>
        <p:spPr>
          <a:xfrm>
            <a:off x="1954595" y="680326"/>
            <a:ext cx="843195" cy="363236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dirty="0"/>
          </a:p>
        </p:txBody>
      </p:sp>
      <p:sp>
        <p:nvSpPr>
          <p:cNvPr id="7" name="Footer Placeholder 6">
            <a:extLst>
              <a:ext uri="{FF2B5EF4-FFF2-40B4-BE49-F238E27FC236}">
                <a16:creationId xmlns:a16="http://schemas.microsoft.com/office/drawing/2014/main" id="{B66CD941-274A-434F-AE94-9861D6459D76}"/>
              </a:ext>
            </a:extLst>
          </p:cNvPr>
          <p:cNvSpPr>
            <a:spLocks noGrp="1"/>
          </p:cNvSpPr>
          <p:nvPr>
            <p:ph type="ftr" sz="quarter" idx="11"/>
          </p:nvPr>
        </p:nvSpPr>
        <p:spPr/>
        <p:txBody>
          <a:bodyPr/>
          <a:lstStyle/>
          <a:p>
            <a:r>
              <a:rPr lang="en-US"/>
              <a:t>3rd  international conference on climate change impact on Oceans</a:t>
            </a:r>
            <a:endParaRPr lang="fa-IR"/>
          </a:p>
        </p:txBody>
      </p:sp>
      <p:sp>
        <p:nvSpPr>
          <p:cNvPr id="8" name="Slide Number Placeholder 7">
            <a:extLst>
              <a:ext uri="{FF2B5EF4-FFF2-40B4-BE49-F238E27FC236}">
                <a16:creationId xmlns:a16="http://schemas.microsoft.com/office/drawing/2014/main" id="{34BCAF2B-329A-4452-9936-585FCC03B86D}"/>
              </a:ext>
            </a:extLst>
          </p:cNvPr>
          <p:cNvSpPr>
            <a:spLocks noGrp="1"/>
          </p:cNvSpPr>
          <p:nvPr>
            <p:ph type="sldNum" sz="quarter" idx="12"/>
          </p:nvPr>
        </p:nvSpPr>
        <p:spPr/>
        <p:txBody>
          <a:bodyPr/>
          <a:lstStyle/>
          <a:p>
            <a:fld id="{A788F68F-2306-41B0-B18F-94BBB366C2AC}" type="slidenum">
              <a:rPr lang="fa-IR" smtClean="0"/>
              <a:t>9</a:t>
            </a:fld>
            <a:endParaRPr lang="fa-IR"/>
          </a:p>
        </p:txBody>
      </p:sp>
    </p:spTree>
    <p:extLst>
      <p:ext uri="{BB962C8B-B14F-4D97-AF65-F5344CB8AC3E}">
        <p14:creationId xmlns:p14="http://schemas.microsoft.com/office/powerpoint/2010/main" val="310644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975</TotalTime>
  <Words>1655</Words>
  <Application>Microsoft Office PowerPoint</Application>
  <PresentationFormat>Widescreen</PresentationFormat>
  <Paragraphs>90</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Arial Narrow</vt:lpstr>
      <vt:lpstr>Calibri</vt:lpstr>
      <vt:lpstr>Calibri Light</vt:lpstr>
      <vt:lpstr>inherit</vt:lpstr>
      <vt:lpstr>Times New Roman</vt:lpstr>
      <vt:lpstr>TimesNewRomanPS-BoldMT</vt:lpstr>
      <vt:lpstr>Office Theme</vt:lpstr>
      <vt:lpstr>IN The Name of GOD</vt:lpstr>
      <vt:lpstr>PowerPoint Presentation</vt:lpstr>
      <vt:lpstr>Climate Change and Its Impacts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Name of GOD</dc:title>
  <dc:creator>Administrator</dc:creator>
  <cp:lastModifiedBy>دکتر سحر تاجبخش</cp:lastModifiedBy>
  <cp:revision>46</cp:revision>
  <dcterms:created xsi:type="dcterms:W3CDTF">2022-12-14T16:07:14Z</dcterms:created>
  <dcterms:modified xsi:type="dcterms:W3CDTF">2023-02-19T16:28:17Z</dcterms:modified>
</cp:coreProperties>
</file>