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85" r:id="rId3"/>
    <p:sldId id="259" r:id="rId4"/>
    <p:sldId id="260" r:id="rId5"/>
    <p:sldId id="295" r:id="rId6"/>
    <p:sldId id="286" r:id="rId7"/>
    <p:sldId id="296" r:id="rId8"/>
    <p:sldId id="288" r:id="rId9"/>
    <p:sldId id="289" r:id="rId10"/>
    <p:sldId id="290" r:id="rId11"/>
    <p:sldId id="294" r:id="rId12"/>
    <p:sldId id="291" r:id="rId13"/>
    <p:sldId id="292" r:id="rId14"/>
    <p:sldId id="275" r:id="rId15"/>
    <p:sldId id="277" r:id="rId16"/>
    <p:sldId id="27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TON" initials="M" lastIdx="1" clrIdx="0">
    <p:extLst>
      <p:ext uri="{19B8F6BF-5375-455C-9EA6-DF929625EA0E}">
        <p15:presenceInfo xmlns:p15="http://schemas.microsoft.com/office/powerpoint/2012/main" userId="704a473f71082e2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780" y="-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9D589-7135-A29B-592F-8E9B580D03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0F0F17-C487-F5D3-7B4F-948D886FC2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5D4830-42DD-9965-52CC-3AC7B7AE01B4}"/>
              </a:ext>
            </a:extLst>
          </p:cNvPr>
          <p:cNvSpPr>
            <a:spLocks noGrp="1"/>
          </p:cNvSpPr>
          <p:nvPr>
            <p:ph type="dt" sz="half" idx="10"/>
          </p:nvPr>
        </p:nvSpPr>
        <p:spPr/>
        <p:txBody>
          <a:bodyPr/>
          <a:lstStyle/>
          <a:p>
            <a:fld id="{89214C80-3C7F-4380-9F37-BCEDD2BEFD24}" type="datetimeFigureOut">
              <a:rPr lang="en-US" smtClean="0"/>
              <a:t>2/21/2023</a:t>
            </a:fld>
            <a:endParaRPr lang="en-US"/>
          </a:p>
        </p:txBody>
      </p:sp>
      <p:sp>
        <p:nvSpPr>
          <p:cNvPr id="5" name="Footer Placeholder 4">
            <a:extLst>
              <a:ext uri="{FF2B5EF4-FFF2-40B4-BE49-F238E27FC236}">
                <a16:creationId xmlns:a16="http://schemas.microsoft.com/office/drawing/2014/main" id="{BE0B1BCE-DC87-1CDD-5317-356B8DF80F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81E3F0-0E9C-1BB0-4999-4A621B72B684}"/>
              </a:ext>
            </a:extLst>
          </p:cNvPr>
          <p:cNvSpPr>
            <a:spLocks noGrp="1"/>
          </p:cNvSpPr>
          <p:nvPr>
            <p:ph type="sldNum" sz="quarter" idx="12"/>
          </p:nvPr>
        </p:nvSpPr>
        <p:spPr/>
        <p:txBody>
          <a:bodyPr/>
          <a:lstStyle/>
          <a:p>
            <a:fld id="{D5F743EE-82FA-4BB8-A342-D33E4FD11D26}" type="slidenum">
              <a:rPr lang="en-US" smtClean="0"/>
              <a:t>‹#›</a:t>
            </a:fld>
            <a:endParaRPr lang="en-US"/>
          </a:p>
        </p:txBody>
      </p:sp>
    </p:spTree>
    <p:extLst>
      <p:ext uri="{BB962C8B-B14F-4D97-AF65-F5344CB8AC3E}">
        <p14:creationId xmlns:p14="http://schemas.microsoft.com/office/powerpoint/2010/main" val="2797527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10023-95C3-9D0C-DC6B-5113B40E43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C41884-BB81-0A08-D420-5A503063B5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75E9B6-906B-F70B-A960-1EEDD9C0C65A}"/>
              </a:ext>
            </a:extLst>
          </p:cNvPr>
          <p:cNvSpPr>
            <a:spLocks noGrp="1"/>
          </p:cNvSpPr>
          <p:nvPr>
            <p:ph type="dt" sz="half" idx="10"/>
          </p:nvPr>
        </p:nvSpPr>
        <p:spPr/>
        <p:txBody>
          <a:bodyPr/>
          <a:lstStyle/>
          <a:p>
            <a:fld id="{89214C80-3C7F-4380-9F37-BCEDD2BEFD24}" type="datetimeFigureOut">
              <a:rPr lang="en-US" smtClean="0"/>
              <a:t>2/21/2023</a:t>
            </a:fld>
            <a:endParaRPr lang="en-US"/>
          </a:p>
        </p:txBody>
      </p:sp>
      <p:sp>
        <p:nvSpPr>
          <p:cNvPr id="5" name="Footer Placeholder 4">
            <a:extLst>
              <a:ext uri="{FF2B5EF4-FFF2-40B4-BE49-F238E27FC236}">
                <a16:creationId xmlns:a16="http://schemas.microsoft.com/office/drawing/2014/main" id="{388F5B95-4248-0FED-8A7A-7E52B093D9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5D540-4007-A77E-11CC-8E09DB3014D8}"/>
              </a:ext>
            </a:extLst>
          </p:cNvPr>
          <p:cNvSpPr>
            <a:spLocks noGrp="1"/>
          </p:cNvSpPr>
          <p:nvPr>
            <p:ph type="sldNum" sz="quarter" idx="12"/>
          </p:nvPr>
        </p:nvSpPr>
        <p:spPr/>
        <p:txBody>
          <a:bodyPr/>
          <a:lstStyle/>
          <a:p>
            <a:fld id="{D5F743EE-82FA-4BB8-A342-D33E4FD11D26}" type="slidenum">
              <a:rPr lang="en-US" smtClean="0"/>
              <a:t>‹#›</a:t>
            </a:fld>
            <a:endParaRPr lang="en-US"/>
          </a:p>
        </p:txBody>
      </p:sp>
    </p:spTree>
    <p:extLst>
      <p:ext uri="{BB962C8B-B14F-4D97-AF65-F5344CB8AC3E}">
        <p14:creationId xmlns:p14="http://schemas.microsoft.com/office/powerpoint/2010/main" val="3785697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25A654-0747-F61D-633A-450492A9E5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48110B-B145-C20A-E696-C98933E088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D5B4DE-C5EB-2841-24D5-39C4D293E268}"/>
              </a:ext>
            </a:extLst>
          </p:cNvPr>
          <p:cNvSpPr>
            <a:spLocks noGrp="1"/>
          </p:cNvSpPr>
          <p:nvPr>
            <p:ph type="dt" sz="half" idx="10"/>
          </p:nvPr>
        </p:nvSpPr>
        <p:spPr/>
        <p:txBody>
          <a:bodyPr/>
          <a:lstStyle/>
          <a:p>
            <a:fld id="{89214C80-3C7F-4380-9F37-BCEDD2BEFD24}" type="datetimeFigureOut">
              <a:rPr lang="en-US" smtClean="0"/>
              <a:t>2/21/2023</a:t>
            </a:fld>
            <a:endParaRPr lang="en-US"/>
          </a:p>
        </p:txBody>
      </p:sp>
      <p:sp>
        <p:nvSpPr>
          <p:cNvPr id="5" name="Footer Placeholder 4">
            <a:extLst>
              <a:ext uri="{FF2B5EF4-FFF2-40B4-BE49-F238E27FC236}">
                <a16:creationId xmlns:a16="http://schemas.microsoft.com/office/drawing/2014/main" id="{98C1F5E2-10E4-BA3E-69FC-CCDD91A10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59C31A-76AC-011F-F336-130BEA37FFEF}"/>
              </a:ext>
            </a:extLst>
          </p:cNvPr>
          <p:cNvSpPr>
            <a:spLocks noGrp="1"/>
          </p:cNvSpPr>
          <p:nvPr>
            <p:ph type="sldNum" sz="quarter" idx="12"/>
          </p:nvPr>
        </p:nvSpPr>
        <p:spPr/>
        <p:txBody>
          <a:bodyPr/>
          <a:lstStyle/>
          <a:p>
            <a:fld id="{D5F743EE-82FA-4BB8-A342-D33E4FD11D26}" type="slidenum">
              <a:rPr lang="en-US" smtClean="0"/>
              <a:t>‹#›</a:t>
            </a:fld>
            <a:endParaRPr lang="en-US"/>
          </a:p>
        </p:txBody>
      </p:sp>
    </p:spTree>
    <p:extLst>
      <p:ext uri="{BB962C8B-B14F-4D97-AF65-F5344CB8AC3E}">
        <p14:creationId xmlns:p14="http://schemas.microsoft.com/office/powerpoint/2010/main" val="3677681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5AFAC-11B9-D268-75A7-EF8B02E114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46FA08-3A8A-81F7-0D28-EDD18EBABC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7FD0B6-07A9-D798-EFA7-2473F0DBD120}"/>
              </a:ext>
            </a:extLst>
          </p:cNvPr>
          <p:cNvSpPr>
            <a:spLocks noGrp="1"/>
          </p:cNvSpPr>
          <p:nvPr>
            <p:ph type="dt" sz="half" idx="10"/>
          </p:nvPr>
        </p:nvSpPr>
        <p:spPr/>
        <p:txBody>
          <a:bodyPr/>
          <a:lstStyle/>
          <a:p>
            <a:fld id="{89214C80-3C7F-4380-9F37-BCEDD2BEFD24}" type="datetimeFigureOut">
              <a:rPr lang="en-US" smtClean="0"/>
              <a:t>2/21/2023</a:t>
            </a:fld>
            <a:endParaRPr lang="en-US"/>
          </a:p>
        </p:txBody>
      </p:sp>
      <p:sp>
        <p:nvSpPr>
          <p:cNvPr id="5" name="Footer Placeholder 4">
            <a:extLst>
              <a:ext uri="{FF2B5EF4-FFF2-40B4-BE49-F238E27FC236}">
                <a16:creationId xmlns:a16="http://schemas.microsoft.com/office/drawing/2014/main" id="{F62EF38D-B588-87B1-A282-C9BEB21693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05F48B-6B56-6F10-1418-FB20D61DCA3F}"/>
              </a:ext>
            </a:extLst>
          </p:cNvPr>
          <p:cNvSpPr>
            <a:spLocks noGrp="1"/>
          </p:cNvSpPr>
          <p:nvPr>
            <p:ph type="sldNum" sz="quarter" idx="12"/>
          </p:nvPr>
        </p:nvSpPr>
        <p:spPr/>
        <p:txBody>
          <a:bodyPr/>
          <a:lstStyle/>
          <a:p>
            <a:fld id="{D5F743EE-82FA-4BB8-A342-D33E4FD11D26}" type="slidenum">
              <a:rPr lang="en-US" smtClean="0"/>
              <a:t>‹#›</a:t>
            </a:fld>
            <a:endParaRPr lang="en-US"/>
          </a:p>
        </p:txBody>
      </p:sp>
    </p:spTree>
    <p:extLst>
      <p:ext uri="{BB962C8B-B14F-4D97-AF65-F5344CB8AC3E}">
        <p14:creationId xmlns:p14="http://schemas.microsoft.com/office/powerpoint/2010/main" val="2692058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6B105-9BC5-108C-3E09-86B89D9057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ABCEBC-A70A-FDCC-A3BB-173F31B4F3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41B2AF-910B-7872-D320-B0EF3D2AD983}"/>
              </a:ext>
            </a:extLst>
          </p:cNvPr>
          <p:cNvSpPr>
            <a:spLocks noGrp="1"/>
          </p:cNvSpPr>
          <p:nvPr>
            <p:ph type="dt" sz="half" idx="10"/>
          </p:nvPr>
        </p:nvSpPr>
        <p:spPr/>
        <p:txBody>
          <a:bodyPr/>
          <a:lstStyle/>
          <a:p>
            <a:fld id="{89214C80-3C7F-4380-9F37-BCEDD2BEFD24}" type="datetimeFigureOut">
              <a:rPr lang="en-US" smtClean="0"/>
              <a:t>2/21/2023</a:t>
            </a:fld>
            <a:endParaRPr lang="en-US"/>
          </a:p>
        </p:txBody>
      </p:sp>
      <p:sp>
        <p:nvSpPr>
          <p:cNvPr id="5" name="Footer Placeholder 4">
            <a:extLst>
              <a:ext uri="{FF2B5EF4-FFF2-40B4-BE49-F238E27FC236}">
                <a16:creationId xmlns:a16="http://schemas.microsoft.com/office/drawing/2014/main" id="{8299F4DC-3A61-9872-5FA0-FC1DB32D21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93A014-B753-F839-9F87-FD4D1196E8CA}"/>
              </a:ext>
            </a:extLst>
          </p:cNvPr>
          <p:cNvSpPr>
            <a:spLocks noGrp="1"/>
          </p:cNvSpPr>
          <p:nvPr>
            <p:ph type="sldNum" sz="quarter" idx="12"/>
          </p:nvPr>
        </p:nvSpPr>
        <p:spPr/>
        <p:txBody>
          <a:bodyPr/>
          <a:lstStyle/>
          <a:p>
            <a:fld id="{D5F743EE-82FA-4BB8-A342-D33E4FD11D26}" type="slidenum">
              <a:rPr lang="en-US" smtClean="0"/>
              <a:t>‹#›</a:t>
            </a:fld>
            <a:endParaRPr lang="en-US"/>
          </a:p>
        </p:txBody>
      </p:sp>
    </p:spTree>
    <p:extLst>
      <p:ext uri="{BB962C8B-B14F-4D97-AF65-F5344CB8AC3E}">
        <p14:creationId xmlns:p14="http://schemas.microsoft.com/office/powerpoint/2010/main" val="594163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516EF-EC75-9709-9735-A04E5E63CB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C2C3DC-9B99-C6CD-D0C1-2B806B07B0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F009E9-A120-9A72-E7AD-10E625CC36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6E5000-875C-9046-75BD-813DBBDAFDC2}"/>
              </a:ext>
            </a:extLst>
          </p:cNvPr>
          <p:cNvSpPr>
            <a:spLocks noGrp="1"/>
          </p:cNvSpPr>
          <p:nvPr>
            <p:ph type="dt" sz="half" idx="10"/>
          </p:nvPr>
        </p:nvSpPr>
        <p:spPr/>
        <p:txBody>
          <a:bodyPr/>
          <a:lstStyle/>
          <a:p>
            <a:fld id="{89214C80-3C7F-4380-9F37-BCEDD2BEFD24}" type="datetimeFigureOut">
              <a:rPr lang="en-US" smtClean="0"/>
              <a:t>2/21/2023</a:t>
            </a:fld>
            <a:endParaRPr lang="en-US"/>
          </a:p>
        </p:txBody>
      </p:sp>
      <p:sp>
        <p:nvSpPr>
          <p:cNvPr id="6" name="Footer Placeholder 5">
            <a:extLst>
              <a:ext uri="{FF2B5EF4-FFF2-40B4-BE49-F238E27FC236}">
                <a16:creationId xmlns:a16="http://schemas.microsoft.com/office/drawing/2014/main" id="{4C270C6C-5B07-9930-428B-C98C58990E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6FD928-9E6B-EFA2-55C9-1FB282CA7A4F}"/>
              </a:ext>
            </a:extLst>
          </p:cNvPr>
          <p:cNvSpPr>
            <a:spLocks noGrp="1"/>
          </p:cNvSpPr>
          <p:nvPr>
            <p:ph type="sldNum" sz="quarter" idx="12"/>
          </p:nvPr>
        </p:nvSpPr>
        <p:spPr/>
        <p:txBody>
          <a:bodyPr/>
          <a:lstStyle/>
          <a:p>
            <a:fld id="{D5F743EE-82FA-4BB8-A342-D33E4FD11D26}" type="slidenum">
              <a:rPr lang="en-US" smtClean="0"/>
              <a:t>‹#›</a:t>
            </a:fld>
            <a:endParaRPr lang="en-US"/>
          </a:p>
        </p:txBody>
      </p:sp>
    </p:spTree>
    <p:extLst>
      <p:ext uri="{BB962C8B-B14F-4D97-AF65-F5344CB8AC3E}">
        <p14:creationId xmlns:p14="http://schemas.microsoft.com/office/powerpoint/2010/main" val="3025926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B6E8B-6581-CEE5-F61E-DDF68ACE4E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9C0A91-3890-E5BA-9380-2ED52EB4EB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88F20E-16B1-C7A6-7BEE-88A634A72B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473A2F-6EBE-AF15-05BF-649E51BB1E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412387-A087-38F9-6FA5-D2A9257A1A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54A3AC-6D73-161D-916E-7AB337ACE135}"/>
              </a:ext>
            </a:extLst>
          </p:cNvPr>
          <p:cNvSpPr>
            <a:spLocks noGrp="1"/>
          </p:cNvSpPr>
          <p:nvPr>
            <p:ph type="dt" sz="half" idx="10"/>
          </p:nvPr>
        </p:nvSpPr>
        <p:spPr/>
        <p:txBody>
          <a:bodyPr/>
          <a:lstStyle/>
          <a:p>
            <a:fld id="{89214C80-3C7F-4380-9F37-BCEDD2BEFD24}" type="datetimeFigureOut">
              <a:rPr lang="en-US" smtClean="0"/>
              <a:t>2/21/2023</a:t>
            </a:fld>
            <a:endParaRPr lang="en-US"/>
          </a:p>
        </p:txBody>
      </p:sp>
      <p:sp>
        <p:nvSpPr>
          <p:cNvPr id="8" name="Footer Placeholder 7">
            <a:extLst>
              <a:ext uri="{FF2B5EF4-FFF2-40B4-BE49-F238E27FC236}">
                <a16:creationId xmlns:a16="http://schemas.microsoft.com/office/drawing/2014/main" id="{7F24BED2-69FB-A6BA-FCA4-C22150F4A1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F740B64-190E-73FC-F57E-82BE579A9056}"/>
              </a:ext>
            </a:extLst>
          </p:cNvPr>
          <p:cNvSpPr>
            <a:spLocks noGrp="1"/>
          </p:cNvSpPr>
          <p:nvPr>
            <p:ph type="sldNum" sz="quarter" idx="12"/>
          </p:nvPr>
        </p:nvSpPr>
        <p:spPr/>
        <p:txBody>
          <a:bodyPr/>
          <a:lstStyle/>
          <a:p>
            <a:fld id="{D5F743EE-82FA-4BB8-A342-D33E4FD11D26}" type="slidenum">
              <a:rPr lang="en-US" smtClean="0"/>
              <a:t>‹#›</a:t>
            </a:fld>
            <a:endParaRPr lang="en-US"/>
          </a:p>
        </p:txBody>
      </p:sp>
    </p:spTree>
    <p:extLst>
      <p:ext uri="{BB962C8B-B14F-4D97-AF65-F5344CB8AC3E}">
        <p14:creationId xmlns:p14="http://schemas.microsoft.com/office/powerpoint/2010/main" val="1616777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49168-D5D6-BAB3-81A7-2D91ED526E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987A40-7D23-016A-8931-FB45AA6B7AFE}"/>
              </a:ext>
            </a:extLst>
          </p:cNvPr>
          <p:cNvSpPr>
            <a:spLocks noGrp="1"/>
          </p:cNvSpPr>
          <p:nvPr>
            <p:ph type="dt" sz="half" idx="10"/>
          </p:nvPr>
        </p:nvSpPr>
        <p:spPr/>
        <p:txBody>
          <a:bodyPr/>
          <a:lstStyle/>
          <a:p>
            <a:fld id="{89214C80-3C7F-4380-9F37-BCEDD2BEFD24}" type="datetimeFigureOut">
              <a:rPr lang="en-US" smtClean="0"/>
              <a:t>2/21/2023</a:t>
            </a:fld>
            <a:endParaRPr lang="en-US"/>
          </a:p>
        </p:txBody>
      </p:sp>
      <p:sp>
        <p:nvSpPr>
          <p:cNvPr id="4" name="Footer Placeholder 3">
            <a:extLst>
              <a:ext uri="{FF2B5EF4-FFF2-40B4-BE49-F238E27FC236}">
                <a16:creationId xmlns:a16="http://schemas.microsoft.com/office/drawing/2014/main" id="{BA66B43E-8342-3124-CE7C-2EF3267215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43E5E7-76B2-5BAF-5136-52728E3B8B5D}"/>
              </a:ext>
            </a:extLst>
          </p:cNvPr>
          <p:cNvSpPr>
            <a:spLocks noGrp="1"/>
          </p:cNvSpPr>
          <p:nvPr>
            <p:ph type="sldNum" sz="quarter" idx="12"/>
          </p:nvPr>
        </p:nvSpPr>
        <p:spPr/>
        <p:txBody>
          <a:bodyPr/>
          <a:lstStyle/>
          <a:p>
            <a:fld id="{D5F743EE-82FA-4BB8-A342-D33E4FD11D26}" type="slidenum">
              <a:rPr lang="en-US" smtClean="0"/>
              <a:t>‹#›</a:t>
            </a:fld>
            <a:endParaRPr lang="en-US"/>
          </a:p>
        </p:txBody>
      </p:sp>
    </p:spTree>
    <p:extLst>
      <p:ext uri="{BB962C8B-B14F-4D97-AF65-F5344CB8AC3E}">
        <p14:creationId xmlns:p14="http://schemas.microsoft.com/office/powerpoint/2010/main" val="2354260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8CB2DA-B5A7-9D27-FCFD-5210A7FD8B4F}"/>
              </a:ext>
            </a:extLst>
          </p:cNvPr>
          <p:cNvSpPr>
            <a:spLocks noGrp="1"/>
          </p:cNvSpPr>
          <p:nvPr>
            <p:ph type="dt" sz="half" idx="10"/>
          </p:nvPr>
        </p:nvSpPr>
        <p:spPr/>
        <p:txBody>
          <a:bodyPr/>
          <a:lstStyle/>
          <a:p>
            <a:fld id="{89214C80-3C7F-4380-9F37-BCEDD2BEFD24}" type="datetimeFigureOut">
              <a:rPr lang="en-US" smtClean="0"/>
              <a:t>2/21/2023</a:t>
            </a:fld>
            <a:endParaRPr lang="en-US"/>
          </a:p>
        </p:txBody>
      </p:sp>
      <p:sp>
        <p:nvSpPr>
          <p:cNvPr id="3" name="Footer Placeholder 2">
            <a:extLst>
              <a:ext uri="{FF2B5EF4-FFF2-40B4-BE49-F238E27FC236}">
                <a16:creationId xmlns:a16="http://schemas.microsoft.com/office/drawing/2014/main" id="{1141DD4C-9548-3B6C-759C-937516C51A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672903-9906-A475-077A-0F7E0FCE7A4F}"/>
              </a:ext>
            </a:extLst>
          </p:cNvPr>
          <p:cNvSpPr>
            <a:spLocks noGrp="1"/>
          </p:cNvSpPr>
          <p:nvPr>
            <p:ph type="sldNum" sz="quarter" idx="12"/>
          </p:nvPr>
        </p:nvSpPr>
        <p:spPr/>
        <p:txBody>
          <a:bodyPr/>
          <a:lstStyle/>
          <a:p>
            <a:fld id="{D5F743EE-82FA-4BB8-A342-D33E4FD11D26}" type="slidenum">
              <a:rPr lang="en-US" smtClean="0"/>
              <a:t>‹#›</a:t>
            </a:fld>
            <a:endParaRPr lang="en-US"/>
          </a:p>
        </p:txBody>
      </p:sp>
    </p:spTree>
    <p:extLst>
      <p:ext uri="{BB962C8B-B14F-4D97-AF65-F5344CB8AC3E}">
        <p14:creationId xmlns:p14="http://schemas.microsoft.com/office/powerpoint/2010/main" val="1940020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010D4-296D-0F68-DD02-92567F63AA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FC47A1-877A-1AAF-57DD-E2DC9496EC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1B05C7-1FF0-B330-FC43-E186CEDA5A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622DC6-7D2B-BFFF-BCA8-30395F26EA3D}"/>
              </a:ext>
            </a:extLst>
          </p:cNvPr>
          <p:cNvSpPr>
            <a:spLocks noGrp="1"/>
          </p:cNvSpPr>
          <p:nvPr>
            <p:ph type="dt" sz="half" idx="10"/>
          </p:nvPr>
        </p:nvSpPr>
        <p:spPr/>
        <p:txBody>
          <a:bodyPr/>
          <a:lstStyle/>
          <a:p>
            <a:fld id="{89214C80-3C7F-4380-9F37-BCEDD2BEFD24}" type="datetimeFigureOut">
              <a:rPr lang="en-US" smtClean="0"/>
              <a:t>2/21/2023</a:t>
            </a:fld>
            <a:endParaRPr lang="en-US"/>
          </a:p>
        </p:txBody>
      </p:sp>
      <p:sp>
        <p:nvSpPr>
          <p:cNvPr id="6" name="Footer Placeholder 5">
            <a:extLst>
              <a:ext uri="{FF2B5EF4-FFF2-40B4-BE49-F238E27FC236}">
                <a16:creationId xmlns:a16="http://schemas.microsoft.com/office/drawing/2014/main" id="{D4C0073F-4913-C66C-EA84-67D111D6A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D5FE0C-7B3F-11F0-B4B7-F60B1A6182A2}"/>
              </a:ext>
            </a:extLst>
          </p:cNvPr>
          <p:cNvSpPr>
            <a:spLocks noGrp="1"/>
          </p:cNvSpPr>
          <p:nvPr>
            <p:ph type="sldNum" sz="quarter" idx="12"/>
          </p:nvPr>
        </p:nvSpPr>
        <p:spPr/>
        <p:txBody>
          <a:bodyPr/>
          <a:lstStyle/>
          <a:p>
            <a:fld id="{D5F743EE-82FA-4BB8-A342-D33E4FD11D26}" type="slidenum">
              <a:rPr lang="en-US" smtClean="0"/>
              <a:t>‹#›</a:t>
            </a:fld>
            <a:endParaRPr lang="en-US"/>
          </a:p>
        </p:txBody>
      </p:sp>
    </p:spTree>
    <p:extLst>
      <p:ext uri="{BB962C8B-B14F-4D97-AF65-F5344CB8AC3E}">
        <p14:creationId xmlns:p14="http://schemas.microsoft.com/office/powerpoint/2010/main" val="2476860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3C9E3-EE0C-66A1-DFFD-0542DFD2B3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123B25-F855-030F-5433-F7217FA48B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AC5FDD-558D-8C45-11A8-8E913BFD41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9D77B2-06B9-106B-DC64-7D6D55CFA85B}"/>
              </a:ext>
            </a:extLst>
          </p:cNvPr>
          <p:cNvSpPr>
            <a:spLocks noGrp="1"/>
          </p:cNvSpPr>
          <p:nvPr>
            <p:ph type="dt" sz="half" idx="10"/>
          </p:nvPr>
        </p:nvSpPr>
        <p:spPr/>
        <p:txBody>
          <a:bodyPr/>
          <a:lstStyle/>
          <a:p>
            <a:fld id="{89214C80-3C7F-4380-9F37-BCEDD2BEFD24}" type="datetimeFigureOut">
              <a:rPr lang="en-US" smtClean="0"/>
              <a:t>2/21/2023</a:t>
            </a:fld>
            <a:endParaRPr lang="en-US"/>
          </a:p>
        </p:txBody>
      </p:sp>
      <p:sp>
        <p:nvSpPr>
          <p:cNvPr id="6" name="Footer Placeholder 5">
            <a:extLst>
              <a:ext uri="{FF2B5EF4-FFF2-40B4-BE49-F238E27FC236}">
                <a16:creationId xmlns:a16="http://schemas.microsoft.com/office/drawing/2014/main" id="{4B02A1C1-F6A7-8C92-4C20-5B5F896338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3DCDB9-0015-1F71-5500-558CD68AFEE3}"/>
              </a:ext>
            </a:extLst>
          </p:cNvPr>
          <p:cNvSpPr>
            <a:spLocks noGrp="1"/>
          </p:cNvSpPr>
          <p:nvPr>
            <p:ph type="sldNum" sz="quarter" idx="12"/>
          </p:nvPr>
        </p:nvSpPr>
        <p:spPr/>
        <p:txBody>
          <a:bodyPr/>
          <a:lstStyle/>
          <a:p>
            <a:fld id="{D5F743EE-82FA-4BB8-A342-D33E4FD11D26}" type="slidenum">
              <a:rPr lang="en-US" smtClean="0"/>
              <a:t>‹#›</a:t>
            </a:fld>
            <a:endParaRPr lang="en-US"/>
          </a:p>
        </p:txBody>
      </p:sp>
    </p:spTree>
    <p:extLst>
      <p:ext uri="{BB962C8B-B14F-4D97-AF65-F5344CB8AC3E}">
        <p14:creationId xmlns:p14="http://schemas.microsoft.com/office/powerpoint/2010/main" val="3797130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FF9E47-5F89-DAA4-C9D3-404A314173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707CF1-9020-CA6A-450B-0396186942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E2A8D0-1275-2AB0-0915-BDD21BA3A5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214C80-3C7F-4380-9F37-BCEDD2BEFD24}" type="datetimeFigureOut">
              <a:rPr lang="en-US" smtClean="0"/>
              <a:t>2/21/2023</a:t>
            </a:fld>
            <a:endParaRPr lang="en-US"/>
          </a:p>
        </p:txBody>
      </p:sp>
      <p:sp>
        <p:nvSpPr>
          <p:cNvPr id="5" name="Footer Placeholder 4">
            <a:extLst>
              <a:ext uri="{FF2B5EF4-FFF2-40B4-BE49-F238E27FC236}">
                <a16:creationId xmlns:a16="http://schemas.microsoft.com/office/drawing/2014/main" id="{937FD209-EE29-7C42-85B0-DC4DB0EFBF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C25571-6C78-15ED-E8CD-14EED020D1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F743EE-82FA-4BB8-A342-D33E4FD11D26}" type="slidenum">
              <a:rPr lang="en-US" smtClean="0"/>
              <a:t>‹#›</a:t>
            </a:fld>
            <a:endParaRPr lang="en-US"/>
          </a:p>
        </p:txBody>
      </p:sp>
    </p:spTree>
    <p:extLst>
      <p:ext uri="{BB962C8B-B14F-4D97-AF65-F5344CB8AC3E}">
        <p14:creationId xmlns:p14="http://schemas.microsoft.com/office/powerpoint/2010/main" val="1148005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76CF1-A707-CC42-9D1B-C6E80EA25204}"/>
              </a:ext>
            </a:extLst>
          </p:cNvPr>
          <p:cNvSpPr>
            <a:spLocks noGrp="1"/>
          </p:cNvSpPr>
          <p:nvPr>
            <p:ph type="title"/>
          </p:nvPr>
        </p:nvSpPr>
        <p:spPr>
          <a:xfrm>
            <a:off x="776287" y="500062"/>
            <a:ext cx="10515600" cy="1325563"/>
          </a:xfrm>
        </p:spPr>
        <p:txBody>
          <a:bodyPr>
            <a:normAutofit fontScale="90000"/>
          </a:bodyPr>
          <a:lstStyle/>
          <a:p>
            <a:pPr marL="0" marR="0" algn="ctr">
              <a:lnSpc>
                <a:spcPct val="115000"/>
              </a:lnSpc>
              <a:spcBef>
                <a:spcPts val="0"/>
              </a:spcBef>
              <a:spcAft>
                <a:spcPts val="0"/>
              </a:spcAft>
              <a:tabLst>
                <a:tab pos="914400" algn="l"/>
              </a:tabLst>
            </a:pPr>
            <a:r>
              <a:rPr lang="en-US" sz="1800" b="1" dirty="0">
                <a:effectLst/>
                <a:latin typeface="Arial" panose="020B0604020202020204" pitchFamily="34" charset="0"/>
                <a:ea typeface="MS Gothic" panose="020B0609070205080204" pitchFamily="49" charset="-128"/>
              </a:rPr>
              <a:t>THE UNITED REPUBLIC OF TANZANIA</a:t>
            </a:r>
            <a:br>
              <a:rPr lang="en-US" sz="1800" dirty="0">
                <a:effectLst/>
                <a:latin typeface="Times New Roman" panose="02020603050405020304" pitchFamily="18" charset="0"/>
                <a:ea typeface="Times New Roman" panose="02020603050405020304" pitchFamily="18" charset="0"/>
              </a:rPr>
            </a:br>
            <a:r>
              <a:rPr lang="en-US" sz="1800" b="1" dirty="0">
                <a:effectLst/>
                <a:latin typeface="Arial" panose="020B0604020202020204" pitchFamily="34" charset="0"/>
                <a:ea typeface="MS Gothic" panose="020B0609070205080204" pitchFamily="49" charset="-128"/>
              </a:rPr>
              <a:t>MINSTRY OF LIVESTOCK AND FISHERIES </a:t>
            </a:r>
            <a:br>
              <a:rPr lang="en-US" sz="1800" dirty="0">
                <a:effectLst/>
                <a:latin typeface="Times New Roman" panose="02020603050405020304" pitchFamily="18" charset="0"/>
                <a:ea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B69F0AD3-8403-98AB-50E0-C6146D56DDF5}"/>
              </a:ext>
            </a:extLst>
          </p:cNvPr>
          <p:cNvSpPr>
            <a:spLocks noGrp="1"/>
          </p:cNvSpPr>
          <p:nvPr>
            <p:ph idx="1"/>
          </p:nvPr>
        </p:nvSpPr>
        <p:spPr>
          <a:xfrm>
            <a:off x="339436" y="2122486"/>
            <a:ext cx="10515600" cy="4472277"/>
          </a:xfrm>
        </p:spPr>
        <p:txBody>
          <a:bodyPr>
            <a:normAutofit fontScale="92500" lnSpcReduction="10000"/>
          </a:bodyPr>
          <a:lstStyle/>
          <a:p>
            <a:endParaRPr lang="en-US" dirty="0"/>
          </a:p>
          <a:p>
            <a:pPr marL="0" indent="0" algn="ctr">
              <a:buNone/>
            </a:pPr>
            <a:r>
              <a:rPr lang="en-US" sz="2200" dirty="0">
                <a:solidFill>
                  <a:srgbClr val="00B050"/>
                </a:solidFill>
                <a:latin typeface="Arial" panose="020B0604020202020204" pitchFamily="34" charset="0"/>
                <a:cs typeface="Arial" panose="020B0604020202020204" pitchFamily="34" charset="0"/>
              </a:rPr>
              <a:t>Third phase of workshop series on Effect of Climate change on the Indian Ocean Marine Environment.</a:t>
            </a:r>
          </a:p>
          <a:p>
            <a:pPr marL="0" indent="0" algn="ctr">
              <a:buNone/>
            </a:pPr>
            <a:r>
              <a:rPr lang="en-US" sz="2200" dirty="0">
                <a:solidFill>
                  <a:srgbClr val="00B050"/>
                </a:solidFill>
              </a:rPr>
              <a:t>20 – 22 February 2023</a:t>
            </a:r>
          </a:p>
          <a:p>
            <a:pPr marL="0" indent="0" algn="ctr">
              <a:buNone/>
            </a:pPr>
            <a:r>
              <a:rPr lang="en-US" sz="2200" dirty="0">
                <a:solidFill>
                  <a:srgbClr val="00B050"/>
                </a:solidFill>
              </a:rPr>
              <a:t>Tehran, Islamic Republic of Iran  </a:t>
            </a:r>
          </a:p>
          <a:p>
            <a:pPr marL="0" indent="0" algn="ctr">
              <a:buNone/>
            </a:pPr>
            <a:r>
              <a:rPr lang="en-US" dirty="0"/>
              <a:t>  </a:t>
            </a:r>
          </a:p>
          <a:p>
            <a:pPr marL="0" indent="0" algn="ctr">
              <a:buNone/>
            </a:pPr>
            <a:r>
              <a:rPr lang="en-US" b="1" dirty="0">
                <a:solidFill>
                  <a:srgbClr val="0070C0"/>
                </a:solidFill>
                <a:latin typeface="Arial" panose="020B0604020202020204" pitchFamily="34" charset="0"/>
                <a:cs typeface="Arial" panose="020B0604020202020204" pitchFamily="34" charset="0"/>
              </a:rPr>
              <a:t>COUNTRY REPORT ON CLIMATE CHANGE ISSUES</a:t>
            </a:r>
          </a:p>
          <a:p>
            <a:endParaRPr lang="en-US" dirty="0"/>
          </a:p>
          <a:p>
            <a:pPr marL="0" indent="0">
              <a:buNone/>
            </a:pPr>
            <a:endParaRPr lang="en-US" dirty="0">
              <a:solidFill>
                <a:srgbClr val="FF0000"/>
              </a:solidFill>
            </a:endParaRPr>
          </a:p>
          <a:p>
            <a:pPr marL="0" marR="0" indent="0" algn="ctr">
              <a:lnSpc>
                <a:spcPct val="115000"/>
              </a:lnSpc>
              <a:spcBef>
                <a:spcPts val="0"/>
              </a:spcBef>
              <a:spcAft>
                <a:spcPts val="0"/>
              </a:spcAft>
              <a:buNone/>
              <a:tabLst>
                <a:tab pos="914400" algn="l"/>
              </a:tabLst>
            </a:pPr>
            <a:r>
              <a:rPr lang="en-US" sz="1800" b="1" dirty="0">
                <a:solidFill>
                  <a:srgbClr val="0070C0"/>
                </a:solidFill>
                <a:latin typeface="Arial" panose="020B0604020202020204" pitchFamily="34" charset="0"/>
                <a:ea typeface="Times New Roman" panose="02020603050405020304" pitchFamily="18" charset="0"/>
              </a:rPr>
              <a:t>                       </a:t>
            </a:r>
            <a:r>
              <a:rPr lang="en-US" sz="1800" dirty="0">
                <a:solidFill>
                  <a:srgbClr val="0070C0"/>
                </a:solidFill>
                <a:effectLst/>
                <a:latin typeface="Arial" panose="020B0604020202020204" pitchFamily="34" charset="0"/>
                <a:ea typeface="Times New Roman" panose="02020603050405020304" pitchFamily="18" charset="0"/>
              </a:rPr>
              <a:t>Melton Elias Kalinga</a:t>
            </a:r>
            <a:endParaRPr lang="en-US" sz="1800" dirty="0">
              <a:solidFill>
                <a:srgbClr val="0070C0"/>
              </a:solidFill>
              <a:effectLst/>
              <a:latin typeface="Times New Roman" panose="02020603050405020304" pitchFamily="18" charset="0"/>
              <a:ea typeface="Times New Roman" panose="02020603050405020304" pitchFamily="18" charset="0"/>
            </a:endParaRPr>
          </a:p>
          <a:p>
            <a:pPr marL="0" marR="0" indent="0" algn="ctr">
              <a:lnSpc>
                <a:spcPct val="115000"/>
              </a:lnSpc>
              <a:spcBef>
                <a:spcPts val="0"/>
              </a:spcBef>
              <a:spcAft>
                <a:spcPts val="0"/>
              </a:spcAft>
              <a:buNone/>
              <a:tabLst>
                <a:tab pos="914400" algn="l"/>
              </a:tabLst>
            </a:pPr>
            <a:r>
              <a:rPr lang="en-US" sz="1800" dirty="0">
                <a:solidFill>
                  <a:srgbClr val="0070C0"/>
                </a:solidFill>
                <a:effectLst/>
                <a:latin typeface="Arial" panose="020B0604020202020204" pitchFamily="34" charset="0"/>
                <a:ea typeface="Times New Roman" panose="02020603050405020304" pitchFamily="18" charset="0"/>
              </a:rPr>
              <a:t>                       Head of Environmental Unit</a:t>
            </a:r>
          </a:p>
          <a:p>
            <a:pPr marL="0" marR="0" indent="0" algn="ctr">
              <a:lnSpc>
                <a:spcPct val="115000"/>
              </a:lnSpc>
              <a:spcBef>
                <a:spcPts val="0"/>
              </a:spcBef>
              <a:spcAft>
                <a:spcPts val="0"/>
              </a:spcAft>
              <a:buNone/>
              <a:tabLst>
                <a:tab pos="914400" algn="l"/>
              </a:tabLst>
            </a:pPr>
            <a:r>
              <a:rPr lang="en-US" sz="1800" dirty="0">
                <a:solidFill>
                  <a:srgbClr val="0070C0"/>
                </a:solidFill>
                <a:effectLst/>
                <a:latin typeface="Times New Roman" panose="02020603050405020304" pitchFamily="18" charset="0"/>
                <a:ea typeface="Times New Roman" panose="02020603050405020304" pitchFamily="18" charset="0"/>
              </a:rPr>
              <a:t>            Email</a:t>
            </a:r>
            <a:r>
              <a:rPr lang="en-US" sz="1800" i="1" dirty="0">
                <a:solidFill>
                  <a:srgbClr val="002060"/>
                </a:solidFill>
                <a:effectLst/>
                <a:latin typeface="Times New Roman" panose="02020603050405020304" pitchFamily="18" charset="0"/>
                <a:ea typeface="Times New Roman" panose="02020603050405020304" pitchFamily="18" charset="0"/>
              </a:rPr>
              <a:t>: melton.kalinga@uvuvi.go.tz</a:t>
            </a:r>
          </a:p>
          <a:p>
            <a:endParaRPr lang="en-US" dirty="0"/>
          </a:p>
        </p:txBody>
      </p:sp>
      <p:pic>
        <p:nvPicPr>
          <p:cNvPr id="1026" name="Picture 7">
            <a:extLst>
              <a:ext uri="{FF2B5EF4-FFF2-40B4-BE49-F238E27FC236}">
                <a16:creationId xmlns:a16="http://schemas.microsoft.com/office/drawing/2014/main" id="{1686BCF0-A0B1-5DA4-ED66-8F9E6B700A2B}"/>
              </a:ext>
            </a:extLst>
          </p:cNvPr>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6377" y="1060594"/>
            <a:ext cx="89535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a:extLst>
              <a:ext uri="{FF2B5EF4-FFF2-40B4-BE49-F238E27FC236}">
                <a16:creationId xmlns:a16="http://schemas.microsoft.com/office/drawing/2014/main" id="{5E2534B4-0338-6C6A-5A54-D63AD6CCDBD8}"/>
              </a:ext>
            </a:extLst>
          </p:cNvPr>
          <p:cNvSpPr txBox="1">
            <a:spLocks/>
          </p:cNvSpPr>
          <p:nvPr/>
        </p:nvSpPr>
        <p:spPr>
          <a:xfrm>
            <a:off x="4336905" y="422260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5" name="Picture 4">
            <a:extLst>
              <a:ext uri="{FF2B5EF4-FFF2-40B4-BE49-F238E27FC236}">
                <a16:creationId xmlns:a16="http://schemas.microsoft.com/office/drawing/2014/main" id="{D48ACFA0-36FD-0CF3-F573-0FBBC2F7B53F}"/>
              </a:ext>
            </a:extLst>
          </p:cNvPr>
          <p:cNvPicPr>
            <a:picLocks noChangeAspect="1"/>
          </p:cNvPicPr>
          <p:nvPr/>
        </p:nvPicPr>
        <p:blipFill>
          <a:blip r:embed="rId3"/>
          <a:stretch>
            <a:fillRect/>
          </a:stretch>
        </p:blipFill>
        <p:spPr>
          <a:xfrm>
            <a:off x="7966364" y="1027977"/>
            <a:ext cx="1039091" cy="953223"/>
          </a:xfrm>
          <a:prstGeom prst="rect">
            <a:avLst/>
          </a:prstGeom>
        </p:spPr>
      </p:pic>
    </p:spTree>
    <p:extLst>
      <p:ext uri="{BB962C8B-B14F-4D97-AF65-F5344CB8AC3E}">
        <p14:creationId xmlns:p14="http://schemas.microsoft.com/office/powerpoint/2010/main" val="3524888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9D236-F8EF-749A-B72C-ADEDA6492CE4}"/>
              </a:ext>
            </a:extLst>
          </p:cNvPr>
          <p:cNvSpPr>
            <a:spLocks noGrp="1"/>
          </p:cNvSpPr>
          <p:nvPr>
            <p:ph type="title"/>
          </p:nvPr>
        </p:nvSpPr>
        <p:spPr>
          <a:xfrm>
            <a:off x="838200" y="365126"/>
            <a:ext cx="10515600" cy="712353"/>
          </a:xfrm>
        </p:spPr>
        <p:txBody>
          <a:bodyPr>
            <a:normAutofit/>
          </a:bodyPr>
          <a:lstStyle/>
          <a:p>
            <a:r>
              <a:rPr lang="en-US" sz="3200" b="1" dirty="0">
                <a:latin typeface="Arial" panose="020B0604020202020204" pitchFamily="34" charset="0"/>
                <a:cs typeface="Arial" panose="020B0604020202020204" pitchFamily="34" charset="0"/>
              </a:rPr>
              <a:t>Climate change impact……………..</a:t>
            </a:r>
            <a:endParaRPr lang="en-US" sz="3200" b="1" dirty="0"/>
          </a:p>
        </p:txBody>
      </p:sp>
      <p:sp>
        <p:nvSpPr>
          <p:cNvPr id="3" name="Content Placeholder 2">
            <a:extLst>
              <a:ext uri="{FF2B5EF4-FFF2-40B4-BE49-F238E27FC236}">
                <a16:creationId xmlns:a16="http://schemas.microsoft.com/office/drawing/2014/main" id="{190FFF9A-9E07-4679-86B0-5B87F6D6D27D}"/>
              </a:ext>
            </a:extLst>
          </p:cNvPr>
          <p:cNvSpPr>
            <a:spLocks noGrp="1"/>
          </p:cNvSpPr>
          <p:nvPr>
            <p:ph sz="half" idx="1"/>
          </p:nvPr>
        </p:nvSpPr>
        <p:spPr>
          <a:xfrm>
            <a:off x="838200" y="1607129"/>
            <a:ext cx="5181600" cy="4885746"/>
          </a:xfrm>
        </p:spPr>
        <p:txBody>
          <a:bodyPr/>
          <a:lstStyle/>
          <a:p>
            <a:pPr marL="0" indent="0">
              <a:buNone/>
            </a:pPr>
            <a:r>
              <a:rPr kumimoji="0" lang="en-US" sz="2800" i="0" u="none" strike="noStrike" kern="1200" cap="none" spc="0" normalizeH="0" baseline="0" noProof="1">
                <a:solidFill>
                  <a:schemeClr val="tx1"/>
                </a:solidFill>
                <a:effectLst/>
                <a:latin typeface="Arial" panose="020B0604020202020204" pitchFamily="34" charset="0"/>
                <a:ea typeface="+mj-ea"/>
                <a:cs typeface="Arial" panose="020B0604020202020204" pitchFamily="34" charset="0"/>
                <a:sym typeface="+mn-ea"/>
              </a:rPr>
              <a:t>Frequent drougths affects production of maize crops. </a:t>
            </a:r>
          </a:p>
          <a:p>
            <a:pPr marL="0" indent="0">
              <a:buNone/>
            </a:pPr>
            <a:endParaRPr lang="en-US" noProof="1">
              <a:latin typeface="Arial" panose="020B0604020202020204" pitchFamily="34" charset="0"/>
              <a:ea typeface="+mj-ea"/>
              <a:cs typeface="Arial" panose="020B0604020202020204" pitchFamily="34" charset="0"/>
              <a:sym typeface="+mn-ea"/>
            </a:endParaRPr>
          </a:p>
          <a:p>
            <a:pPr marL="0" indent="0">
              <a:buNone/>
            </a:pPr>
            <a:endParaRPr lang="en-US" noProof="1">
              <a:latin typeface="Arial" panose="020B0604020202020204" pitchFamily="34" charset="0"/>
              <a:ea typeface="+mj-ea"/>
              <a:cs typeface="Arial" panose="020B0604020202020204" pitchFamily="34" charset="0"/>
              <a:sym typeface="+mn-ea"/>
            </a:endParaRPr>
          </a:p>
          <a:p>
            <a:pPr marL="0" indent="0">
              <a:buNone/>
            </a:pPr>
            <a:endParaRPr lang="en-US" noProof="1">
              <a:latin typeface="Arial" panose="020B0604020202020204" pitchFamily="34" charset="0"/>
              <a:ea typeface="+mj-ea"/>
              <a:cs typeface="Arial" panose="020B0604020202020204" pitchFamily="34" charset="0"/>
              <a:sym typeface="+mn-ea"/>
            </a:endParaRPr>
          </a:p>
          <a:p>
            <a:pPr marL="0" indent="0">
              <a:buNone/>
            </a:pPr>
            <a:r>
              <a:rPr lang="en-US" noProof="1">
                <a:latin typeface="Arial" panose="020B0604020202020204" pitchFamily="34" charset="0"/>
                <a:ea typeface="+mj-ea"/>
                <a:cs typeface="Arial" panose="020B0604020202020204" pitchFamily="34" charset="0"/>
                <a:sym typeface="+mn-ea"/>
              </a:rPr>
              <a:t>Prolonged drought affects livestock</a:t>
            </a:r>
          </a:p>
          <a:p>
            <a:pPr lvl="1"/>
            <a:r>
              <a:rPr lang="en-US" noProof="1">
                <a:latin typeface="Arial" panose="020B0604020202020204" pitchFamily="34" charset="0"/>
                <a:ea typeface="+mj-ea"/>
                <a:cs typeface="Arial" panose="020B0604020202020204" pitchFamily="34" charset="0"/>
                <a:sym typeface="+mn-ea"/>
              </a:rPr>
              <a:t>Grazing</a:t>
            </a:r>
          </a:p>
          <a:p>
            <a:pPr lvl="1"/>
            <a:r>
              <a:rPr lang="en-US" noProof="1">
                <a:latin typeface="Arial" panose="020B0604020202020204" pitchFamily="34" charset="0"/>
                <a:ea typeface="+mj-ea"/>
                <a:cs typeface="Arial" panose="020B0604020202020204" pitchFamily="34" charset="0"/>
                <a:sym typeface="+mn-ea"/>
              </a:rPr>
              <a:t>Water </a:t>
            </a:r>
          </a:p>
          <a:p>
            <a:pPr marL="0" indent="0">
              <a:buNone/>
            </a:pPr>
            <a:endParaRPr lang="en-US" dirty="0"/>
          </a:p>
        </p:txBody>
      </p:sp>
      <p:sp>
        <p:nvSpPr>
          <p:cNvPr id="13" name="Rectangle 12">
            <a:extLst>
              <a:ext uri="{FF2B5EF4-FFF2-40B4-BE49-F238E27FC236}">
                <a16:creationId xmlns:a16="http://schemas.microsoft.com/office/drawing/2014/main" id="{31E2899B-DD35-66AF-7C3B-E3D28B183C98}"/>
              </a:ext>
            </a:extLst>
          </p:cNvPr>
          <p:cNvSpPr/>
          <p:nvPr/>
        </p:nvSpPr>
        <p:spPr>
          <a:xfrm>
            <a:off x="6262255" y="1981200"/>
            <a:ext cx="4876800" cy="173181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5" name="Picture 14">
            <a:extLst>
              <a:ext uri="{FF2B5EF4-FFF2-40B4-BE49-F238E27FC236}">
                <a16:creationId xmlns:a16="http://schemas.microsoft.com/office/drawing/2014/main" id="{430D629C-AE7D-8CD5-01FD-2976142B9204}"/>
              </a:ext>
            </a:extLst>
          </p:cNvPr>
          <p:cNvPicPr>
            <a:picLocks noChangeAspect="1"/>
          </p:cNvPicPr>
          <p:nvPr/>
        </p:nvPicPr>
        <p:blipFill>
          <a:blip r:embed="rId2"/>
          <a:stretch>
            <a:fillRect/>
          </a:stretch>
        </p:blipFill>
        <p:spPr>
          <a:xfrm>
            <a:off x="6019800" y="1607129"/>
            <a:ext cx="5119256" cy="2355271"/>
          </a:xfrm>
          <a:prstGeom prst="rect">
            <a:avLst/>
          </a:prstGeom>
        </p:spPr>
      </p:pic>
      <p:sp>
        <p:nvSpPr>
          <p:cNvPr id="16" name="Rectangle 15">
            <a:extLst>
              <a:ext uri="{FF2B5EF4-FFF2-40B4-BE49-F238E27FC236}">
                <a16:creationId xmlns:a16="http://schemas.microsoft.com/office/drawing/2014/main" id="{1B2E4045-8BB6-687A-35F9-35771AE7DB1E}"/>
              </a:ext>
            </a:extLst>
          </p:cNvPr>
          <p:cNvSpPr/>
          <p:nvPr/>
        </p:nvSpPr>
        <p:spPr>
          <a:xfrm>
            <a:off x="6262255" y="3428999"/>
            <a:ext cx="4752109" cy="327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t>Busega</a:t>
            </a:r>
            <a:r>
              <a:rPr lang="en-US" dirty="0"/>
              <a:t> District Tanzania in February 2017</a:t>
            </a:r>
          </a:p>
        </p:txBody>
      </p:sp>
      <p:sp>
        <p:nvSpPr>
          <p:cNvPr id="17" name="Rectangle 16">
            <a:extLst>
              <a:ext uri="{FF2B5EF4-FFF2-40B4-BE49-F238E27FC236}">
                <a16:creationId xmlns:a16="http://schemas.microsoft.com/office/drawing/2014/main" id="{F1798743-5AFC-131B-3BA7-0B3880405F60}"/>
              </a:ext>
            </a:extLst>
          </p:cNvPr>
          <p:cNvSpPr/>
          <p:nvPr/>
        </p:nvSpPr>
        <p:spPr>
          <a:xfrm>
            <a:off x="6096000" y="4087091"/>
            <a:ext cx="5043055" cy="22282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D0874472-7976-8F1C-7249-A16C7F0490C1}"/>
              </a:ext>
            </a:extLst>
          </p:cNvPr>
          <p:cNvPicPr>
            <a:picLocks noChangeAspect="1"/>
          </p:cNvPicPr>
          <p:nvPr/>
        </p:nvPicPr>
        <p:blipFill>
          <a:blip r:embed="rId3"/>
          <a:stretch>
            <a:fillRect/>
          </a:stretch>
        </p:blipFill>
        <p:spPr>
          <a:xfrm>
            <a:off x="6082142" y="4087091"/>
            <a:ext cx="5119257" cy="2405784"/>
          </a:xfrm>
          <a:prstGeom prst="rect">
            <a:avLst/>
          </a:prstGeom>
        </p:spPr>
      </p:pic>
      <p:sp>
        <p:nvSpPr>
          <p:cNvPr id="20" name="Rectangle 19">
            <a:extLst>
              <a:ext uri="{FF2B5EF4-FFF2-40B4-BE49-F238E27FC236}">
                <a16:creationId xmlns:a16="http://schemas.microsoft.com/office/drawing/2014/main" id="{6B1A722A-8554-B5DE-4872-7CFBC4BEA7A0}"/>
              </a:ext>
            </a:extLst>
          </p:cNvPr>
          <p:cNvSpPr/>
          <p:nvPr/>
        </p:nvSpPr>
        <p:spPr>
          <a:xfrm>
            <a:off x="6262255" y="6165379"/>
            <a:ext cx="4953002" cy="327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Animals died in Northern parts of Tanzania</a:t>
            </a:r>
          </a:p>
        </p:txBody>
      </p:sp>
      <p:sp>
        <p:nvSpPr>
          <p:cNvPr id="4" name="Arrow: Right 3">
            <a:extLst>
              <a:ext uri="{FF2B5EF4-FFF2-40B4-BE49-F238E27FC236}">
                <a16:creationId xmlns:a16="http://schemas.microsoft.com/office/drawing/2014/main" id="{60176CE8-D084-9437-4CE5-A9D29A83A23A}"/>
              </a:ext>
            </a:extLst>
          </p:cNvPr>
          <p:cNvSpPr/>
          <p:nvPr/>
        </p:nvSpPr>
        <p:spPr>
          <a:xfrm>
            <a:off x="5115792" y="2353685"/>
            <a:ext cx="1025236" cy="3325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D98416C6-FA84-B061-D1DA-2E56BCA18385}"/>
              </a:ext>
            </a:extLst>
          </p:cNvPr>
          <p:cNvSpPr/>
          <p:nvPr/>
        </p:nvSpPr>
        <p:spPr>
          <a:xfrm>
            <a:off x="5181600" y="4627418"/>
            <a:ext cx="720436" cy="2216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6622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60DDD4-31E4-07B7-7B66-6CA31AB6647E}"/>
              </a:ext>
            </a:extLst>
          </p:cNvPr>
          <p:cNvSpPr>
            <a:spLocks noGrp="1"/>
          </p:cNvSpPr>
          <p:nvPr>
            <p:ph idx="1"/>
          </p:nvPr>
        </p:nvSpPr>
        <p:spPr>
          <a:xfrm>
            <a:off x="838200" y="1413164"/>
            <a:ext cx="10515600" cy="4763799"/>
          </a:xfrm>
        </p:spPr>
        <p:txBody>
          <a:bodyPr>
            <a:normAutofit lnSpcReduction="10000"/>
          </a:bodyPr>
          <a:lstStyle/>
          <a:p>
            <a:pPr marL="0" indent="0">
              <a:buNone/>
            </a:pPr>
            <a:r>
              <a:rPr lang="en-US" dirty="0">
                <a:latin typeface="Arial" panose="020B0604020202020204" pitchFamily="34" charset="0"/>
                <a:cs typeface="Arial" panose="020B0604020202020204" pitchFamily="34" charset="0"/>
              </a:rPr>
              <a:t>Tanzania has been undertaking various efforts towards addressing climate change in accordance with its national context. </a:t>
            </a:r>
          </a:p>
          <a:p>
            <a:r>
              <a:rPr lang="en-US" dirty="0">
                <a:latin typeface="Arial" panose="020B0604020202020204" pitchFamily="34" charset="0"/>
                <a:cs typeface="Arial" panose="020B0604020202020204" pitchFamily="34" charset="0"/>
              </a:rPr>
              <a:t>The National Climate Change Response Strategy (2021)</a:t>
            </a:r>
          </a:p>
          <a:p>
            <a:r>
              <a:rPr lang="en-US" dirty="0">
                <a:latin typeface="Arial" panose="020B0604020202020204" pitchFamily="34" charset="0"/>
                <a:cs typeface="Arial" panose="020B0604020202020204" pitchFamily="34" charset="0"/>
              </a:rPr>
              <a:t> The Zanzibar Climate Change Strategy (2014) </a:t>
            </a:r>
          </a:p>
          <a:p>
            <a:pPr marL="0" indent="0">
              <a:buNone/>
            </a:pPr>
            <a:r>
              <a:rPr lang="en-US" dirty="0">
                <a:latin typeface="Arial" panose="020B0604020202020204" pitchFamily="34" charset="0"/>
                <a:cs typeface="Arial" panose="020B0604020202020204" pitchFamily="34" charset="0"/>
              </a:rPr>
              <a:t>These two strategies are comprehensively elaborate adaptation measures and mitigation actions that are deemed necessary to address climate change in the country. </a:t>
            </a:r>
          </a:p>
          <a:p>
            <a:r>
              <a:rPr lang="en-US" dirty="0">
                <a:latin typeface="Arial" panose="020B0604020202020204" pitchFamily="34" charset="0"/>
                <a:ea typeface="Calibri" panose="020F0502020204030204" pitchFamily="34" charset="0"/>
              </a:rPr>
              <a:t>D</a:t>
            </a:r>
            <a:r>
              <a:rPr lang="en-US" sz="2800" dirty="0">
                <a:effectLst/>
                <a:latin typeface="Arial" panose="020B0604020202020204" pitchFamily="34" charset="0"/>
                <a:ea typeface="Calibri" panose="020F0502020204030204" pitchFamily="34" charset="0"/>
              </a:rPr>
              <a:t>evelopment and implementation of Nationally Determined Contributions (NDC) as per Paris agreements of the United Nations Framework Convention on Climate Change (UNFCCC). </a:t>
            </a:r>
            <a:endParaRPr lang="en-US" dirty="0">
              <a:latin typeface="Arial" panose="020B0604020202020204" pitchFamily="34" charset="0"/>
              <a:cs typeface="Arial" panose="020B0604020202020204" pitchFamily="34" charset="0"/>
            </a:endParaRPr>
          </a:p>
          <a:p>
            <a:pPr marL="0" indent="0">
              <a:buNone/>
            </a:pPr>
            <a:endParaRPr lang="en-US" dirty="0"/>
          </a:p>
        </p:txBody>
      </p:sp>
      <p:sp>
        <p:nvSpPr>
          <p:cNvPr id="4" name="Rectangle 3">
            <a:extLst>
              <a:ext uri="{FF2B5EF4-FFF2-40B4-BE49-F238E27FC236}">
                <a16:creationId xmlns:a16="http://schemas.microsoft.com/office/drawing/2014/main" id="{26B422A1-4742-D718-F1E3-C12DB665D668}"/>
              </a:ext>
            </a:extLst>
          </p:cNvPr>
          <p:cNvSpPr/>
          <p:nvPr/>
        </p:nvSpPr>
        <p:spPr>
          <a:xfrm>
            <a:off x="1094509" y="244619"/>
            <a:ext cx="9587346" cy="8728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FC000"/>
                </a:solidFill>
                <a:effectLst/>
                <a:latin typeface="Arial" panose="020B0604020202020204" pitchFamily="34" charset="0"/>
                <a:ea typeface="Times New Roman" panose="02020603050405020304" pitchFamily="18" charset="0"/>
              </a:rPr>
              <a:t>Interventions for addressing Climate change Impacts</a:t>
            </a:r>
            <a:endParaRPr lang="en-US" sz="3200" dirty="0"/>
          </a:p>
        </p:txBody>
      </p:sp>
    </p:spTree>
    <p:extLst>
      <p:ext uri="{BB962C8B-B14F-4D97-AF65-F5344CB8AC3E}">
        <p14:creationId xmlns:p14="http://schemas.microsoft.com/office/powerpoint/2010/main" val="623165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49DD87-DF5C-8206-25CE-831811019B5B}"/>
              </a:ext>
            </a:extLst>
          </p:cNvPr>
          <p:cNvSpPr>
            <a:spLocks noGrp="1"/>
          </p:cNvSpPr>
          <p:nvPr>
            <p:ph sz="half" idx="1"/>
          </p:nvPr>
        </p:nvSpPr>
        <p:spPr>
          <a:xfrm>
            <a:off x="838200" y="1149927"/>
            <a:ext cx="4634345" cy="5486399"/>
          </a:xfrm>
        </p:spPr>
        <p:txBody>
          <a:bodyPr/>
          <a:lstStyle/>
          <a:p>
            <a:pPr marL="0" indent="0">
              <a:buNone/>
            </a:pPr>
            <a:r>
              <a:rPr lang="en-US" dirty="0"/>
              <a:t>Mangrove restoration.</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Construction of sea wall and Storm water drainage.</a:t>
            </a:r>
          </a:p>
        </p:txBody>
      </p:sp>
      <p:sp>
        <p:nvSpPr>
          <p:cNvPr id="5" name="Rectangle 4">
            <a:extLst>
              <a:ext uri="{FF2B5EF4-FFF2-40B4-BE49-F238E27FC236}">
                <a16:creationId xmlns:a16="http://schemas.microsoft.com/office/drawing/2014/main" id="{C3D359C8-6FF3-94E8-1882-81870B3ECBEB}"/>
              </a:ext>
            </a:extLst>
          </p:cNvPr>
          <p:cNvSpPr/>
          <p:nvPr/>
        </p:nvSpPr>
        <p:spPr>
          <a:xfrm>
            <a:off x="407749" y="103548"/>
            <a:ext cx="10945091"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rgbClr val="FFC000"/>
                </a:solidFill>
                <a:effectLst/>
                <a:latin typeface="Arial" panose="020B0604020202020204" pitchFamily="34" charset="0"/>
                <a:ea typeface="Times New Roman" panose="02020603050405020304" pitchFamily="18" charset="0"/>
              </a:rPr>
              <a:t> Interventions for addressing Climate change Impacts</a:t>
            </a:r>
            <a:endParaRPr lang="en-US" sz="3200" dirty="0"/>
          </a:p>
        </p:txBody>
      </p:sp>
      <p:pic>
        <p:nvPicPr>
          <p:cNvPr id="9" name="Picture 8">
            <a:extLst>
              <a:ext uri="{FF2B5EF4-FFF2-40B4-BE49-F238E27FC236}">
                <a16:creationId xmlns:a16="http://schemas.microsoft.com/office/drawing/2014/main" id="{3F27D47D-D2C1-56AA-2DEA-F98315DF1AA1}"/>
              </a:ext>
            </a:extLst>
          </p:cNvPr>
          <p:cNvPicPr>
            <a:picLocks noChangeAspect="1"/>
          </p:cNvPicPr>
          <p:nvPr/>
        </p:nvPicPr>
        <p:blipFill>
          <a:blip r:embed="rId2"/>
          <a:stretch>
            <a:fillRect/>
          </a:stretch>
        </p:blipFill>
        <p:spPr>
          <a:xfrm>
            <a:off x="5557035" y="845764"/>
            <a:ext cx="3229017" cy="2453733"/>
          </a:xfrm>
          <a:prstGeom prst="rect">
            <a:avLst/>
          </a:prstGeom>
        </p:spPr>
      </p:pic>
      <p:pic>
        <p:nvPicPr>
          <p:cNvPr id="10" name="Picture 9">
            <a:extLst>
              <a:ext uri="{FF2B5EF4-FFF2-40B4-BE49-F238E27FC236}">
                <a16:creationId xmlns:a16="http://schemas.microsoft.com/office/drawing/2014/main" id="{0BB451E2-B7E5-6C1F-D41E-EBF911B81CED}"/>
              </a:ext>
            </a:extLst>
          </p:cNvPr>
          <p:cNvPicPr>
            <a:picLocks noChangeAspect="1"/>
          </p:cNvPicPr>
          <p:nvPr/>
        </p:nvPicPr>
        <p:blipFill>
          <a:blip r:embed="rId3"/>
          <a:stretch>
            <a:fillRect/>
          </a:stretch>
        </p:blipFill>
        <p:spPr>
          <a:xfrm>
            <a:off x="8978748" y="745906"/>
            <a:ext cx="3213251" cy="2415637"/>
          </a:xfrm>
          <a:prstGeom prst="rect">
            <a:avLst/>
          </a:prstGeom>
        </p:spPr>
      </p:pic>
      <p:pic>
        <p:nvPicPr>
          <p:cNvPr id="12" name="Picture 11">
            <a:extLst>
              <a:ext uri="{FF2B5EF4-FFF2-40B4-BE49-F238E27FC236}">
                <a16:creationId xmlns:a16="http://schemas.microsoft.com/office/drawing/2014/main" id="{9EDAAB76-351D-613E-2F1D-AC5B9291588C}"/>
              </a:ext>
            </a:extLst>
          </p:cNvPr>
          <p:cNvPicPr>
            <a:picLocks noChangeAspect="1"/>
          </p:cNvPicPr>
          <p:nvPr/>
        </p:nvPicPr>
        <p:blipFill>
          <a:blip r:embed="rId4"/>
          <a:stretch>
            <a:fillRect/>
          </a:stretch>
        </p:blipFill>
        <p:spPr>
          <a:xfrm>
            <a:off x="5557035" y="3495208"/>
            <a:ext cx="3132088" cy="3362792"/>
          </a:xfrm>
          <a:prstGeom prst="rect">
            <a:avLst/>
          </a:prstGeom>
        </p:spPr>
      </p:pic>
      <p:pic>
        <p:nvPicPr>
          <p:cNvPr id="14" name="Picture 13">
            <a:extLst>
              <a:ext uri="{FF2B5EF4-FFF2-40B4-BE49-F238E27FC236}">
                <a16:creationId xmlns:a16="http://schemas.microsoft.com/office/drawing/2014/main" id="{F9D5D26A-60C5-78B4-C21D-24CCFCB72608}"/>
              </a:ext>
            </a:extLst>
          </p:cNvPr>
          <p:cNvPicPr>
            <a:picLocks noChangeAspect="1"/>
          </p:cNvPicPr>
          <p:nvPr/>
        </p:nvPicPr>
        <p:blipFill>
          <a:blip r:embed="rId5"/>
          <a:stretch>
            <a:fillRect/>
          </a:stretch>
        </p:blipFill>
        <p:spPr>
          <a:xfrm>
            <a:off x="8773613" y="3495209"/>
            <a:ext cx="3402787" cy="3362791"/>
          </a:xfrm>
          <a:prstGeom prst="rect">
            <a:avLst/>
          </a:prstGeom>
        </p:spPr>
      </p:pic>
      <p:sp>
        <p:nvSpPr>
          <p:cNvPr id="15" name="Rectangle 14">
            <a:extLst>
              <a:ext uri="{FF2B5EF4-FFF2-40B4-BE49-F238E27FC236}">
                <a16:creationId xmlns:a16="http://schemas.microsoft.com/office/drawing/2014/main" id="{CAAC1DBE-A5B5-E849-4F62-12534DD97C40}"/>
              </a:ext>
            </a:extLst>
          </p:cNvPr>
          <p:cNvSpPr/>
          <p:nvPr/>
        </p:nvSpPr>
        <p:spPr>
          <a:xfrm>
            <a:off x="5665241" y="2801257"/>
            <a:ext cx="4696691" cy="29748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Mangrove restoration at Rufiji Delta - Tanzania</a:t>
            </a:r>
          </a:p>
        </p:txBody>
      </p:sp>
      <p:sp>
        <p:nvSpPr>
          <p:cNvPr id="16" name="Rectangle 15">
            <a:extLst>
              <a:ext uri="{FF2B5EF4-FFF2-40B4-BE49-F238E27FC236}">
                <a16:creationId xmlns:a16="http://schemas.microsoft.com/office/drawing/2014/main" id="{BE7494B7-AEAF-D92A-790F-6AA2007BB67C}"/>
              </a:ext>
            </a:extLst>
          </p:cNvPr>
          <p:cNvSpPr/>
          <p:nvPr/>
        </p:nvSpPr>
        <p:spPr>
          <a:xfrm>
            <a:off x="5585073" y="6414606"/>
            <a:ext cx="2902549" cy="443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Sea wall at </a:t>
            </a:r>
            <a:r>
              <a:rPr lang="en-US" dirty="0" err="1"/>
              <a:t>Pangani</a:t>
            </a:r>
            <a:r>
              <a:rPr lang="en-US" dirty="0"/>
              <a:t>-Tanzania </a:t>
            </a:r>
          </a:p>
        </p:txBody>
      </p:sp>
      <p:sp>
        <p:nvSpPr>
          <p:cNvPr id="17" name="Rectangle 16">
            <a:extLst>
              <a:ext uri="{FF2B5EF4-FFF2-40B4-BE49-F238E27FC236}">
                <a16:creationId xmlns:a16="http://schemas.microsoft.com/office/drawing/2014/main" id="{F2434F10-0B63-136B-7441-93B2F898C880}"/>
              </a:ext>
            </a:extLst>
          </p:cNvPr>
          <p:cNvSpPr/>
          <p:nvPr/>
        </p:nvSpPr>
        <p:spPr>
          <a:xfrm>
            <a:off x="8786052" y="6414606"/>
            <a:ext cx="3186545" cy="443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t>Storm water drainage at Temeke- Tanzania</a:t>
            </a:r>
          </a:p>
        </p:txBody>
      </p:sp>
      <p:sp>
        <p:nvSpPr>
          <p:cNvPr id="18" name="Arrow: Right 17">
            <a:extLst>
              <a:ext uri="{FF2B5EF4-FFF2-40B4-BE49-F238E27FC236}">
                <a16:creationId xmlns:a16="http://schemas.microsoft.com/office/drawing/2014/main" id="{DBF9610E-1C6B-0A0A-39FB-37EFBD3A60F8}"/>
              </a:ext>
            </a:extLst>
          </p:cNvPr>
          <p:cNvSpPr/>
          <p:nvPr/>
        </p:nvSpPr>
        <p:spPr>
          <a:xfrm>
            <a:off x="4159419" y="1321080"/>
            <a:ext cx="1313126" cy="2355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5D5FDED6-F054-F272-2410-69A7EC5D3F59}"/>
              </a:ext>
            </a:extLst>
          </p:cNvPr>
          <p:cNvSpPr/>
          <p:nvPr/>
        </p:nvSpPr>
        <p:spPr>
          <a:xfrm>
            <a:off x="4420970" y="4432134"/>
            <a:ext cx="983673" cy="23552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1007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12EFC-A733-694D-982C-44F21E299334}"/>
              </a:ext>
            </a:extLst>
          </p:cNvPr>
          <p:cNvSpPr>
            <a:spLocks noGrp="1"/>
          </p:cNvSpPr>
          <p:nvPr>
            <p:ph type="title"/>
          </p:nvPr>
        </p:nvSpPr>
        <p:spPr>
          <a:xfrm>
            <a:off x="838200" y="365125"/>
            <a:ext cx="10515600" cy="951057"/>
          </a:xfrm>
        </p:spPr>
        <p:txBody>
          <a:bodyPr>
            <a:normAutofit/>
          </a:bodyPr>
          <a:lstStyle/>
          <a:p>
            <a:r>
              <a:rPr lang="en-US" sz="3200" b="1" dirty="0">
                <a:latin typeface="Arial" panose="020B0604020202020204" pitchFamily="34" charset="0"/>
                <a:cs typeface="Arial" panose="020B0604020202020204" pitchFamily="34" charset="0"/>
              </a:rPr>
              <a:t>Use of energy serving stove</a:t>
            </a:r>
          </a:p>
        </p:txBody>
      </p:sp>
      <p:sp>
        <p:nvSpPr>
          <p:cNvPr id="3" name="Content Placeholder 2">
            <a:extLst>
              <a:ext uri="{FF2B5EF4-FFF2-40B4-BE49-F238E27FC236}">
                <a16:creationId xmlns:a16="http://schemas.microsoft.com/office/drawing/2014/main" id="{1BC2DEBD-6818-6827-C576-633AD4B9977B}"/>
              </a:ext>
            </a:extLst>
          </p:cNvPr>
          <p:cNvSpPr>
            <a:spLocks noGrp="1"/>
          </p:cNvSpPr>
          <p:nvPr>
            <p:ph sz="half" idx="1"/>
          </p:nvPr>
        </p:nvSpPr>
        <p:spPr>
          <a:xfrm>
            <a:off x="838200" y="1468582"/>
            <a:ext cx="5181600" cy="4708381"/>
          </a:xfrm>
        </p:spPr>
        <p:txBody>
          <a:bodyPr/>
          <a:lstStyle/>
          <a:p>
            <a:pPr marL="0" indent="0">
              <a:buNone/>
            </a:pPr>
            <a:r>
              <a:rPr lang="en-US" dirty="0"/>
              <a:t>The government have raised awareness to communities to  use energy serving stove and use of gas for cooking so as to reduce the high dependence of fire wood. </a:t>
            </a:r>
          </a:p>
        </p:txBody>
      </p:sp>
      <p:pic>
        <p:nvPicPr>
          <p:cNvPr id="5" name="Picture 4">
            <a:extLst>
              <a:ext uri="{FF2B5EF4-FFF2-40B4-BE49-F238E27FC236}">
                <a16:creationId xmlns:a16="http://schemas.microsoft.com/office/drawing/2014/main" id="{EDC0205B-4E09-ACF0-5B33-909B68014E89}"/>
              </a:ext>
            </a:extLst>
          </p:cNvPr>
          <p:cNvPicPr>
            <a:picLocks noChangeAspect="1"/>
          </p:cNvPicPr>
          <p:nvPr/>
        </p:nvPicPr>
        <p:blipFill>
          <a:blip r:embed="rId2"/>
          <a:stretch>
            <a:fillRect/>
          </a:stretch>
        </p:blipFill>
        <p:spPr>
          <a:xfrm>
            <a:off x="6295899" y="911962"/>
            <a:ext cx="3158001" cy="2265218"/>
          </a:xfrm>
          <a:prstGeom prst="rect">
            <a:avLst/>
          </a:prstGeom>
        </p:spPr>
      </p:pic>
      <p:sp>
        <p:nvSpPr>
          <p:cNvPr id="6" name="TextBox 13">
            <a:extLst>
              <a:ext uri="{FF2B5EF4-FFF2-40B4-BE49-F238E27FC236}">
                <a16:creationId xmlns:a16="http://schemas.microsoft.com/office/drawing/2014/main" id="{AEE06941-AD16-FC0C-8ACD-9BAD60FC0B40}"/>
              </a:ext>
            </a:extLst>
          </p:cNvPr>
          <p:cNvSpPr txBox="1">
            <a:spLocks noChangeArrowheads="1"/>
          </p:cNvSpPr>
          <p:nvPr/>
        </p:nvSpPr>
        <p:spPr bwMode="auto">
          <a:xfrm flipH="1">
            <a:off x="9453901" y="1316182"/>
            <a:ext cx="20809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dirty="0"/>
              <a:t>Awareness meeting with communities</a:t>
            </a:r>
          </a:p>
        </p:txBody>
      </p:sp>
      <p:pic>
        <p:nvPicPr>
          <p:cNvPr id="7" name="Picture 6">
            <a:extLst>
              <a:ext uri="{FF2B5EF4-FFF2-40B4-BE49-F238E27FC236}">
                <a16:creationId xmlns:a16="http://schemas.microsoft.com/office/drawing/2014/main" id="{57DACA34-127C-1C01-71F9-3A1121695E86}"/>
              </a:ext>
            </a:extLst>
          </p:cNvPr>
          <p:cNvPicPr>
            <a:picLocks noChangeAspect="1"/>
          </p:cNvPicPr>
          <p:nvPr/>
        </p:nvPicPr>
        <p:blipFill>
          <a:blip r:embed="rId3"/>
          <a:stretch>
            <a:fillRect/>
          </a:stretch>
        </p:blipFill>
        <p:spPr>
          <a:xfrm>
            <a:off x="6831911" y="3312009"/>
            <a:ext cx="3158002" cy="1960418"/>
          </a:xfrm>
          <a:prstGeom prst="rect">
            <a:avLst/>
          </a:prstGeom>
        </p:spPr>
      </p:pic>
      <p:pic>
        <p:nvPicPr>
          <p:cNvPr id="8" name="Picture 7">
            <a:extLst>
              <a:ext uri="{FF2B5EF4-FFF2-40B4-BE49-F238E27FC236}">
                <a16:creationId xmlns:a16="http://schemas.microsoft.com/office/drawing/2014/main" id="{5AAB57A1-E8B5-3E8E-88CA-C11B1E7BF573}"/>
              </a:ext>
            </a:extLst>
          </p:cNvPr>
          <p:cNvPicPr>
            <a:picLocks noChangeAspect="1"/>
          </p:cNvPicPr>
          <p:nvPr/>
        </p:nvPicPr>
        <p:blipFill>
          <a:blip r:embed="rId4"/>
          <a:stretch>
            <a:fillRect/>
          </a:stretch>
        </p:blipFill>
        <p:spPr>
          <a:xfrm>
            <a:off x="6964521" y="5158843"/>
            <a:ext cx="3529879" cy="2036240"/>
          </a:xfrm>
          <a:prstGeom prst="rect">
            <a:avLst/>
          </a:prstGeom>
        </p:spPr>
      </p:pic>
      <p:pic>
        <p:nvPicPr>
          <p:cNvPr id="9" name="Picture 8">
            <a:extLst>
              <a:ext uri="{FF2B5EF4-FFF2-40B4-BE49-F238E27FC236}">
                <a16:creationId xmlns:a16="http://schemas.microsoft.com/office/drawing/2014/main" id="{62D99420-6298-624F-4C4B-ECE971730561}"/>
              </a:ext>
            </a:extLst>
          </p:cNvPr>
          <p:cNvPicPr>
            <a:picLocks noChangeAspect="1"/>
          </p:cNvPicPr>
          <p:nvPr/>
        </p:nvPicPr>
        <p:blipFill>
          <a:blip r:embed="rId5"/>
          <a:stretch>
            <a:fillRect/>
          </a:stretch>
        </p:blipFill>
        <p:spPr>
          <a:xfrm>
            <a:off x="1103247" y="3896861"/>
            <a:ext cx="2975106" cy="2280102"/>
          </a:xfrm>
          <a:prstGeom prst="rect">
            <a:avLst/>
          </a:prstGeom>
        </p:spPr>
      </p:pic>
      <p:sp>
        <p:nvSpPr>
          <p:cNvPr id="10" name="TextBox 9">
            <a:extLst>
              <a:ext uri="{FF2B5EF4-FFF2-40B4-BE49-F238E27FC236}">
                <a16:creationId xmlns:a16="http://schemas.microsoft.com/office/drawing/2014/main" id="{03CF9D47-3993-DC9F-66BD-01077E6A703A}"/>
              </a:ext>
            </a:extLst>
          </p:cNvPr>
          <p:cNvSpPr txBox="1">
            <a:spLocks noChangeArrowheads="1"/>
          </p:cNvSpPr>
          <p:nvPr/>
        </p:nvSpPr>
        <p:spPr bwMode="auto">
          <a:xfrm>
            <a:off x="1875929" y="5938559"/>
            <a:ext cx="25209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dirty="0"/>
              <a:t>Current situation in rural areas</a:t>
            </a:r>
          </a:p>
        </p:txBody>
      </p:sp>
      <p:pic>
        <p:nvPicPr>
          <p:cNvPr id="13" name="Picture 12">
            <a:extLst>
              <a:ext uri="{FF2B5EF4-FFF2-40B4-BE49-F238E27FC236}">
                <a16:creationId xmlns:a16="http://schemas.microsoft.com/office/drawing/2014/main" id="{79DAB09D-400D-822E-E5D9-AADC73A28C4C}"/>
              </a:ext>
            </a:extLst>
          </p:cNvPr>
          <p:cNvPicPr>
            <a:picLocks noChangeAspect="1"/>
          </p:cNvPicPr>
          <p:nvPr/>
        </p:nvPicPr>
        <p:blipFill>
          <a:blip r:embed="rId6"/>
          <a:stretch>
            <a:fillRect/>
          </a:stretch>
        </p:blipFill>
        <p:spPr>
          <a:xfrm>
            <a:off x="4088956" y="3896861"/>
            <a:ext cx="2206943" cy="2152075"/>
          </a:xfrm>
          <a:prstGeom prst="rect">
            <a:avLst/>
          </a:prstGeom>
        </p:spPr>
      </p:pic>
      <p:sp>
        <p:nvSpPr>
          <p:cNvPr id="14" name="TextBox 12">
            <a:extLst>
              <a:ext uri="{FF2B5EF4-FFF2-40B4-BE49-F238E27FC236}">
                <a16:creationId xmlns:a16="http://schemas.microsoft.com/office/drawing/2014/main" id="{AF2FD415-68F5-C472-2877-E90F8CC90B7F}"/>
              </a:ext>
            </a:extLst>
          </p:cNvPr>
          <p:cNvSpPr txBox="1">
            <a:spLocks noChangeArrowheads="1"/>
          </p:cNvSpPr>
          <p:nvPr/>
        </p:nvSpPr>
        <p:spPr bwMode="auto">
          <a:xfrm>
            <a:off x="4585421" y="5846762"/>
            <a:ext cx="1843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dirty="0"/>
              <a:t>Energy serving stove</a:t>
            </a:r>
          </a:p>
        </p:txBody>
      </p:sp>
      <p:pic>
        <p:nvPicPr>
          <p:cNvPr id="16" name="Picture 15">
            <a:extLst>
              <a:ext uri="{FF2B5EF4-FFF2-40B4-BE49-F238E27FC236}">
                <a16:creationId xmlns:a16="http://schemas.microsoft.com/office/drawing/2014/main" id="{A8CAC7EA-E3A1-B840-1DE0-A689838D5F81}"/>
              </a:ext>
            </a:extLst>
          </p:cNvPr>
          <p:cNvPicPr>
            <a:picLocks noChangeAspect="1"/>
          </p:cNvPicPr>
          <p:nvPr/>
        </p:nvPicPr>
        <p:blipFill>
          <a:blip r:embed="rId7"/>
          <a:stretch>
            <a:fillRect/>
          </a:stretch>
        </p:blipFill>
        <p:spPr>
          <a:xfrm>
            <a:off x="10316071" y="5736372"/>
            <a:ext cx="1896020" cy="774259"/>
          </a:xfrm>
          <a:prstGeom prst="rect">
            <a:avLst/>
          </a:prstGeom>
        </p:spPr>
      </p:pic>
      <p:sp>
        <p:nvSpPr>
          <p:cNvPr id="17" name="TextBox 10">
            <a:extLst>
              <a:ext uri="{FF2B5EF4-FFF2-40B4-BE49-F238E27FC236}">
                <a16:creationId xmlns:a16="http://schemas.microsoft.com/office/drawing/2014/main" id="{084E3DAD-A9EB-9E7F-1291-29D4342BA3F6}"/>
              </a:ext>
            </a:extLst>
          </p:cNvPr>
          <p:cNvSpPr txBox="1">
            <a:spLocks noChangeArrowheads="1"/>
          </p:cNvSpPr>
          <p:nvPr/>
        </p:nvSpPr>
        <p:spPr bwMode="auto">
          <a:xfrm>
            <a:off x="9989913" y="3638622"/>
            <a:ext cx="24558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dirty="0"/>
              <a:t>Use of gas</a:t>
            </a:r>
          </a:p>
        </p:txBody>
      </p:sp>
    </p:spTree>
    <p:extLst>
      <p:ext uri="{BB962C8B-B14F-4D97-AF65-F5344CB8AC3E}">
        <p14:creationId xmlns:p14="http://schemas.microsoft.com/office/powerpoint/2010/main" val="2012363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09972-1E4E-FD56-8DD9-096250981102}"/>
              </a:ext>
            </a:extLst>
          </p:cNvPr>
          <p:cNvSpPr>
            <a:spLocks noGrp="1"/>
          </p:cNvSpPr>
          <p:nvPr>
            <p:ph type="title"/>
          </p:nvPr>
        </p:nvSpPr>
        <p:spPr>
          <a:xfrm>
            <a:off x="838200" y="365125"/>
            <a:ext cx="10515600" cy="650875"/>
          </a:xfrm>
        </p:spPr>
        <p:txBody>
          <a:bodyPr>
            <a:normAutofit/>
          </a:bodyPr>
          <a:lstStyle/>
          <a:p>
            <a:r>
              <a:rPr lang="en-US" sz="3200" b="1" dirty="0">
                <a:latin typeface="Arial" panose="020B0604020202020204" pitchFamily="34" charset="0"/>
                <a:cs typeface="Arial" panose="020B0604020202020204" pitchFamily="34" charset="0"/>
              </a:rPr>
              <a:t>CHALLENGES </a:t>
            </a:r>
          </a:p>
        </p:txBody>
      </p:sp>
      <p:sp>
        <p:nvSpPr>
          <p:cNvPr id="3" name="Content Placeholder 2">
            <a:extLst>
              <a:ext uri="{FF2B5EF4-FFF2-40B4-BE49-F238E27FC236}">
                <a16:creationId xmlns:a16="http://schemas.microsoft.com/office/drawing/2014/main" id="{8B30522C-4191-FA6E-C623-FE63CC4FEBFC}"/>
              </a:ext>
            </a:extLst>
          </p:cNvPr>
          <p:cNvSpPr>
            <a:spLocks noGrp="1"/>
          </p:cNvSpPr>
          <p:nvPr>
            <p:ph idx="1"/>
          </p:nvPr>
        </p:nvSpPr>
        <p:spPr>
          <a:xfrm>
            <a:off x="838200" y="1291771"/>
            <a:ext cx="10932886" cy="5201104"/>
          </a:xfrm>
        </p:spPr>
        <p:txBody>
          <a:bodyPr>
            <a:normAutofit/>
          </a:bodyPr>
          <a:lstStyle/>
          <a:p>
            <a:pPr>
              <a:buFont typeface="Wingdings" panose="05000000000000000000" pitchFamily="2" charset="2"/>
              <a:buChar char="§"/>
            </a:pPr>
            <a:r>
              <a:rPr lang="en-US" dirty="0"/>
              <a:t>Inadequate enforcement and compliance of various legislation related to environmental management; </a:t>
            </a:r>
          </a:p>
          <a:p>
            <a:pPr>
              <a:buFont typeface="Wingdings" panose="05000000000000000000" pitchFamily="2" charset="2"/>
              <a:buChar char="§"/>
            </a:pPr>
            <a:r>
              <a:rPr lang="en-US" dirty="0"/>
              <a:t>Unplanned settlement in some areas;</a:t>
            </a:r>
          </a:p>
          <a:p>
            <a:pPr>
              <a:buFont typeface="Wingdings" panose="05000000000000000000" pitchFamily="2" charset="2"/>
              <a:buChar char="§"/>
            </a:pPr>
            <a:r>
              <a:rPr lang="en-US" dirty="0"/>
              <a:t>Inadequate environmental research, data and information on environmental issues;</a:t>
            </a:r>
          </a:p>
          <a:p>
            <a:pPr>
              <a:buFont typeface="Wingdings" panose="05000000000000000000" pitchFamily="2" charset="2"/>
              <a:buChar char="§"/>
            </a:pPr>
            <a:r>
              <a:rPr lang="en-US" dirty="0"/>
              <a:t>Inadequate funds for  supporting  the initiative for adaptation and mitigation to Climate change, its Impacts and Vulnerabilities;</a:t>
            </a:r>
          </a:p>
          <a:p>
            <a:pPr>
              <a:buFont typeface="Wingdings" panose="05000000000000000000" pitchFamily="2" charset="2"/>
              <a:buChar char="§"/>
            </a:pPr>
            <a:r>
              <a:rPr lang="en-US" dirty="0"/>
              <a:t>Insufficient capacity building in environmental and climate change issues and</a:t>
            </a:r>
          </a:p>
          <a:p>
            <a:pPr>
              <a:buFont typeface="Wingdings" panose="05000000000000000000" pitchFamily="2" charset="2"/>
              <a:buChar char="§"/>
            </a:pPr>
            <a:r>
              <a:rPr lang="en-US" dirty="0"/>
              <a:t>Inadequate alternative sources of energy and dependence on charcoal and firewood as the main source of energy.</a:t>
            </a:r>
          </a:p>
        </p:txBody>
      </p:sp>
    </p:spTree>
    <p:extLst>
      <p:ext uri="{BB962C8B-B14F-4D97-AF65-F5344CB8AC3E}">
        <p14:creationId xmlns:p14="http://schemas.microsoft.com/office/powerpoint/2010/main" val="4222711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97CD8-B9CB-A3A9-7D2F-1D75B91758F4}"/>
              </a:ext>
            </a:extLst>
          </p:cNvPr>
          <p:cNvSpPr>
            <a:spLocks noGrp="1"/>
          </p:cNvSpPr>
          <p:nvPr>
            <p:ph type="title"/>
          </p:nvPr>
        </p:nvSpPr>
        <p:spPr>
          <a:xfrm>
            <a:off x="838200" y="365125"/>
            <a:ext cx="10515600" cy="665389"/>
          </a:xfrm>
        </p:spPr>
        <p:txBody>
          <a:bodyPr/>
          <a:lstStyle/>
          <a:p>
            <a:r>
              <a:rPr lang="en-GB" sz="1800" b="1" dirty="0">
                <a:effectLst/>
                <a:latin typeface="Arial" panose="020B0604020202020204" pitchFamily="34" charset="0"/>
                <a:ea typeface="Times New Roman" panose="02020603050405020304" pitchFamily="18" charset="0"/>
              </a:rPr>
              <a:t> </a:t>
            </a:r>
            <a:r>
              <a:rPr lang="en-GB" sz="3200" dirty="0">
                <a:solidFill>
                  <a:srgbClr val="00B0F0"/>
                </a:solidFill>
                <a:effectLst/>
                <a:latin typeface="Arial" panose="020B0604020202020204" pitchFamily="34" charset="0"/>
                <a:ea typeface="Times New Roman" panose="02020603050405020304" pitchFamily="18" charset="0"/>
              </a:rPr>
              <a:t>CONCLUSION</a:t>
            </a:r>
            <a:endParaRPr lang="en-US" sz="3200" dirty="0">
              <a:solidFill>
                <a:srgbClr val="00B0F0"/>
              </a:solidFill>
            </a:endParaRPr>
          </a:p>
        </p:txBody>
      </p:sp>
      <p:sp>
        <p:nvSpPr>
          <p:cNvPr id="3" name="Content Placeholder 2">
            <a:extLst>
              <a:ext uri="{FF2B5EF4-FFF2-40B4-BE49-F238E27FC236}">
                <a16:creationId xmlns:a16="http://schemas.microsoft.com/office/drawing/2014/main" id="{BE2C7A0C-5398-D5B3-556A-355C15555C86}"/>
              </a:ext>
            </a:extLst>
          </p:cNvPr>
          <p:cNvSpPr>
            <a:spLocks noGrp="1"/>
          </p:cNvSpPr>
          <p:nvPr>
            <p:ph idx="1"/>
          </p:nvPr>
        </p:nvSpPr>
        <p:spPr>
          <a:xfrm>
            <a:off x="838200" y="1132114"/>
            <a:ext cx="10515600" cy="5360761"/>
          </a:xfrm>
        </p:spPr>
        <p:txBody>
          <a:bodyPr>
            <a:normAutofit lnSpcReduction="10000"/>
          </a:bodyPr>
          <a:lstStyle/>
          <a:p>
            <a:r>
              <a:rPr lang="en-GB" dirty="0">
                <a:effectLst/>
                <a:latin typeface="Arial" panose="020B0604020202020204" pitchFamily="34" charset="0"/>
                <a:ea typeface="Times New Roman" panose="02020603050405020304" pitchFamily="18" charset="0"/>
              </a:rPr>
              <a:t>Climate change poses substantial risks for Tanzania. While projected trends in rainfall are uncertain, there is a high probability of year-round temperature increase, as well as sea level rise. </a:t>
            </a:r>
          </a:p>
          <a:p>
            <a:endParaRPr lang="en-GB" dirty="0">
              <a:latin typeface="Arial" panose="020B0604020202020204" pitchFamily="34" charset="0"/>
            </a:endParaRPr>
          </a:p>
          <a:p>
            <a:r>
              <a:rPr lang="en-GB" dirty="0">
                <a:effectLst/>
                <a:latin typeface="Arial" panose="020B0604020202020204" pitchFamily="34" charset="0"/>
                <a:ea typeface="Times New Roman" panose="02020603050405020304" pitchFamily="18" charset="0"/>
              </a:rPr>
              <a:t>The sectors potentially impacted by climate change include Fisheries, Agriculture, Forests, Water resources, Coastal resources, Human health, and energy, Industry and transport. </a:t>
            </a:r>
          </a:p>
          <a:p>
            <a:endParaRPr lang="en-GB" dirty="0">
              <a:latin typeface="Arial" panose="020B0604020202020204" pitchFamily="34" charset="0"/>
            </a:endParaRPr>
          </a:p>
          <a:p>
            <a:pPr marL="0" marR="0" algn="just">
              <a:lnSpc>
                <a:spcPct val="115000"/>
              </a:lnSpc>
              <a:spcBef>
                <a:spcPts val="0"/>
              </a:spcBef>
              <a:spcAft>
                <a:spcPts val="0"/>
              </a:spcAft>
            </a:pPr>
            <a:r>
              <a:rPr lang="en-GB" dirty="0">
                <a:effectLst/>
                <a:latin typeface="Arial" panose="020B0604020202020204" pitchFamily="34" charset="0"/>
                <a:ea typeface="Times New Roman" panose="02020603050405020304" pitchFamily="18" charset="0"/>
              </a:rPr>
              <a:t>Given the low level of human development, extreme poverty, and high dependence on agriculture and natural resources, Tanzania may be quite vulnerable to projected climatic changes</a:t>
            </a:r>
            <a:r>
              <a:rPr lang="en-GB" sz="2400" dirty="0">
                <a:effectLst/>
                <a:latin typeface="Arial" panose="020B0604020202020204" pitchFamily="34"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344469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B1A04-2B08-5A54-8DB8-E635D536C035}"/>
              </a:ext>
            </a:extLst>
          </p:cNvPr>
          <p:cNvSpPr>
            <a:spLocks noGrp="1"/>
          </p:cNvSpPr>
          <p:nvPr>
            <p:ph type="title"/>
          </p:nvPr>
        </p:nvSpPr>
        <p:spPr>
          <a:xfrm>
            <a:off x="838200" y="140677"/>
            <a:ext cx="10515600" cy="942535"/>
          </a:xfrm>
        </p:spPr>
        <p:txBody>
          <a:bodyPr/>
          <a:lstStyle/>
          <a:p>
            <a:r>
              <a:rPr lang="en-US" dirty="0"/>
              <a:t>                           </a:t>
            </a:r>
            <a:r>
              <a:rPr lang="en-US" b="1" dirty="0">
                <a:solidFill>
                  <a:srgbClr val="00B0F0"/>
                </a:solidFill>
              </a:rPr>
              <a:t>THANK YOU</a:t>
            </a:r>
          </a:p>
        </p:txBody>
      </p:sp>
      <p:pic>
        <p:nvPicPr>
          <p:cNvPr id="9" name="Content Placeholder 8">
            <a:extLst>
              <a:ext uri="{FF2B5EF4-FFF2-40B4-BE49-F238E27FC236}">
                <a16:creationId xmlns:a16="http://schemas.microsoft.com/office/drawing/2014/main" id="{81A0CE38-A6EB-2A5D-4837-162443E02A92}"/>
              </a:ext>
            </a:extLst>
          </p:cNvPr>
          <p:cNvPicPr>
            <a:picLocks noGrp="1" noChangeAspect="1"/>
          </p:cNvPicPr>
          <p:nvPr>
            <p:ph idx="1"/>
          </p:nvPr>
        </p:nvPicPr>
        <p:blipFill>
          <a:blip r:embed="rId2"/>
          <a:stretch>
            <a:fillRect/>
          </a:stretch>
        </p:blipFill>
        <p:spPr>
          <a:xfrm>
            <a:off x="1603717" y="1641252"/>
            <a:ext cx="4492283" cy="4298053"/>
          </a:xfrm>
          <a:prstGeom prst="rect">
            <a:avLst/>
          </a:prstGeom>
        </p:spPr>
      </p:pic>
      <p:pic>
        <p:nvPicPr>
          <p:cNvPr id="11" name="Picture 10">
            <a:extLst>
              <a:ext uri="{FF2B5EF4-FFF2-40B4-BE49-F238E27FC236}">
                <a16:creationId xmlns:a16="http://schemas.microsoft.com/office/drawing/2014/main" id="{DDB778CD-C241-3A89-BE29-5FBFCBA93094}"/>
              </a:ext>
            </a:extLst>
          </p:cNvPr>
          <p:cNvPicPr>
            <a:picLocks noChangeAspect="1"/>
          </p:cNvPicPr>
          <p:nvPr/>
        </p:nvPicPr>
        <p:blipFill>
          <a:blip r:embed="rId3"/>
          <a:stretch>
            <a:fillRect/>
          </a:stretch>
        </p:blipFill>
        <p:spPr>
          <a:xfrm>
            <a:off x="6664249" y="1641252"/>
            <a:ext cx="4378889" cy="4298053"/>
          </a:xfrm>
          <a:prstGeom prst="rect">
            <a:avLst/>
          </a:prstGeom>
        </p:spPr>
      </p:pic>
    </p:spTree>
    <p:extLst>
      <p:ext uri="{BB962C8B-B14F-4D97-AF65-F5344CB8AC3E}">
        <p14:creationId xmlns:p14="http://schemas.microsoft.com/office/powerpoint/2010/main" val="1624309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3A544D7-ECD6-F978-83AC-EF03E3432AB2}"/>
              </a:ext>
            </a:extLst>
          </p:cNvPr>
          <p:cNvSpPr/>
          <p:nvPr/>
        </p:nvSpPr>
        <p:spPr>
          <a:xfrm>
            <a:off x="651164" y="207818"/>
            <a:ext cx="10681854" cy="568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dirty="0">
                <a:latin typeface="Arial" panose="020B0604020202020204" pitchFamily="34" charset="0"/>
                <a:cs typeface="Arial" panose="020B0604020202020204" pitchFamily="34" charset="0"/>
              </a:rPr>
              <a:t>Introduction</a:t>
            </a:r>
          </a:p>
        </p:txBody>
      </p:sp>
      <p:sp>
        <p:nvSpPr>
          <p:cNvPr id="9" name="Rectangle 8">
            <a:extLst>
              <a:ext uri="{FF2B5EF4-FFF2-40B4-BE49-F238E27FC236}">
                <a16:creationId xmlns:a16="http://schemas.microsoft.com/office/drawing/2014/main" id="{C3DB5A0C-9540-5A5A-6837-2EA614861D36}"/>
              </a:ext>
            </a:extLst>
          </p:cNvPr>
          <p:cNvSpPr/>
          <p:nvPr/>
        </p:nvSpPr>
        <p:spPr>
          <a:xfrm>
            <a:off x="6788727" y="1246909"/>
            <a:ext cx="4405746" cy="519545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6" descr="ramani">
            <a:extLst>
              <a:ext uri="{FF2B5EF4-FFF2-40B4-BE49-F238E27FC236}">
                <a16:creationId xmlns:a16="http://schemas.microsoft.com/office/drawing/2014/main" id="{BBB83144-9737-C3D2-C14C-BD09A4F4A4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920" y="855299"/>
            <a:ext cx="5367915" cy="5978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7E43CFD7-D179-368B-531E-26363D2CA699}"/>
              </a:ext>
            </a:extLst>
          </p:cNvPr>
          <p:cNvSpPr txBox="1"/>
          <p:nvPr/>
        </p:nvSpPr>
        <p:spPr>
          <a:xfrm>
            <a:off x="651164" y="855299"/>
            <a:ext cx="5507903" cy="6001643"/>
          </a:xfrm>
          <a:prstGeom prst="rect">
            <a:avLst/>
          </a:prstGeom>
          <a:noFill/>
        </p:spPr>
        <p:txBody>
          <a:bodyPr wrap="square">
            <a:spAutoFit/>
          </a:bodyPr>
          <a:lstStyle/>
          <a:p>
            <a:pPr marL="342900" indent="-342900" algn="just" eaLnBrk="1" fontAlgn="auto" hangingPunct="1">
              <a:spcAft>
                <a:spcPts val="0"/>
              </a:spcAft>
              <a:buClr>
                <a:schemeClr val="tx1">
                  <a:lumMod val="85000"/>
                  <a:lumOff val="15000"/>
                </a:schemeClr>
              </a:buClr>
              <a:buFont typeface="Arial" panose="020B0604020202020204" pitchFamily="34" charset="0"/>
              <a:buChar char="•"/>
              <a:defRPr/>
            </a:pPr>
            <a:r>
              <a:rPr lang="en-US" sz="2400" dirty="0">
                <a:solidFill>
                  <a:srgbClr val="262626"/>
                </a:solidFill>
                <a:latin typeface="Arial" panose="020B0604020202020204" pitchFamily="34" charset="0"/>
                <a:ea typeface="+mj-ea"/>
                <a:cs typeface="Arial" panose="020B0604020202020204" pitchFamily="34" charset="0"/>
              </a:rPr>
              <a:t>Tanzania is a coastal state located in East Africa.</a:t>
            </a:r>
          </a:p>
          <a:p>
            <a:pPr marL="342900" indent="-342900" algn="just" eaLnBrk="1" fontAlgn="auto" hangingPunct="1">
              <a:spcAft>
                <a:spcPts val="0"/>
              </a:spcAft>
              <a:buClr>
                <a:schemeClr val="tx1">
                  <a:lumMod val="85000"/>
                  <a:lumOff val="15000"/>
                </a:schemeClr>
              </a:buClr>
              <a:buFont typeface="Arial" panose="020B0604020202020204" pitchFamily="34" charset="0"/>
              <a:buChar char="•"/>
              <a:defRPr/>
            </a:pPr>
            <a:r>
              <a:rPr lang="en-US" sz="2400" dirty="0">
                <a:solidFill>
                  <a:srgbClr val="262626"/>
                </a:solidFill>
                <a:latin typeface="Arial" panose="020B0604020202020204" pitchFamily="34" charset="0"/>
                <a:ea typeface="+mj-ea"/>
                <a:cs typeface="Arial" panose="020B0604020202020204" pitchFamily="34" charset="0"/>
              </a:rPr>
              <a:t>Location 1</a:t>
            </a:r>
            <a:r>
              <a:rPr lang="en-US" sz="2400" baseline="30000" dirty="0">
                <a:solidFill>
                  <a:srgbClr val="262626"/>
                </a:solidFill>
                <a:latin typeface="Arial" panose="020B0604020202020204" pitchFamily="34" charset="0"/>
                <a:ea typeface="+mj-ea"/>
                <a:cs typeface="Arial" panose="020B0604020202020204" pitchFamily="34" charset="0"/>
              </a:rPr>
              <a:t>o</a:t>
            </a:r>
            <a:r>
              <a:rPr lang="en-US" sz="2400" dirty="0">
                <a:solidFill>
                  <a:srgbClr val="262626"/>
                </a:solidFill>
                <a:latin typeface="Arial" panose="020B0604020202020204" pitchFamily="34" charset="0"/>
                <a:ea typeface="+mj-ea"/>
                <a:cs typeface="Arial" panose="020B0604020202020204" pitchFamily="34" charset="0"/>
              </a:rPr>
              <a:t> and 12</a:t>
            </a:r>
            <a:r>
              <a:rPr lang="en-US" sz="2400" baseline="30000" dirty="0">
                <a:solidFill>
                  <a:srgbClr val="262626"/>
                </a:solidFill>
                <a:latin typeface="Arial" panose="020B0604020202020204" pitchFamily="34" charset="0"/>
                <a:ea typeface="+mj-ea"/>
                <a:cs typeface="Arial" panose="020B0604020202020204" pitchFamily="34" charset="0"/>
              </a:rPr>
              <a:t>o </a:t>
            </a:r>
            <a:r>
              <a:rPr lang="en-US" sz="2400" dirty="0">
                <a:solidFill>
                  <a:srgbClr val="262626"/>
                </a:solidFill>
                <a:latin typeface="Arial" panose="020B0604020202020204" pitchFamily="34" charset="0"/>
                <a:ea typeface="+mj-ea"/>
                <a:cs typeface="Arial" panose="020B0604020202020204" pitchFamily="34" charset="0"/>
              </a:rPr>
              <a:t>S, and 30</a:t>
            </a:r>
            <a:r>
              <a:rPr lang="en-US" sz="2400" baseline="30000" dirty="0">
                <a:solidFill>
                  <a:srgbClr val="262626"/>
                </a:solidFill>
                <a:latin typeface="Arial" panose="020B0604020202020204" pitchFamily="34" charset="0"/>
                <a:ea typeface="+mj-ea"/>
                <a:cs typeface="Arial" panose="020B0604020202020204" pitchFamily="34" charset="0"/>
              </a:rPr>
              <a:t>o</a:t>
            </a:r>
            <a:r>
              <a:rPr lang="en-US" sz="2400" dirty="0">
                <a:solidFill>
                  <a:srgbClr val="262626"/>
                </a:solidFill>
                <a:latin typeface="Arial" panose="020B0604020202020204" pitchFamily="34" charset="0"/>
                <a:ea typeface="+mj-ea"/>
                <a:cs typeface="Arial" panose="020B0604020202020204" pitchFamily="34" charset="0"/>
              </a:rPr>
              <a:t> to 40</a:t>
            </a:r>
            <a:r>
              <a:rPr lang="en-US" sz="2400" baseline="30000" dirty="0">
                <a:solidFill>
                  <a:srgbClr val="262626"/>
                </a:solidFill>
                <a:latin typeface="Arial" panose="020B0604020202020204" pitchFamily="34" charset="0"/>
                <a:ea typeface="+mj-ea"/>
                <a:cs typeface="Arial" panose="020B0604020202020204" pitchFamily="34" charset="0"/>
              </a:rPr>
              <a:t>o</a:t>
            </a:r>
            <a:r>
              <a:rPr lang="en-US" sz="2400" dirty="0">
                <a:solidFill>
                  <a:srgbClr val="262626"/>
                </a:solidFill>
                <a:latin typeface="Arial" panose="020B0604020202020204" pitchFamily="34" charset="0"/>
                <a:ea typeface="+mj-ea"/>
                <a:cs typeface="Arial" panose="020B0604020202020204" pitchFamily="34" charset="0"/>
              </a:rPr>
              <a:t> E</a:t>
            </a:r>
          </a:p>
          <a:p>
            <a:pPr marL="182880" indent="-182880" algn="just" eaLnBrk="1" fontAlgn="auto" hangingPunct="1">
              <a:spcAft>
                <a:spcPts val="0"/>
              </a:spcAft>
              <a:buClr>
                <a:schemeClr val="tx1">
                  <a:lumMod val="85000"/>
                  <a:lumOff val="15000"/>
                </a:schemeClr>
              </a:buClr>
              <a:defRPr/>
            </a:pPr>
            <a:endParaRPr lang="en-US" sz="2000" dirty="0">
              <a:solidFill>
                <a:srgbClr val="262626"/>
              </a:solidFill>
              <a:latin typeface="Arial" panose="020B0604020202020204" pitchFamily="34" charset="0"/>
              <a:ea typeface="+mj-ea"/>
              <a:cs typeface="Arial" panose="020B0604020202020204" pitchFamily="34" charset="0"/>
            </a:endParaRPr>
          </a:p>
          <a:p>
            <a:pPr marL="342900" indent="-342900" algn="just" eaLnBrk="1" fontAlgn="auto" hangingPunct="1">
              <a:spcAft>
                <a:spcPts val="0"/>
              </a:spcAft>
              <a:buClr>
                <a:schemeClr val="tx1">
                  <a:lumMod val="85000"/>
                  <a:lumOff val="15000"/>
                </a:schemeClr>
              </a:buClr>
              <a:buFont typeface="Arial" panose="020B0604020202020204" pitchFamily="34" charset="0"/>
              <a:buChar char="•"/>
              <a:defRPr/>
            </a:pPr>
            <a:r>
              <a:rPr lang="tr-TR" sz="2400" dirty="0">
                <a:solidFill>
                  <a:srgbClr val="262626"/>
                </a:solidFill>
                <a:latin typeface="Arial" panose="020B0604020202020204" pitchFamily="34" charset="0"/>
                <a:ea typeface="+mj-ea"/>
                <a:cs typeface="Arial" panose="020B0604020202020204" pitchFamily="34" charset="0"/>
              </a:rPr>
              <a:t>Total land area is </a:t>
            </a:r>
            <a:r>
              <a:rPr lang="en-US" sz="2400" dirty="0">
                <a:solidFill>
                  <a:srgbClr val="262626"/>
                </a:solidFill>
                <a:latin typeface="Arial" panose="020B0604020202020204" pitchFamily="34" charset="0"/>
                <a:ea typeface="+mj-ea"/>
                <a:cs typeface="Arial" panose="020B0604020202020204" pitchFamily="34" charset="0"/>
              </a:rPr>
              <a:t>945,040</a:t>
            </a:r>
            <a:r>
              <a:rPr lang="tr-TR" sz="2400" dirty="0">
                <a:solidFill>
                  <a:srgbClr val="262626"/>
                </a:solidFill>
                <a:latin typeface="Arial" panose="020B0604020202020204" pitchFamily="34" charset="0"/>
                <a:ea typeface="+mj-ea"/>
                <a:cs typeface="Arial" panose="020B0604020202020204" pitchFamily="34" charset="0"/>
              </a:rPr>
              <a:t>km</a:t>
            </a:r>
            <a:r>
              <a:rPr lang="en-US" sz="2400" dirty="0">
                <a:solidFill>
                  <a:srgbClr val="262626"/>
                </a:solidFill>
                <a:latin typeface="Arial" panose="020B0604020202020204" pitchFamily="34" charset="0"/>
                <a:ea typeface="+mj-ea"/>
                <a:cs typeface="Arial" panose="020B0604020202020204" pitchFamily="34" charset="0"/>
              </a:rPr>
              <a:t>²</a:t>
            </a:r>
          </a:p>
          <a:p>
            <a:pPr algn="just" eaLnBrk="1" fontAlgn="auto" hangingPunct="1">
              <a:spcAft>
                <a:spcPts val="0"/>
              </a:spcAft>
              <a:buClr>
                <a:schemeClr val="tx1">
                  <a:lumMod val="85000"/>
                  <a:lumOff val="15000"/>
                </a:schemeClr>
              </a:buClr>
              <a:defRPr/>
            </a:pPr>
            <a:endParaRPr lang="en-US" sz="2000" dirty="0">
              <a:solidFill>
                <a:srgbClr val="262626"/>
              </a:solidFill>
              <a:latin typeface="Arial" panose="020B0604020202020204" pitchFamily="34" charset="0"/>
              <a:ea typeface="+mj-ea"/>
              <a:cs typeface="Arial" panose="020B0604020202020204" pitchFamily="34" charset="0"/>
            </a:endParaRPr>
          </a:p>
          <a:p>
            <a:pPr marL="342900" indent="-342900" algn="just" eaLnBrk="1" fontAlgn="auto" hangingPunct="1">
              <a:spcAft>
                <a:spcPts val="0"/>
              </a:spcAft>
              <a:buClr>
                <a:schemeClr val="tx1">
                  <a:lumMod val="85000"/>
                  <a:lumOff val="15000"/>
                </a:schemeClr>
              </a:buClr>
              <a:buFont typeface="Arial" panose="020B0604020202020204" pitchFamily="34" charset="0"/>
              <a:buChar char="•"/>
              <a:defRPr/>
            </a:pPr>
            <a:r>
              <a:rPr lang="tr-TR" sz="2400" dirty="0">
                <a:solidFill>
                  <a:srgbClr val="262626"/>
                </a:solidFill>
                <a:latin typeface="Arial" panose="020B0604020202020204" pitchFamily="34" charset="0"/>
                <a:ea typeface="+mj-ea"/>
                <a:cs typeface="Arial" panose="020B0604020202020204" pitchFamily="34" charset="0"/>
              </a:rPr>
              <a:t>Population</a:t>
            </a:r>
            <a:r>
              <a:rPr lang="en-US" sz="2400" dirty="0">
                <a:solidFill>
                  <a:srgbClr val="262626"/>
                </a:solidFill>
                <a:latin typeface="Arial" panose="020B0604020202020204" pitchFamily="34" charset="0"/>
                <a:ea typeface="+mj-ea"/>
                <a:cs typeface="Arial" panose="020B0604020202020204" pitchFamily="34" charset="0"/>
              </a:rPr>
              <a:t>: </a:t>
            </a:r>
            <a:r>
              <a:rPr lang="en-US" sz="2400" b="1" dirty="0">
                <a:solidFill>
                  <a:srgbClr val="262626"/>
                </a:solidFill>
                <a:latin typeface="Arial" panose="020B0604020202020204" pitchFamily="34" charset="0"/>
                <a:ea typeface="+mj-ea"/>
                <a:cs typeface="Arial" panose="020B0604020202020204" pitchFamily="34" charset="0"/>
              </a:rPr>
              <a:t>60</a:t>
            </a:r>
            <a:r>
              <a:rPr lang="tr-TR" sz="2400" dirty="0">
                <a:solidFill>
                  <a:srgbClr val="262626"/>
                </a:solidFill>
                <a:latin typeface="Arial" panose="020B0604020202020204" pitchFamily="34" charset="0"/>
                <a:ea typeface="+mj-ea"/>
                <a:cs typeface="Arial" panose="020B0604020202020204" pitchFamily="34" charset="0"/>
              </a:rPr>
              <a:t> million people</a:t>
            </a:r>
            <a:r>
              <a:rPr lang="en-US" sz="2400" dirty="0">
                <a:solidFill>
                  <a:srgbClr val="262626"/>
                </a:solidFill>
                <a:latin typeface="Arial" panose="020B0604020202020204" pitchFamily="34" charset="0"/>
                <a:ea typeface="+mj-ea"/>
                <a:cs typeface="Arial" panose="020B0604020202020204" pitchFamily="34" charset="0"/>
              </a:rPr>
              <a:t>.</a:t>
            </a:r>
          </a:p>
          <a:p>
            <a:pPr marL="342900" indent="-342900" algn="just" eaLnBrk="1" fontAlgn="auto" hangingPunct="1">
              <a:spcAft>
                <a:spcPts val="0"/>
              </a:spcAft>
              <a:buClr>
                <a:schemeClr val="tx1">
                  <a:lumMod val="85000"/>
                  <a:lumOff val="15000"/>
                </a:schemeClr>
              </a:buClr>
              <a:buFont typeface="Arial" panose="020B0604020202020204" pitchFamily="34" charset="0"/>
              <a:buChar char="•"/>
              <a:defRPr/>
            </a:pPr>
            <a:endParaRPr lang="en-US" sz="2000" dirty="0">
              <a:solidFill>
                <a:srgbClr val="262626"/>
              </a:solidFill>
              <a:latin typeface="Arial" panose="020B0604020202020204" pitchFamily="34" charset="0"/>
              <a:ea typeface="+mj-ea"/>
              <a:cs typeface="Arial" panose="020B0604020202020204" pitchFamily="34" charset="0"/>
            </a:endParaRPr>
          </a:p>
          <a:p>
            <a:pPr marL="342900" indent="-342900" algn="just" eaLnBrk="1" fontAlgn="auto" hangingPunct="1">
              <a:spcAft>
                <a:spcPts val="0"/>
              </a:spcAft>
              <a:buClr>
                <a:schemeClr val="tx1">
                  <a:lumMod val="85000"/>
                  <a:lumOff val="15000"/>
                </a:schemeClr>
              </a:buClr>
              <a:buFont typeface="Arial" panose="020B0604020202020204" pitchFamily="34" charset="0"/>
              <a:buChar char="•"/>
              <a:defRPr/>
            </a:pPr>
            <a:r>
              <a:rPr lang="en-US" sz="2400" dirty="0">
                <a:solidFill>
                  <a:srgbClr val="262626"/>
                </a:solidFill>
                <a:latin typeface="Arial" panose="020B0604020202020204" pitchFamily="34" charset="0"/>
                <a:ea typeface="+mj-ea"/>
                <a:cs typeface="Arial" panose="020B0604020202020204" pitchFamily="34" charset="0"/>
              </a:rPr>
              <a:t>Fisheries sector contribution to GDP is 1.8% in 2021 </a:t>
            </a:r>
          </a:p>
          <a:p>
            <a:pPr marL="182880" indent="-182880" algn="just" eaLnBrk="1" fontAlgn="auto" hangingPunct="1">
              <a:spcAft>
                <a:spcPts val="0"/>
              </a:spcAft>
              <a:buClr>
                <a:schemeClr val="tx1">
                  <a:lumMod val="85000"/>
                  <a:lumOff val="15000"/>
                </a:schemeClr>
              </a:buClr>
              <a:defRPr/>
            </a:pPr>
            <a:endParaRPr lang="en-US" sz="2000" dirty="0">
              <a:solidFill>
                <a:srgbClr val="262626"/>
              </a:solidFill>
              <a:latin typeface="Arial" panose="020B0604020202020204" pitchFamily="34" charset="0"/>
              <a:ea typeface="+mj-ea"/>
              <a:cs typeface="Arial" panose="020B0604020202020204" pitchFamily="34" charset="0"/>
            </a:endParaRPr>
          </a:p>
          <a:p>
            <a:pPr marL="342900" indent="-342900" algn="just" eaLnBrk="1" fontAlgn="auto" hangingPunct="1">
              <a:spcAft>
                <a:spcPts val="0"/>
              </a:spcAft>
              <a:buClr>
                <a:schemeClr val="tx1">
                  <a:lumMod val="85000"/>
                  <a:lumOff val="15000"/>
                </a:schemeClr>
              </a:buClr>
              <a:buFont typeface="Arial" panose="020B0604020202020204" pitchFamily="34" charset="0"/>
              <a:buChar char="•"/>
              <a:defRPr/>
            </a:pPr>
            <a:r>
              <a:rPr lang="en-US" sz="2400" dirty="0">
                <a:solidFill>
                  <a:srgbClr val="262626"/>
                </a:solidFill>
                <a:latin typeface="Arial" panose="020B0604020202020204" pitchFamily="34" charset="0"/>
                <a:ea typeface="+mj-ea"/>
                <a:cs typeface="Arial" panose="020B0604020202020204" pitchFamily="34" charset="0"/>
              </a:rPr>
              <a:t>Coastline of 1,424 kilometers </a:t>
            </a:r>
          </a:p>
          <a:p>
            <a:pPr marL="342900" indent="-342900" algn="just" eaLnBrk="1" fontAlgn="auto" hangingPunct="1">
              <a:spcAft>
                <a:spcPts val="0"/>
              </a:spcAft>
              <a:buClr>
                <a:schemeClr val="tx1">
                  <a:lumMod val="85000"/>
                  <a:lumOff val="15000"/>
                </a:schemeClr>
              </a:buClr>
              <a:buFont typeface="Arial" panose="020B0604020202020204" pitchFamily="34" charset="0"/>
              <a:buChar char="•"/>
              <a:defRPr/>
            </a:pPr>
            <a:endParaRPr lang="en-US" sz="2000" dirty="0">
              <a:solidFill>
                <a:srgbClr val="262626"/>
              </a:solidFill>
              <a:latin typeface="Arial" panose="020B0604020202020204" pitchFamily="34" charset="0"/>
              <a:ea typeface="+mj-ea"/>
              <a:cs typeface="Arial" panose="020B0604020202020204" pitchFamily="34" charset="0"/>
            </a:endParaRPr>
          </a:p>
          <a:p>
            <a:pPr marL="342900" indent="-342900" algn="just" eaLnBrk="1" fontAlgn="auto" hangingPunct="1">
              <a:spcAft>
                <a:spcPts val="0"/>
              </a:spcAft>
              <a:buClr>
                <a:schemeClr val="tx1">
                  <a:lumMod val="85000"/>
                  <a:lumOff val="15000"/>
                </a:schemeClr>
              </a:buClr>
              <a:buFont typeface="Arial" panose="020B0604020202020204" pitchFamily="34" charset="0"/>
              <a:buChar char="•"/>
              <a:defRPr/>
            </a:pPr>
            <a:r>
              <a:rPr lang="en-US" sz="2400" dirty="0">
                <a:solidFill>
                  <a:srgbClr val="262626"/>
                </a:solidFill>
                <a:latin typeface="Arial" panose="020B0604020202020204" pitchFamily="34" charset="0"/>
                <a:ea typeface="+mj-ea"/>
                <a:cs typeface="Arial" panose="020B0604020202020204" pitchFamily="34" charset="0"/>
              </a:rPr>
              <a:t>Territorial Water is </a:t>
            </a:r>
            <a:r>
              <a:rPr lang="en-US" sz="2400" dirty="0">
                <a:latin typeface="Arial" panose="020B0604020202020204" pitchFamily="34" charset="0"/>
                <a:ea typeface="Tahoma" panose="020B0604030504040204" pitchFamily="34" charset="0"/>
                <a:cs typeface="Arial" panose="020B0604020202020204" pitchFamily="34" charset="0"/>
              </a:rPr>
              <a:t>64,000 km²</a:t>
            </a:r>
          </a:p>
          <a:p>
            <a:pPr algn="just" eaLnBrk="1" fontAlgn="auto" hangingPunct="1">
              <a:spcAft>
                <a:spcPts val="0"/>
              </a:spcAft>
              <a:buClr>
                <a:schemeClr val="tx1">
                  <a:lumMod val="85000"/>
                  <a:lumOff val="15000"/>
                </a:schemeClr>
              </a:buClr>
              <a:defRPr/>
            </a:pPr>
            <a:endParaRPr lang="en-US" sz="2000" dirty="0">
              <a:solidFill>
                <a:srgbClr val="262626"/>
              </a:solidFill>
              <a:latin typeface="Arial" panose="020B0604020202020204" pitchFamily="34" charset="0"/>
              <a:ea typeface="+mj-ea"/>
              <a:cs typeface="Arial" panose="020B0604020202020204" pitchFamily="34" charset="0"/>
            </a:endParaRPr>
          </a:p>
          <a:p>
            <a:pPr marL="342900" indent="-342900" algn="just" eaLnBrk="1" fontAlgn="auto" hangingPunct="1">
              <a:spcAft>
                <a:spcPts val="0"/>
              </a:spcAft>
              <a:buClr>
                <a:schemeClr val="tx1">
                  <a:lumMod val="85000"/>
                  <a:lumOff val="15000"/>
                </a:schemeClr>
              </a:buClr>
              <a:buFont typeface="Arial" panose="020B0604020202020204" pitchFamily="34" charset="0"/>
              <a:buChar char="•"/>
              <a:defRPr/>
            </a:pPr>
            <a:r>
              <a:rPr lang="en-US" sz="2400" dirty="0">
                <a:solidFill>
                  <a:srgbClr val="262626"/>
                </a:solidFill>
                <a:latin typeface="Arial" panose="020B0604020202020204" pitchFamily="34" charset="0"/>
                <a:ea typeface="+mj-ea"/>
                <a:cs typeface="Arial" panose="020B0604020202020204" pitchFamily="34" charset="0"/>
              </a:rPr>
              <a:t>EEZ </a:t>
            </a:r>
            <a:r>
              <a:rPr lang="en-US" sz="2400" dirty="0">
                <a:latin typeface="Arial" panose="020B0604020202020204" pitchFamily="34" charset="0"/>
                <a:ea typeface="Tahoma" panose="020B0604030504040204" pitchFamily="34" charset="0"/>
                <a:cs typeface="Arial" panose="020B0604020202020204" pitchFamily="34" charset="0"/>
              </a:rPr>
              <a:t>223,000 km² </a:t>
            </a:r>
            <a:endParaRPr lang="is-IS" sz="2400" dirty="0">
              <a:solidFill>
                <a:srgbClr val="262626"/>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178072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B7735-9DDC-13B1-7DD3-B95B4366A777}"/>
              </a:ext>
            </a:extLst>
          </p:cNvPr>
          <p:cNvSpPr>
            <a:spLocks noGrp="1"/>
          </p:cNvSpPr>
          <p:nvPr>
            <p:ph type="title"/>
          </p:nvPr>
        </p:nvSpPr>
        <p:spPr/>
        <p:txBody>
          <a:bodyPr>
            <a:normAutofit/>
          </a:bodyPr>
          <a:lstStyle/>
          <a:p>
            <a:r>
              <a:rPr lang="en-US" sz="3200" b="1" dirty="0">
                <a:latin typeface="Arial" panose="020B0604020202020204" pitchFamily="34" charset="0"/>
                <a:cs typeface="Arial" panose="020B0604020202020204" pitchFamily="34" charset="0"/>
              </a:rPr>
              <a:t>Introduction </a:t>
            </a:r>
            <a:r>
              <a:rPr lang="en-US" sz="3200" b="1" dirty="0" err="1">
                <a:latin typeface="Arial" panose="020B0604020202020204" pitchFamily="34" charset="0"/>
                <a:cs typeface="Arial" panose="020B0604020202020204" pitchFamily="34" charset="0"/>
              </a:rPr>
              <a:t>cont</a:t>
            </a:r>
            <a:r>
              <a:rPr lang="en-US" sz="3200" b="1" dirty="0">
                <a:latin typeface="Arial" panose="020B0604020202020204" pitchFamily="34" charset="0"/>
                <a:cs typeface="Arial" panose="020B0604020202020204" pitchFamily="34" charset="0"/>
              </a:rPr>
              <a:t>………</a:t>
            </a:r>
          </a:p>
        </p:txBody>
      </p:sp>
      <p:sp>
        <p:nvSpPr>
          <p:cNvPr id="3" name="Content Placeholder 2">
            <a:extLst>
              <a:ext uri="{FF2B5EF4-FFF2-40B4-BE49-F238E27FC236}">
                <a16:creationId xmlns:a16="http://schemas.microsoft.com/office/drawing/2014/main" id="{410BF8F6-D9D5-F468-2B80-9DDDB92276FE}"/>
              </a:ext>
            </a:extLst>
          </p:cNvPr>
          <p:cNvSpPr>
            <a:spLocks noGrp="1"/>
          </p:cNvSpPr>
          <p:nvPr>
            <p:ph idx="1"/>
          </p:nvPr>
        </p:nvSpPr>
        <p:spPr>
          <a:xfrm>
            <a:off x="602673" y="1714788"/>
            <a:ext cx="10515600" cy="4478187"/>
          </a:xfrm>
        </p:spPr>
        <p:txBody>
          <a:bodyPr>
            <a:normAutofit lnSpcReduction="1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sz="1800" b="1" i="1" dirty="0">
                <a:effectLst/>
                <a:latin typeface="Arial" panose="020B0604020202020204" pitchFamily="34" charset="0"/>
                <a:ea typeface="MS Gothic" panose="020B0609070205080204" pitchFamily="49" charset="-128"/>
                <a:cs typeface="Times New Roman" panose="02020603050405020304" pitchFamily="18" charset="0"/>
              </a:rPr>
              <a:t>Maps of Tanzania showing the distribution of water resources; (</a:t>
            </a:r>
            <a:r>
              <a:rPr lang="id-ID" sz="1800" b="1" i="1" dirty="0">
                <a:effectLst/>
                <a:latin typeface="Arial" panose="020B0604020202020204" pitchFamily="34" charset="0"/>
                <a:ea typeface="MS Gothic" panose="020B0609070205080204" pitchFamily="49" charset="-128"/>
                <a:cs typeface="Times New Roman" panose="02020603050405020304" pitchFamily="18" charset="0"/>
              </a:rPr>
              <a:t>Tanzania Map </a:t>
            </a:r>
            <a:r>
              <a:rPr lang="en-US" sz="1800" b="1" i="1" dirty="0">
                <a:effectLst/>
                <a:latin typeface="Arial" panose="020B0604020202020204" pitchFamily="34" charset="0"/>
                <a:ea typeface="MS Gothic" panose="020B0609070205080204" pitchFamily="49" charset="-128"/>
                <a:cs typeface="Times New Roman" panose="02020603050405020304" pitchFamily="18" charset="0"/>
              </a:rPr>
              <a:t>and</a:t>
            </a:r>
            <a:r>
              <a:rPr lang="id-ID" sz="1800" b="1" i="1" dirty="0">
                <a:effectLst/>
                <a:latin typeface="Arial" panose="020B0604020202020204" pitchFamily="34" charset="0"/>
                <a:ea typeface="MS Gothic" panose="020B0609070205080204" pitchFamily="49" charset="-128"/>
                <a:cs typeface="Times New Roman" panose="02020603050405020304" pitchFamily="18" charset="0"/>
              </a:rPr>
              <a:t> Tanzania EEZ</a:t>
            </a:r>
            <a:r>
              <a:rPr lang="en-US" sz="1800" b="1" i="1" dirty="0">
                <a:effectLst/>
                <a:latin typeface="Arial" panose="020B0604020202020204" pitchFamily="34" charset="0"/>
                <a:ea typeface="MS Gothic" panose="020B0609070205080204" pitchFamily="49" charset="-128"/>
                <a:cs typeface="Times New Roman" panose="02020603050405020304" pitchFamily="18" charset="0"/>
              </a:rPr>
              <a:t>)</a:t>
            </a:r>
            <a:endParaRPr lang="en-US" sz="1800" b="1" i="1" dirty="0">
              <a:effectLst/>
              <a:latin typeface="Calibri" panose="020F0502020204030204" pitchFamily="34" charset="0"/>
              <a:ea typeface="MS Gothic" panose="020B0609070205080204" pitchFamily="49" charset="-128"/>
              <a:cs typeface="Times New Roman" panose="02020603050405020304" pitchFamily="18" charset="0"/>
            </a:endParaRPr>
          </a:p>
          <a:p>
            <a:pPr marL="0" indent="0">
              <a:buNone/>
            </a:pPr>
            <a:endParaRPr lang="en-US" dirty="0"/>
          </a:p>
        </p:txBody>
      </p:sp>
      <p:sp>
        <p:nvSpPr>
          <p:cNvPr id="4" name="Rectangle 2">
            <a:extLst>
              <a:ext uri="{FF2B5EF4-FFF2-40B4-BE49-F238E27FC236}">
                <a16:creationId xmlns:a16="http://schemas.microsoft.com/office/drawing/2014/main" id="{25921601-5309-993C-03B3-63D2F42C86CA}"/>
              </a:ext>
            </a:extLst>
          </p:cNvPr>
          <p:cNvSpPr>
            <a:spLocks noChangeArrowheads="1"/>
          </p:cNvSpPr>
          <p:nvPr/>
        </p:nvSpPr>
        <p:spPr bwMode="auto">
          <a:xfrm>
            <a:off x="-235527" y="-11083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1">
            <a:extLst>
              <a:ext uri="{FF2B5EF4-FFF2-40B4-BE49-F238E27FC236}">
                <a16:creationId xmlns:a16="http://schemas.microsoft.com/office/drawing/2014/main" id="{F1A6B2D8-0879-9E21-BCDF-F4946CD9F9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727" y="1260764"/>
            <a:ext cx="7945582" cy="3796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365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CC845-4807-043D-1788-7CC22850D591}"/>
              </a:ext>
            </a:extLst>
          </p:cNvPr>
          <p:cNvSpPr>
            <a:spLocks noGrp="1"/>
          </p:cNvSpPr>
          <p:nvPr>
            <p:ph type="title"/>
          </p:nvPr>
        </p:nvSpPr>
        <p:spPr>
          <a:xfrm>
            <a:off x="351691" y="98475"/>
            <a:ext cx="11577711" cy="801857"/>
          </a:xfrm>
        </p:spPr>
        <p:txBody>
          <a:bodyPr>
            <a:noAutofit/>
          </a:bodyPr>
          <a:lstStyle/>
          <a:p>
            <a:r>
              <a:rPr lang="en-GB" sz="3200" b="1" dirty="0">
                <a:effectLst/>
                <a:latin typeface="Arial" panose="020B0604020202020204" pitchFamily="34" charset="0"/>
                <a:ea typeface="Times New Roman" panose="02020603050405020304" pitchFamily="18" charset="0"/>
                <a:cs typeface="Arial" panose="020B0604020202020204" pitchFamily="34" charset="0"/>
              </a:rPr>
              <a:t>Climate Change, Impacts and Vulnerability in Tanzania</a:t>
            </a:r>
            <a:endParaRPr lang="en-US" sz="32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4A0F0B3-858A-80BE-4F58-6E0F24704BC4}"/>
              </a:ext>
            </a:extLst>
          </p:cNvPr>
          <p:cNvSpPr>
            <a:spLocks noGrp="1"/>
          </p:cNvSpPr>
          <p:nvPr>
            <p:ph idx="1"/>
          </p:nvPr>
        </p:nvSpPr>
        <p:spPr>
          <a:xfrm>
            <a:off x="351691" y="900332"/>
            <a:ext cx="11141613" cy="5859193"/>
          </a:xfrm>
        </p:spPr>
        <p:txBody>
          <a:bodyPr>
            <a:normAutofit fontScale="92500" lnSpcReduction="10000"/>
          </a:bodyPr>
          <a:lstStyle/>
          <a:p>
            <a:r>
              <a:rPr lang="en-GB" sz="2600" dirty="0">
                <a:effectLst/>
                <a:latin typeface="Arial" panose="020B0604020202020204" pitchFamily="34" charset="0"/>
                <a:ea typeface="Times New Roman" panose="02020603050405020304" pitchFamily="18" charset="0"/>
              </a:rPr>
              <a:t>Evidences of changes in key climate variables have been observed in Tanzania, demonstrated by increase in frequency and intensity of extreme events such as</a:t>
            </a:r>
            <a:r>
              <a:rPr lang="en-GB" sz="1800" dirty="0">
                <a:effectLst/>
                <a:latin typeface="Arial" panose="020B0604020202020204" pitchFamily="34" charset="0"/>
                <a:ea typeface="Times New Roman" panose="02020603050405020304" pitchFamily="18" charset="0"/>
              </a:rPr>
              <a:t>:- </a:t>
            </a:r>
          </a:p>
          <a:p>
            <a:pPr marL="457200" lvl="1" indent="0">
              <a:buNone/>
            </a:pPr>
            <a:r>
              <a:rPr lang="en-GB" sz="2200" dirty="0">
                <a:latin typeface="Arial" panose="020B0604020202020204" pitchFamily="34" charset="0"/>
                <a:ea typeface="Times New Roman" panose="02020603050405020304" pitchFamily="18" charset="0"/>
              </a:rPr>
              <a:t>- S</a:t>
            </a:r>
            <a:r>
              <a:rPr lang="en-GB" sz="2200" dirty="0">
                <a:effectLst/>
                <a:latin typeface="Arial" panose="020B0604020202020204" pitchFamily="34" charset="0"/>
                <a:ea typeface="Times New Roman" panose="02020603050405020304" pitchFamily="18" charset="0"/>
              </a:rPr>
              <a:t>trong wind, </a:t>
            </a:r>
          </a:p>
          <a:p>
            <a:pPr marL="457200" lvl="1" indent="0">
              <a:buNone/>
            </a:pPr>
            <a:r>
              <a:rPr lang="en-GB" sz="2200" dirty="0">
                <a:effectLst/>
                <a:latin typeface="Arial" panose="020B0604020202020204" pitchFamily="34" charset="0"/>
                <a:ea typeface="Times New Roman" panose="02020603050405020304" pitchFamily="18" charset="0"/>
              </a:rPr>
              <a:t>-Heavy rainfall, </a:t>
            </a:r>
          </a:p>
          <a:p>
            <a:pPr marL="457200" lvl="1" indent="0">
              <a:buNone/>
            </a:pPr>
            <a:r>
              <a:rPr lang="en-GB" sz="2200" dirty="0">
                <a:latin typeface="Arial" panose="020B0604020202020204" pitchFamily="34" charset="0"/>
                <a:ea typeface="Times New Roman" panose="02020603050405020304" pitchFamily="18" charset="0"/>
              </a:rPr>
              <a:t>-S</a:t>
            </a:r>
            <a:r>
              <a:rPr lang="en-GB" sz="2200" dirty="0">
                <a:effectLst/>
                <a:latin typeface="Arial" panose="020B0604020202020204" pitchFamily="34" charset="0"/>
                <a:ea typeface="Times New Roman" panose="02020603050405020304" pitchFamily="18" charset="0"/>
              </a:rPr>
              <a:t>torm, floods, </a:t>
            </a:r>
          </a:p>
          <a:p>
            <a:pPr marL="457200" lvl="1" indent="0">
              <a:buNone/>
            </a:pPr>
            <a:r>
              <a:rPr lang="en-GB" sz="2200" dirty="0">
                <a:latin typeface="Arial" panose="020B0604020202020204" pitchFamily="34" charset="0"/>
                <a:ea typeface="Times New Roman" panose="02020603050405020304" pitchFamily="18" charset="0"/>
              </a:rPr>
              <a:t>-P</a:t>
            </a:r>
            <a:r>
              <a:rPr lang="en-GB" sz="2200" dirty="0">
                <a:effectLst/>
                <a:latin typeface="Arial" panose="020B0604020202020204" pitchFamily="34" charset="0"/>
                <a:ea typeface="Times New Roman" panose="02020603050405020304" pitchFamily="18" charset="0"/>
              </a:rPr>
              <a:t>rolonged drought and </a:t>
            </a:r>
          </a:p>
          <a:p>
            <a:pPr marL="457200" lvl="1" indent="0">
              <a:buNone/>
            </a:pPr>
            <a:r>
              <a:rPr lang="en-GB" sz="2200" dirty="0">
                <a:latin typeface="Arial" panose="020B0604020202020204" pitchFamily="34" charset="0"/>
                <a:ea typeface="Times New Roman" panose="02020603050405020304" pitchFamily="18" charset="0"/>
              </a:rPr>
              <a:t>-H</a:t>
            </a:r>
            <a:r>
              <a:rPr lang="en-GB" sz="2200" dirty="0">
                <a:effectLst/>
                <a:latin typeface="Arial" panose="020B0604020202020204" pitchFamily="34" charset="0"/>
                <a:ea typeface="Times New Roman" panose="02020603050405020304" pitchFamily="18" charset="0"/>
              </a:rPr>
              <a:t>igher temperatures.</a:t>
            </a:r>
          </a:p>
          <a:p>
            <a:pPr marL="457200" lvl="1" indent="0">
              <a:buNone/>
            </a:pPr>
            <a:endParaRPr lang="en-GB" sz="2200" dirty="0">
              <a:effectLst/>
              <a:latin typeface="Arial" panose="020B0604020202020204" pitchFamily="34" charset="0"/>
              <a:ea typeface="Times New Roman" panose="02020603050405020304" pitchFamily="18" charset="0"/>
            </a:endParaRPr>
          </a:p>
          <a:p>
            <a:r>
              <a:rPr lang="en-GB" sz="2600" dirty="0">
                <a:effectLst/>
                <a:latin typeface="Arial" panose="020B0604020202020204" pitchFamily="34" charset="0"/>
                <a:ea typeface="Times New Roman" panose="02020603050405020304" pitchFamily="18" charset="0"/>
              </a:rPr>
              <a:t>These have impacts on various reproductive sectors such agriculture, livestock and fisheries.</a:t>
            </a:r>
          </a:p>
          <a:p>
            <a:pPr marL="0" indent="0">
              <a:buNone/>
            </a:pPr>
            <a:endParaRPr lang="en-GB" sz="2600" dirty="0">
              <a:effectLst/>
              <a:latin typeface="Arial" panose="020B0604020202020204" pitchFamily="34" charset="0"/>
              <a:ea typeface="Times New Roman" panose="02020603050405020304" pitchFamily="18" charset="0"/>
            </a:endParaRPr>
          </a:p>
          <a:p>
            <a:r>
              <a:rPr lang="en-GB" sz="2600" dirty="0">
                <a:effectLst/>
                <a:latin typeface="Arial" panose="020B0604020202020204" pitchFamily="34" charset="0"/>
                <a:ea typeface="Times New Roman" panose="02020603050405020304" pitchFamily="18" charset="0"/>
              </a:rPr>
              <a:t>Observed heavy floods has also affected most of infrastructure facilities hence devastated livelihood and country economy as a whole</a:t>
            </a:r>
            <a:r>
              <a:rPr lang="en-GB" sz="2600" dirty="0">
                <a:latin typeface="Arial" panose="020B0604020202020204" pitchFamily="34" charset="0"/>
                <a:ea typeface="Times New Roman" panose="02020603050405020304" pitchFamily="18" charset="0"/>
              </a:rPr>
              <a:t>.</a:t>
            </a:r>
          </a:p>
          <a:p>
            <a:pPr marL="0" indent="0">
              <a:buNone/>
            </a:pPr>
            <a:endParaRPr lang="en-GB" sz="2600" dirty="0">
              <a:latin typeface="Arial" panose="020B0604020202020204" pitchFamily="34" charset="0"/>
              <a:ea typeface="Times New Roman" panose="02020603050405020304" pitchFamily="18" charset="0"/>
            </a:endParaRPr>
          </a:p>
          <a:p>
            <a:pPr marR="0" algn="just">
              <a:lnSpc>
                <a:spcPct val="115000"/>
              </a:lnSpc>
              <a:spcBef>
                <a:spcPts val="0"/>
              </a:spcBef>
              <a:spcAft>
                <a:spcPts val="0"/>
              </a:spcAft>
            </a:pPr>
            <a:r>
              <a:rPr lang="en-GB" sz="2600" dirty="0">
                <a:effectLst/>
                <a:latin typeface="Arial" panose="020B0604020202020204" pitchFamily="34" charset="0"/>
                <a:ea typeface="Times New Roman" panose="02020603050405020304" pitchFamily="18" charset="0"/>
              </a:rPr>
              <a:t>Most of these extreme weather events including record breaking rainfall have been observed in the past five years (2015, 2016, 2017, 2018 and 2019).</a:t>
            </a:r>
          </a:p>
          <a:p>
            <a:pPr marL="0" marR="0" indent="0" algn="just">
              <a:lnSpc>
                <a:spcPct val="115000"/>
              </a:lnSpc>
              <a:spcBef>
                <a:spcPts val="0"/>
              </a:spcBef>
              <a:spcAft>
                <a:spcPts val="0"/>
              </a:spcAft>
              <a:buNone/>
            </a:pPr>
            <a:endParaRPr lang="en-US" sz="2600" dirty="0">
              <a:effectLst/>
              <a:latin typeface="Times New Roman" panose="02020603050405020304" pitchFamily="18" charset="0"/>
              <a:ea typeface="Times New Roman" panose="02020603050405020304" pitchFamily="18" charset="0"/>
            </a:endParaRPr>
          </a:p>
          <a:p>
            <a:pPr marL="0" marR="0" indent="0" algn="just">
              <a:lnSpc>
                <a:spcPct val="115000"/>
              </a:lnSpc>
              <a:spcBef>
                <a:spcPts val="0"/>
              </a:spcBef>
              <a:spcAft>
                <a:spcPts val="0"/>
              </a:spcAft>
              <a:buNone/>
            </a:pPr>
            <a:endParaRPr lang="en-US" sz="1800" dirty="0">
              <a:effectLst/>
              <a:latin typeface="Times New Roman" panose="02020603050405020304" pitchFamily="18" charset="0"/>
              <a:ea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531227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BC550-EC64-D6B8-3D26-1215E49FF2DC}"/>
              </a:ext>
            </a:extLst>
          </p:cNvPr>
          <p:cNvSpPr>
            <a:spLocks noGrp="1"/>
          </p:cNvSpPr>
          <p:nvPr>
            <p:ph type="title"/>
          </p:nvPr>
        </p:nvSpPr>
        <p:spPr>
          <a:xfrm>
            <a:off x="838200" y="365126"/>
            <a:ext cx="10515600" cy="840220"/>
          </a:xfrm>
        </p:spPr>
        <p:txBody>
          <a:bodyPr>
            <a:noAutofit/>
          </a:bodyPr>
          <a:lstStyle/>
          <a:p>
            <a:r>
              <a:rPr lang="en-GB" sz="3200" b="1" dirty="0">
                <a:effectLst/>
                <a:latin typeface="Arial" panose="020B0604020202020204" pitchFamily="34" charset="0"/>
                <a:ea typeface="Times New Roman" panose="02020603050405020304" pitchFamily="18" charset="0"/>
              </a:rPr>
              <a:t>Impact of Climate change on Coastal and Marine Environment </a:t>
            </a:r>
            <a:endParaRPr lang="en-US" sz="3200" dirty="0"/>
          </a:p>
        </p:txBody>
      </p:sp>
      <p:sp>
        <p:nvSpPr>
          <p:cNvPr id="3" name="Content Placeholder 2">
            <a:extLst>
              <a:ext uri="{FF2B5EF4-FFF2-40B4-BE49-F238E27FC236}">
                <a16:creationId xmlns:a16="http://schemas.microsoft.com/office/drawing/2014/main" id="{C77586B9-C2B6-9971-5CED-B83033E279D3}"/>
              </a:ext>
            </a:extLst>
          </p:cNvPr>
          <p:cNvSpPr>
            <a:spLocks noGrp="1"/>
          </p:cNvSpPr>
          <p:nvPr>
            <p:ph idx="1"/>
          </p:nvPr>
        </p:nvSpPr>
        <p:spPr/>
        <p:txBody>
          <a:bodyPr>
            <a:normAutofit/>
          </a:bodyPr>
          <a:lstStyle/>
          <a:p>
            <a:pPr>
              <a:buFont typeface="Wingdings" panose="05000000000000000000" pitchFamily="2" charset="2"/>
              <a:buChar char="Ø"/>
            </a:pPr>
            <a:r>
              <a:rPr lang="en-GB" sz="2400" dirty="0">
                <a:effectLst/>
                <a:latin typeface="Arial" panose="020B0604020202020204" pitchFamily="34" charset="0"/>
                <a:ea typeface="Times New Roman" panose="02020603050405020304" pitchFamily="18" charset="0"/>
              </a:rPr>
              <a:t>Coastal and marine ecosystems directly support the livelihoods of many Tanzanians. </a:t>
            </a:r>
          </a:p>
          <a:p>
            <a:pPr>
              <a:buFont typeface="Wingdings" panose="05000000000000000000" pitchFamily="2" charset="2"/>
              <a:buChar char="Ø"/>
            </a:pPr>
            <a:r>
              <a:rPr lang="en-GB" sz="2400" dirty="0">
                <a:effectLst/>
                <a:latin typeface="Arial" panose="020B0604020202020204" pitchFamily="34" charset="0"/>
                <a:ea typeface="Times New Roman" panose="02020603050405020304" pitchFamily="18" charset="0"/>
              </a:rPr>
              <a:t>Human activities coupled with the impacts of climate change have resulted into deterioration of these ecological systems.</a:t>
            </a:r>
          </a:p>
          <a:p>
            <a:pPr>
              <a:buFont typeface="Wingdings" panose="05000000000000000000" pitchFamily="2" charset="2"/>
              <a:buChar char="Ø"/>
            </a:pPr>
            <a:r>
              <a:rPr lang="en-GB" sz="2400" dirty="0">
                <a:effectLst/>
                <a:latin typeface="Arial" panose="020B0604020202020204" pitchFamily="34" charset="0"/>
                <a:ea typeface="Times New Roman" panose="02020603050405020304" pitchFamily="18" charset="0"/>
              </a:rPr>
              <a:t>Evidence of major climate change related impacts in Tanzania include destruction of coral reefs, coastal erosion, submergence of small islands, destruction of coastal infrastructures and human settlement, intrusion of sea water into freshwater wells, and degradation of mangrove and coral reefs.</a:t>
            </a:r>
          </a:p>
          <a:p>
            <a:pPr>
              <a:buFont typeface="Wingdings" panose="05000000000000000000" pitchFamily="2" charset="2"/>
              <a:buChar char="Ø"/>
            </a:pPr>
            <a:r>
              <a:rPr lang="en-GB" sz="2400" dirty="0">
                <a:effectLst/>
                <a:latin typeface="Arial" panose="020B0604020202020204" pitchFamily="34" charset="0"/>
                <a:ea typeface="Times New Roman" panose="02020603050405020304" pitchFamily="18" charset="0"/>
              </a:rPr>
              <a:t>Mangrove and coral reefs protect the shoreline and coastal land against ocean waves or surge effects.</a:t>
            </a:r>
          </a:p>
          <a:p>
            <a:pPr marL="0" indent="0">
              <a:buNone/>
            </a:pPr>
            <a:endParaRPr lang="en-US" sz="2400" dirty="0"/>
          </a:p>
        </p:txBody>
      </p:sp>
    </p:spTree>
    <p:extLst>
      <p:ext uri="{BB962C8B-B14F-4D97-AF65-F5344CB8AC3E}">
        <p14:creationId xmlns:p14="http://schemas.microsoft.com/office/powerpoint/2010/main" val="2636292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07D24-857E-CA45-B6C9-B736E7275016}"/>
              </a:ext>
            </a:extLst>
          </p:cNvPr>
          <p:cNvSpPr>
            <a:spLocks noGrp="1"/>
          </p:cNvSpPr>
          <p:nvPr>
            <p:ph type="title"/>
          </p:nvPr>
        </p:nvSpPr>
        <p:spPr>
          <a:xfrm>
            <a:off x="717452" y="365126"/>
            <a:ext cx="10636348" cy="563130"/>
          </a:xfrm>
        </p:spPr>
        <p:txBody>
          <a:bodyPr>
            <a:normAutofit/>
          </a:bodyPr>
          <a:lstStyle/>
          <a:p>
            <a:r>
              <a:rPr lang="en-GB" sz="3200" b="1" dirty="0">
                <a:effectLst/>
                <a:latin typeface="Arial" panose="020B0604020202020204" pitchFamily="34" charset="0"/>
                <a:ea typeface="Times New Roman" panose="02020603050405020304" pitchFamily="18" charset="0"/>
                <a:cs typeface="Arial" panose="020B0604020202020204" pitchFamily="34" charset="0"/>
              </a:rPr>
              <a:t>Climate Change Impacts</a:t>
            </a:r>
            <a:endParaRPr lang="en-US" sz="3200" dirty="0"/>
          </a:p>
        </p:txBody>
      </p:sp>
      <p:sp>
        <p:nvSpPr>
          <p:cNvPr id="3" name="Content Placeholder 2">
            <a:extLst>
              <a:ext uri="{FF2B5EF4-FFF2-40B4-BE49-F238E27FC236}">
                <a16:creationId xmlns:a16="http://schemas.microsoft.com/office/drawing/2014/main" id="{D7FEB27C-0D2B-CE31-6C2E-36723E516935}"/>
              </a:ext>
            </a:extLst>
          </p:cNvPr>
          <p:cNvSpPr>
            <a:spLocks noGrp="1"/>
          </p:cNvSpPr>
          <p:nvPr>
            <p:ph sz="half" idx="1"/>
          </p:nvPr>
        </p:nvSpPr>
        <p:spPr>
          <a:xfrm>
            <a:off x="717452" y="1060956"/>
            <a:ext cx="5302348" cy="5116007"/>
          </a:xfrm>
        </p:spPr>
        <p:txBody>
          <a:bodyPr>
            <a:normAutofit fontScale="92500" lnSpcReduction="10000"/>
          </a:bodyPr>
          <a:lstStyle/>
          <a:p>
            <a:pPr marL="514350" indent="-514350">
              <a:buAutoNum type="arabicPeriod"/>
            </a:pPr>
            <a:r>
              <a:rPr lang="en-GB" sz="2800" b="1" dirty="0">
                <a:solidFill>
                  <a:srgbClr val="0070C0"/>
                </a:solidFill>
                <a:effectLst/>
                <a:latin typeface="Arial" panose="020B0604020202020204" pitchFamily="34" charset="0"/>
                <a:ea typeface="Times New Roman" panose="02020603050405020304" pitchFamily="18" charset="0"/>
              </a:rPr>
              <a:t>Sea level rise</a:t>
            </a:r>
            <a:r>
              <a:rPr lang="en-GB" sz="2800" dirty="0">
                <a:solidFill>
                  <a:srgbClr val="0070C0"/>
                </a:solidFill>
                <a:effectLst/>
                <a:latin typeface="Arial" panose="020B0604020202020204" pitchFamily="34" charset="0"/>
                <a:ea typeface="Times New Roman" panose="02020603050405020304" pitchFamily="18" charset="0"/>
              </a:rPr>
              <a:t> </a:t>
            </a:r>
          </a:p>
          <a:p>
            <a:pPr marL="0" indent="0" algn="just">
              <a:buNone/>
            </a:pPr>
            <a:r>
              <a:rPr lang="en-GB" sz="2600" dirty="0">
                <a:effectLst/>
                <a:latin typeface="Arial" panose="020B0604020202020204" pitchFamily="34" charset="0"/>
                <a:ea typeface="Times New Roman" panose="02020603050405020304" pitchFamily="18" charset="0"/>
              </a:rPr>
              <a:t>is a major potential climate change impact. The evidence is the submerge of  </a:t>
            </a:r>
            <a:r>
              <a:rPr lang="en-GB" sz="2600" dirty="0" err="1">
                <a:latin typeface="Arial" panose="020B0604020202020204" pitchFamily="34" charset="0"/>
                <a:ea typeface="Times New Roman" panose="02020603050405020304" pitchFamily="18" charset="0"/>
              </a:rPr>
              <a:t>Maziwe</a:t>
            </a:r>
            <a:r>
              <a:rPr lang="en-GB" sz="2600" dirty="0">
                <a:latin typeface="Arial" panose="020B0604020202020204" pitchFamily="34" charset="0"/>
                <a:ea typeface="Times New Roman" panose="02020603050405020304" pitchFamily="18" charset="0"/>
              </a:rPr>
              <a:t> Island in </a:t>
            </a:r>
            <a:r>
              <a:rPr lang="en-GB" sz="2600" dirty="0" err="1">
                <a:latin typeface="Arial" panose="020B0604020202020204" pitchFamily="34" charset="0"/>
                <a:ea typeface="Times New Roman" panose="02020603050405020304" pitchFamily="18" charset="0"/>
              </a:rPr>
              <a:t>Pangani</a:t>
            </a:r>
            <a:r>
              <a:rPr lang="en-GB" sz="2600" dirty="0">
                <a:latin typeface="Arial" panose="020B0604020202020204" pitchFamily="34" charset="0"/>
                <a:ea typeface="Times New Roman" panose="02020603050405020304" pitchFamily="18" charset="0"/>
              </a:rPr>
              <a:t> District, also the statistics shows that some parts of Zanzibar (20% Unguja and 30% Pemba) and Mafia are bellow 5 m above sea level.</a:t>
            </a:r>
          </a:p>
          <a:p>
            <a:pPr marL="0" indent="0">
              <a:buNone/>
            </a:pPr>
            <a:r>
              <a:rPr lang="en-GB" dirty="0">
                <a:solidFill>
                  <a:srgbClr val="00B050"/>
                </a:solidFill>
                <a:latin typeface="Arial" panose="020B0604020202020204" pitchFamily="34" charset="0"/>
                <a:ea typeface="Times New Roman" panose="02020603050405020304" pitchFamily="18" charset="0"/>
              </a:rPr>
              <a:t>T</a:t>
            </a:r>
            <a:r>
              <a:rPr lang="en-GB" dirty="0">
                <a:solidFill>
                  <a:srgbClr val="00B050"/>
                </a:solidFill>
                <a:effectLst/>
                <a:latin typeface="Arial" panose="020B0604020202020204" pitchFamily="34" charset="0"/>
                <a:ea typeface="Times New Roman" panose="02020603050405020304" pitchFamily="18" charset="0"/>
              </a:rPr>
              <a:t>hreaten mangrove ecosystems</a:t>
            </a:r>
            <a:r>
              <a:rPr lang="en-GB" sz="2400" dirty="0">
                <a:solidFill>
                  <a:srgbClr val="00B050"/>
                </a:solidFill>
                <a:effectLst/>
                <a:latin typeface="Arial" panose="020B0604020202020204" pitchFamily="34" charset="0"/>
                <a:ea typeface="Times New Roman" panose="02020603050405020304" pitchFamily="18" charset="0"/>
              </a:rPr>
              <a:t>.</a:t>
            </a:r>
          </a:p>
          <a:p>
            <a:pPr marL="0" indent="0">
              <a:buNone/>
            </a:pPr>
            <a:r>
              <a:rPr lang="en-GB" sz="2400" dirty="0">
                <a:latin typeface="Arial" panose="020B0604020202020204" pitchFamily="34" charset="0"/>
                <a:ea typeface="Times New Roman" panose="02020603050405020304" pitchFamily="18" charset="0"/>
              </a:rPr>
              <a:t>Sea</a:t>
            </a:r>
            <a:r>
              <a:rPr lang="en-GB" dirty="0">
                <a:latin typeface="Arial" panose="020B0604020202020204" pitchFamily="34" charset="0"/>
                <a:ea typeface="Times New Roman" panose="02020603050405020304" pitchFamily="18" charset="0"/>
              </a:rPr>
              <a:t> level rise drives sea water on shore and push estuarine zone further upward thus affecting habitats and organisms intolerance to salinity</a:t>
            </a:r>
          </a:p>
          <a:p>
            <a:pPr marL="0" indent="0">
              <a:buNone/>
            </a:pPr>
            <a:endParaRPr lang="en-GB" dirty="0">
              <a:latin typeface="Arial" panose="020B0604020202020204" pitchFamily="34" charset="0"/>
              <a:ea typeface="Times New Roman" panose="02020603050405020304" pitchFamily="18" charset="0"/>
            </a:endParaRPr>
          </a:p>
          <a:p>
            <a:pPr marL="0" indent="0">
              <a:buNone/>
            </a:pPr>
            <a:endParaRPr lang="en-GB" sz="2800" dirty="0">
              <a:effectLst/>
              <a:latin typeface="Arial" panose="020B0604020202020204" pitchFamily="34" charset="0"/>
              <a:ea typeface="Times New Roman" panose="02020603050405020304" pitchFamily="18" charset="0"/>
            </a:endParaRPr>
          </a:p>
          <a:p>
            <a:endParaRPr lang="en-US" dirty="0"/>
          </a:p>
        </p:txBody>
      </p:sp>
      <p:sp>
        <p:nvSpPr>
          <p:cNvPr id="7" name="Rectangle 6">
            <a:extLst>
              <a:ext uri="{FF2B5EF4-FFF2-40B4-BE49-F238E27FC236}">
                <a16:creationId xmlns:a16="http://schemas.microsoft.com/office/drawing/2014/main" id="{E1E27159-7D18-3269-268D-444BA2C4378C}"/>
              </a:ext>
            </a:extLst>
          </p:cNvPr>
          <p:cNvSpPr/>
          <p:nvPr/>
        </p:nvSpPr>
        <p:spPr>
          <a:xfrm>
            <a:off x="6248400" y="1343891"/>
            <a:ext cx="4696691" cy="177338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8" name="Picture 7">
            <a:extLst>
              <a:ext uri="{FF2B5EF4-FFF2-40B4-BE49-F238E27FC236}">
                <a16:creationId xmlns:a16="http://schemas.microsoft.com/office/drawing/2014/main" id="{F33230AE-AB81-089C-90A6-A7B57D8EDDD7}"/>
              </a:ext>
            </a:extLst>
          </p:cNvPr>
          <p:cNvPicPr>
            <a:picLocks noChangeAspect="1"/>
          </p:cNvPicPr>
          <p:nvPr/>
        </p:nvPicPr>
        <p:blipFill>
          <a:blip r:embed="rId2"/>
          <a:stretch>
            <a:fillRect/>
          </a:stretch>
        </p:blipFill>
        <p:spPr>
          <a:xfrm>
            <a:off x="6199911" y="1060956"/>
            <a:ext cx="5026107" cy="2121874"/>
          </a:xfrm>
          <a:prstGeom prst="rect">
            <a:avLst/>
          </a:prstGeom>
        </p:spPr>
      </p:pic>
      <p:sp>
        <p:nvSpPr>
          <p:cNvPr id="9" name="Rectangle 8">
            <a:extLst>
              <a:ext uri="{FF2B5EF4-FFF2-40B4-BE49-F238E27FC236}">
                <a16:creationId xmlns:a16="http://schemas.microsoft.com/office/drawing/2014/main" id="{514F83E9-F8D0-B560-B241-0FBB5089AD7F}"/>
              </a:ext>
            </a:extLst>
          </p:cNvPr>
          <p:cNvSpPr/>
          <p:nvPr/>
        </p:nvSpPr>
        <p:spPr>
          <a:xfrm>
            <a:off x="6483929" y="2881745"/>
            <a:ext cx="4391891" cy="2355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Submerged </a:t>
            </a:r>
            <a:r>
              <a:rPr lang="en-US" dirty="0" err="1"/>
              <a:t>Maziwe</a:t>
            </a:r>
            <a:r>
              <a:rPr lang="en-US" dirty="0"/>
              <a:t> island in Tanzania</a:t>
            </a:r>
          </a:p>
        </p:txBody>
      </p:sp>
      <p:sp>
        <p:nvSpPr>
          <p:cNvPr id="10" name="Rectangle 9">
            <a:extLst>
              <a:ext uri="{FF2B5EF4-FFF2-40B4-BE49-F238E27FC236}">
                <a16:creationId xmlns:a16="http://schemas.microsoft.com/office/drawing/2014/main" id="{A6C29992-BF63-E877-8FC1-747B9B59F140}"/>
              </a:ext>
            </a:extLst>
          </p:cNvPr>
          <p:cNvSpPr/>
          <p:nvPr/>
        </p:nvSpPr>
        <p:spPr>
          <a:xfrm>
            <a:off x="6248400" y="3675171"/>
            <a:ext cx="4696691" cy="215544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Picture 10">
            <a:extLst>
              <a:ext uri="{FF2B5EF4-FFF2-40B4-BE49-F238E27FC236}">
                <a16:creationId xmlns:a16="http://schemas.microsoft.com/office/drawing/2014/main" id="{3ADB0853-8AE7-3EB8-6A9C-43F3CC81DF4C}"/>
              </a:ext>
            </a:extLst>
          </p:cNvPr>
          <p:cNvPicPr>
            <a:picLocks noChangeAspect="1"/>
          </p:cNvPicPr>
          <p:nvPr/>
        </p:nvPicPr>
        <p:blipFill>
          <a:blip r:embed="rId3"/>
          <a:stretch>
            <a:fillRect/>
          </a:stretch>
        </p:blipFill>
        <p:spPr>
          <a:xfrm>
            <a:off x="6172203" y="3429000"/>
            <a:ext cx="5165880" cy="2521634"/>
          </a:xfrm>
          <a:prstGeom prst="rect">
            <a:avLst/>
          </a:prstGeom>
        </p:spPr>
      </p:pic>
      <p:sp>
        <p:nvSpPr>
          <p:cNvPr id="12" name="Rectangle 11">
            <a:extLst>
              <a:ext uri="{FF2B5EF4-FFF2-40B4-BE49-F238E27FC236}">
                <a16:creationId xmlns:a16="http://schemas.microsoft.com/office/drawing/2014/main" id="{A768C476-112B-3399-A32B-634399F9F480}"/>
              </a:ext>
            </a:extLst>
          </p:cNvPr>
          <p:cNvSpPr/>
          <p:nvPr/>
        </p:nvSpPr>
        <p:spPr>
          <a:xfrm>
            <a:off x="6248398" y="5584571"/>
            <a:ext cx="4391891" cy="36606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GB" sz="1800" dirty="0">
                <a:effectLst/>
                <a:latin typeface="Arial" panose="020B0604020202020204" pitchFamily="34" charset="0"/>
                <a:ea typeface="Times New Roman" panose="02020603050405020304" pitchFamily="18" charset="0"/>
                <a:cs typeface="Arial" panose="020B0604020202020204" pitchFamily="34" charset="0"/>
              </a:rPr>
              <a:t>Coastal erosion in Bagamoyo District </a:t>
            </a:r>
            <a:endParaRPr lang="en-US" dirty="0"/>
          </a:p>
        </p:txBody>
      </p:sp>
      <p:sp>
        <p:nvSpPr>
          <p:cNvPr id="4" name="Arrow: Right 3">
            <a:extLst>
              <a:ext uri="{FF2B5EF4-FFF2-40B4-BE49-F238E27FC236}">
                <a16:creationId xmlns:a16="http://schemas.microsoft.com/office/drawing/2014/main" id="{E22F8803-019C-D621-B65F-B369902B58C1}"/>
              </a:ext>
            </a:extLst>
          </p:cNvPr>
          <p:cNvSpPr/>
          <p:nvPr/>
        </p:nvSpPr>
        <p:spPr>
          <a:xfrm>
            <a:off x="5929745" y="2022764"/>
            <a:ext cx="166255" cy="1108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67E1668F-4A17-C6D3-8AF0-670F4974323D}"/>
              </a:ext>
            </a:extLst>
          </p:cNvPr>
          <p:cNvSpPr/>
          <p:nvPr/>
        </p:nvSpPr>
        <p:spPr>
          <a:xfrm flipV="1">
            <a:off x="5626801" y="4530438"/>
            <a:ext cx="228607" cy="1009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7283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476B1-39F7-FE99-FFB5-A512F2761092}"/>
              </a:ext>
            </a:extLst>
          </p:cNvPr>
          <p:cNvSpPr>
            <a:spLocks noGrp="1"/>
          </p:cNvSpPr>
          <p:nvPr>
            <p:ph type="title"/>
          </p:nvPr>
        </p:nvSpPr>
        <p:spPr>
          <a:xfrm>
            <a:off x="838200" y="365125"/>
            <a:ext cx="10515600" cy="798657"/>
          </a:xfrm>
        </p:spPr>
        <p:txBody>
          <a:bodyPr>
            <a:normAutofit/>
          </a:bodyPr>
          <a:lstStyle/>
          <a:p>
            <a:r>
              <a:rPr lang="en-GB" sz="3200" b="1" dirty="0">
                <a:effectLst/>
                <a:latin typeface="Arial" panose="020B0604020202020204" pitchFamily="34" charset="0"/>
                <a:ea typeface="Times New Roman" panose="02020603050405020304" pitchFamily="18" charset="0"/>
                <a:cs typeface="Arial" panose="020B0604020202020204" pitchFamily="34" charset="0"/>
              </a:rPr>
              <a:t>Climate Change, Impacts……….</a:t>
            </a:r>
            <a:endParaRPr lang="en-US" sz="3200" dirty="0"/>
          </a:p>
        </p:txBody>
      </p:sp>
      <p:sp>
        <p:nvSpPr>
          <p:cNvPr id="3" name="Content Placeholder 2">
            <a:extLst>
              <a:ext uri="{FF2B5EF4-FFF2-40B4-BE49-F238E27FC236}">
                <a16:creationId xmlns:a16="http://schemas.microsoft.com/office/drawing/2014/main" id="{765B6F25-BD04-B44A-69CE-6A374AF96ACE}"/>
              </a:ext>
            </a:extLst>
          </p:cNvPr>
          <p:cNvSpPr>
            <a:spLocks noGrp="1"/>
          </p:cNvSpPr>
          <p:nvPr>
            <p:ph sz="half" idx="1"/>
          </p:nvPr>
        </p:nvSpPr>
        <p:spPr/>
        <p:txBody>
          <a:bodyPr/>
          <a:lstStyle/>
          <a:p>
            <a:pPr marL="0" indent="0">
              <a:buNone/>
            </a:pPr>
            <a:r>
              <a:rPr lang="en-GB" dirty="0">
                <a:latin typeface="Arial" panose="020B0604020202020204" pitchFamily="34" charset="0"/>
                <a:ea typeface="Times New Roman" panose="02020603050405020304" pitchFamily="18" charset="0"/>
              </a:rPr>
              <a:t>I</a:t>
            </a:r>
            <a:r>
              <a:rPr lang="en-GB" sz="2800" dirty="0">
                <a:effectLst/>
                <a:latin typeface="Arial" panose="020B0604020202020204" pitchFamily="34" charset="0"/>
                <a:ea typeface="Times New Roman" panose="02020603050405020304" pitchFamily="18" charset="0"/>
              </a:rPr>
              <a:t>ntrusion of sea water into freshwater wells. </a:t>
            </a:r>
            <a:endParaRPr lang="en-US" dirty="0"/>
          </a:p>
        </p:txBody>
      </p:sp>
      <p:pic>
        <p:nvPicPr>
          <p:cNvPr id="8" name="Picture 7">
            <a:extLst>
              <a:ext uri="{FF2B5EF4-FFF2-40B4-BE49-F238E27FC236}">
                <a16:creationId xmlns:a16="http://schemas.microsoft.com/office/drawing/2014/main" id="{1E34D4D0-C57B-2E39-1B95-422C289E9811}"/>
              </a:ext>
            </a:extLst>
          </p:cNvPr>
          <p:cNvPicPr>
            <a:picLocks noChangeAspect="1"/>
          </p:cNvPicPr>
          <p:nvPr/>
        </p:nvPicPr>
        <p:blipFill>
          <a:blip r:embed="rId2"/>
          <a:stretch>
            <a:fillRect/>
          </a:stretch>
        </p:blipFill>
        <p:spPr>
          <a:xfrm>
            <a:off x="6822976" y="1558410"/>
            <a:ext cx="3124587" cy="2902753"/>
          </a:xfrm>
          <a:prstGeom prst="rect">
            <a:avLst/>
          </a:prstGeom>
        </p:spPr>
      </p:pic>
      <p:sp>
        <p:nvSpPr>
          <p:cNvPr id="9" name="Arrow: Right 8">
            <a:extLst>
              <a:ext uri="{FF2B5EF4-FFF2-40B4-BE49-F238E27FC236}">
                <a16:creationId xmlns:a16="http://schemas.microsoft.com/office/drawing/2014/main" id="{2F81F3C9-47E5-0DA0-A6EF-25C38C2678D8}"/>
              </a:ext>
            </a:extLst>
          </p:cNvPr>
          <p:cNvSpPr/>
          <p:nvPr/>
        </p:nvSpPr>
        <p:spPr>
          <a:xfrm>
            <a:off x="5569527" y="2355273"/>
            <a:ext cx="942109" cy="2182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9106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83A84A-1411-DE39-4DDC-5368FCF03733}"/>
              </a:ext>
            </a:extLst>
          </p:cNvPr>
          <p:cNvSpPr>
            <a:spLocks noGrp="1"/>
          </p:cNvSpPr>
          <p:nvPr>
            <p:ph sz="half" idx="1"/>
          </p:nvPr>
        </p:nvSpPr>
        <p:spPr>
          <a:xfrm>
            <a:off x="838199" y="1288473"/>
            <a:ext cx="5548745" cy="5347854"/>
          </a:xfrm>
        </p:spPr>
        <p:txBody>
          <a:bodyPr>
            <a:normAutofit lnSpcReduction="10000"/>
          </a:bodyPr>
          <a:lstStyle/>
          <a:p>
            <a:pPr marL="0" indent="0">
              <a:buNone/>
            </a:pPr>
            <a:r>
              <a:rPr lang="en-GB" sz="2800" b="1" dirty="0">
                <a:solidFill>
                  <a:srgbClr val="0070C0"/>
                </a:solidFill>
                <a:effectLst/>
                <a:latin typeface="Arial" panose="020B0604020202020204" pitchFamily="34" charset="0"/>
                <a:ea typeface="Times New Roman" panose="02020603050405020304" pitchFamily="18" charset="0"/>
              </a:rPr>
              <a:t>2. Coral bleaching</a:t>
            </a:r>
            <a:r>
              <a:rPr lang="en-GB" sz="2800" dirty="0">
                <a:solidFill>
                  <a:srgbClr val="0070C0"/>
                </a:solidFill>
                <a:effectLst/>
                <a:latin typeface="Arial" panose="020B0604020202020204" pitchFamily="34" charset="0"/>
                <a:ea typeface="Times New Roman" panose="02020603050405020304" pitchFamily="18" charset="0"/>
              </a:rPr>
              <a:t> </a:t>
            </a:r>
          </a:p>
          <a:p>
            <a:pPr marL="0" indent="0">
              <a:buNone/>
            </a:pPr>
            <a:r>
              <a:rPr lang="en-GB" dirty="0">
                <a:latin typeface="Arial" panose="020B0604020202020204" pitchFamily="34" charset="0"/>
                <a:ea typeface="Times New Roman" panose="02020603050405020304" pitchFamily="18" charset="0"/>
              </a:rPr>
              <a:t>R</a:t>
            </a:r>
            <a:r>
              <a:rPr lang="en-GB" sz="2800" dirty="0">
                <a:effectLst/>
                <a:latin typeface="Arial" panose="020B0604020202020204" pitchFamily="34" charset="0"/>
                <a:ea typeface="Times New Roman" panose="02020603050405020304" pitchFamily="18" charset="0"/>
              </a:rPr>
              <a:t>esulted from elevated seawater temperature. </a:t>
            </a:r>
          </a:p>
          <a:p>
            <a:pPr marL="0" indent="0">
              <a:buNone/>
            </a:pPr>
            <a:r>
              <a:rPr lang="en-GB" sz="2800" dirty="0">
                <a:effectLst/>
                <a:latin typeface="Arial" panose="020B0604020202020204" pitchFamily="34" charset="0"/>
                <a:ea typeface="Times New Roman" panose="02020603050405020304" pitchFamily="18" charset="0"/>
              </a:rPr>
              <a:t>Coral reefs are very sensitive and vulnerable to Sea Surface Temperature (SST) rise than their optimal maximum temperature (27°C).</a:t>
            </a:r>
          </a:p>
          <a:p>
            <a:pPr marL="0" indent="0">
              <a:buNone/>
            </a:pPr>
            <a:endParaRPr lang="en-GB" dirty="0">
              <a:latin typeface="Arial" panose="020B0604020202020204" pitchFamily="34" charset="0"/>
              <a:ea typeface="Times New Roman" panose="02020603050405020304" pitchFamily="18" charset="0"/>
            </a:endParaRPr>
          </a:p>
          <a:p>
            <a:pPr marL="0" indent="0">
              <a:buNone/>
            </a:pPr>
            <a:r>
              <a:rPr lang="en-GB" sz="2800" i="1" dirty="0">
                <a:solidFill>
                  <a:srgbClr val="FF0000"/>
                </a:solidFill>
                <a:effectLst/>
                <a:latin typeface="Arial" panose="020B0604020202020204" pitchFamily="34" charset="0"/>
                <a:ea typeface="Times New Roman" panose="02020603050405020304" pitchFamily="18" charset="0"/>
              </a:rPr>
              <a:t>Impacts of coral degradation</a:t>
            </a:r>
          </a:p>
          <a:p>
            <a:pPr marL="342900" marR="0" lvl="0" indent="-342900" algn="just">
              <a:lnSpc>
                <a:spcPct val="115000"/>
              </a:lnSpc>
              <a:spcBef>
                <a:spcPts val="0"/>
              </a:spcBef>
              <a:spcAft>
                <a:spcPts val="0"/>
              </a:spcAft>
              <a:buFont typeface="Wingdings" panose="05000000000000000000" pitchFamily="2" charset="2"/>
              <a:buChar char=""/>
            </a:pPr>
            <a:r>
              <a:rPr lang="en-GB" sz="2800" dirty="0">
                <a:effectLst/>
                <a:latin typeface="Arial" panose="020B0604020202020204" pitchFamily="34" charset="0"/>
                <a:ea typeface="Times New Roman" panose="02020603050405020304" pitchFamily="18" charset="0"/>
              </a:rPr>
              <a:t>Loss of biodiversity</a:t>
            </a:r>
            <a:endParaRPr lang="en-US" sz="2800" dirty="0">
              <a:effectLst/>
              <a:latin typeface="Times New Roman" panose="02020603050405020304" pitchFamily="18" charset="0"/>
              <a:ea typeface="Times New Roman" panose="02020603050405020304" pitchFamily="18" charset="0"/>
            </a:endParaRPr>
          </a:p>
          <a:p>
            <a:pPr marL="342900" marR="0" lvl="0" indent="-342900" algn="just">
              <a:lnSpc>
                <a:spcPct val="115000"/>
              </a:lnSpc>
              <a:spcBef>
                <a:spcPts val="0"/>
              </a:spcBef>
              <a:spcAft>
                <a:spcPts val="0"/>
              </a:spcAft>
              <a:buFont typeface="Wingdings" panose="05000000000000000000" pitchFamily="2" charset="2"/>
              <a:buChar char=""/>
            </a:pPr>
            <a:r>
              <a:rPr lang="en-GB" sz="2800" dirty="0">
                <a:effectLst/>
                <a:latin typeface="Arial" panose="020B0604020202020204" pitchFamily="34" charset="0"/>
                <a:ea typeface="Times New Roman" panose="02020603050405020304" pitchFamily="18" charset="0"/>
              </a:rPr>
              <a:t>Loss of aesthetic value</a:t>
            </a:r>
          </a:p>
          <a:p>
            <a:pPr marL="342900" marR="0" lvl="0" indent="-342900" algn="just">
              <a:lnSpc>
                <a:spcPct val="115000"/>
              </a:lnSpc>
              <a:spcBef>
                <a:spcPts val="0"/>
              </a:spcBef>
              <a:spcAft>
                <a:spcPts val="0"/>
              </a:spcAft>
              <a:buFont typeface="Wingdings" panose="05000000000000000000" pitchFamily="2" charset="2"/>
              <a:buChar char=""/>
            </a:pPr>
            <a:endParaRPr lang="en-US" sz="2800" dirty="0">
              <a:effectLst/>
              <a:latin typeface="Times New Roman" panose="02020603050405020304" pitchFamily="18" charset="0"/>
              <a:ea typeface="Times New Roman" panose="02020603050405020304" pitchFamily="18" charset="0"/>
            </a:endParaRPr>
          </a:p>
          <a:p>
            <a:pPr marL="0" indent="0">
              <a:buNone/>
            </a:pPr>
            <a:endParaRPr lang="en-GB" sz="2800" dirty="0">
              <a:effectLst/>
              <a:latin typeface="Arial" panose="020B0604020202020204" pitchFamily="34" charset="0"/>
              <a:ea typeface="Times New Roman" panose="02020603050405020304" pitchFamily="18" charset="0"/>
            </a:endParaRPr>
          </a:p>
          <a:p>
            <a:pPr marL="0" indent="0">
              <a:buNone/>
            </a:pPr>
            <a:endParaRPr lang="en-US" dirty="0"/>
          </a:p>
        </p:txBody>
      </p:sp>
      <p:sp>
        <p:nvSpPr>
          <p:cNvPr id="5" name="Rectangle 4">
            <a:extLst>
              <a:ext uri="{FF2B5EF4-FFF2-40B4-BE49-F238E27FC236}">
                <a16:creationId xmlns:a16="http://schemas.microsoft.com/office/drawing/2014/main" id="{506629B7-A1BF-CFCA-7D95-3D02F30303D4}"/>
              </a:ext>
            </a:extLst>
          </p:cNvPr>
          <p:cNvSpPr/>
          <p:nvPr/>
        </p:nvSpPr>
        <p:spPr>
          <a:xfrm>
            <a:off x="838199" y="221673"/>
            <a:ext cx="10435937" cy="4593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latin typeface="Arial" panose="020B0604020202020204" pitchFamily="34" charset="0"/>
                <a:cs typeface="Arial" panose="020B0604020202020204" pitchFamily="34" charset="0"/>
              </a:rPr>
              <a:t>Climate Change Impact……</a:t>
            </a:r>
          </a:p>
        </p:txBody>
      </p:sp>
      <p:sp>
        <p:nvSpPr>
          <p:cNvPr id="7" name="Rectangle 6">
            <a:extLst>
              <a:ext uri="{FF2B5EF4-FFF2-40B4-BE49-F238E27FC236}">
                <a16:creationId xmlns:a16="http://schemas.microsoft.com/office/drawing/2014/main" id="{2B826D29-A2C0-4D5E-4DD2-3C44917CD54A}"/>
              </a:ext>
            </a:extLst>
          </p:cNvPr>
          <p:cNvSpPr/>
          <p:nvPr/>
        </p:nvSpPr>
        <p:spPr>
          <a:xfrm>
            <a:off x="6996545" y="1288473"/>
            <a:ext cx="4277591" cy="24106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9C733C3-53BB-A6A4-B5F8-9A128253F57F}"/>
              </a:ext>
            </a:extLst>
          </p:cNvPr>
          <p:cNvSpPr/>
          <p:nvPr/>
        </p:nvSpPr>
        <p:spPr>
          <a:xfrm>
            <a:off x="6996545" y="4197927"/>
            <a:ext cx="4357255" cy="24106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053C4D8-A663-4E33-BEA5-582CB502B1A0}"/>
              </a:ext>
            </a:extLst>
          </p:cNvPr>
          <p:cNvPicPr>
            <a:picLocks noChangeAspect="1"/>
          </p:cNvPicPr>
          <p:nvPr/>
        </p:nvPicPr>
        <p:blipFill>
          <a:blip r:embed="rId2"/>
          <a:stretch>
            <a:fillRect/>
          </a:stretch>
        </p:blipFill>
        <p:spPr>
          <a:xfrm>
            <a:off x="6910311" y="1035385"/>
            <a:ext cx="4529721" cy="2993395"/>
          </a:xfrm>
          <a:prstGeom prst="rect">
            <a:avLst/>
          </a:prstGeom>
        </p:spPr>
      </p:pic>
      <p:pic>
        <p:nvPicPr>
          <p:cNvPr id="10" name="Picture 9">
            <a:extLst>
              <a:ext uri="{FF2B5EF4-FFF2-40B4-BE49-F238E27FC236}">
                <a16:creationId xmlns:a16="http://schemas.microsoft.com/office/drawing/2014/main" id="{D1C57BE0-6AB4-C0EE-8254-055BDF7F7BB3}"/>
              </a:ext>
            </a:extLst>
          </p:cNvPr>
          <p:cNvPicPr>
            <a:picLocks noChangeAspect="1"/>
          </p:cNvPicPr>
          <p:nvPr/>
        </p:nvPicPr>
        <p:blipFill>
          <a:blip r:embed="rId3"/>
          <a:stretch>
            <a:fillRect/>
          </a:stretch>
        </p:blipFill>
        <p:spPr>
          <a:xfrm>
            <a:off x="6870479" y="4182625"/>
            <a:ext cx="4529721" cy="2441293"/>
          </a:xfrm>
          <a:prstGeom prst="rect">
            <a:avLst/>
          </a:prstGeom>
        </p:spPr>
      </p:pic>
      <p:sp>
        <p:nvSpPr>
          <p:cNvPr id="11" name="Rectangle 10">
            <a:extLst>
              <a:ext uri="{FF2B5EF4-FFF2-40B4-BE49-F238E27FC236}">
                <a16:creationId xmlns:a16="http://schemas.microsoft.com/office/drawing/2014/main" id="{9CF0E6D6-AAC6-141E-4430-BD5433A6305D}"/>
              </a:ext>
            </a:extLst>
          </p:cNvPr>
          <p:cNvSpPr/>
          <p:nvPr/>
        </p:nvSpPr>
        <p:spPr>
          <a:xfrm>
            <a:off x="6870479" y="6346021"/>
            <a:ext cx="4529721" cy="24938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t>Bleached coral at </a:t>
            </a:r>
            <a:r>
              <a:rPr lang="en-US" dirty="0" err="1"/>
              <a:t>Chumbe</a:t>
            </a:r>
            <a:r>
              <a:rPr lang="en-US" dirty="0"/>
              <a:t> Island Zanzibar</a:t>
            </a:r>
          </a:p>
        </p:txBody>
      </p:sp>
    </p:spTree>
    <p:extLst>
      <p:ext uri="{BB962C8B-B14F-4D97-AF65-F5344CB8AC3E}">
        <p14:creationId xmlns:p14="http://schemas.microsoft.com/office/powerpoint/2010/main" val="4059448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B782B-6550-AAFB-B40F-55A736B22255}"/>
              </a:ext>
            </a:extLst>
          </p:cNvPr>
          <p:cNvSpPr>
            <a:spLocks noGrp="1"/>
          </p:cNvSpPr>
          <p:nvPr>
            <p:ph type="title"/>
          </p:nvPr>
        </p:nvSpPr>
        <p:spPr>
          <a:xfrm>
            <a:off x="838200" y="365126"/>
            <a:ext cx="10515600" cy="729384"/>
          </a:xfrm>
        </p:spPr>
        <p:txBody>
          <a:bodyPr>
            <a:normAutofit/>
          </a:bodyPr>
          <a:lstStyle/>
          <a:p>
            <a:r>
              <a:rPr lang="en-US" sz="3200" b="1" dirty="0">
                <a:latin typeface="Arial" panose="020B0604020202020204" pitchFamily="34" charset="0"/>
                <a:cs typeface="Arial" panose="020B0604020202020204" pitchFamily="34" charset="0"/>
              </a:rPr>
              <a:t>Climate change impact……………..</a:t>
            </a:r>
          </a:p>
        </p:txBody>
      </p:sp>
      <p:sp>
        <p:nvSpPr>
          <p:cNvPr id="3" name="Content Placeholder 2">
            <a:extLst>
              <a:ext uri="{FF2B5EF4-FFF2-40B4-BE49-F238E27FC236}">
                <a16:creationId xmlns:a16="http://schemas.microsoft.com/office/drawing/2014/main" id="{2C1C335B-7F3A-06BA-6C71-D918D2C2A88D}"/>
              </a:ext>
            </a:extLst>
          </p:cNvPr>
          <p:cNvSpPr>
            <a:spLocks noGrp="1"/>
          </p:cNvSpPr>
          <p:nvPr>
            <p:ph sz="half" idx="1"/>
          </p:nvPr>
        </p:nvSpPr>
        <p:spPr>
          <a:xfrm>
            <a:off x="838200" y="1392702"/>
            <a:ext cx="5181600" cy="5299043"/>
          </a:xfrm>
        </p:spPr>
        <p:txBody>
          <a:bodyPr/>
          <a:lstStyle/>
          <a:p>
            <a:pPr marL="0" indent="0">
              <a:buNone/>
            </a:pPr>
            <a:r>
              <a:rPr lang="en-US" dirty="0">
                <a:latin typeface="Arial" panose="020B0604020202020204" pitchFamily="34" charset="0"/>
                <a:cs typeface="Arial" panose="020B0604020202020204" pitchFamily="34" charset="0"/>
              </a:rPr>
              <a:t>Heavy rainfall which courses floods in some parts of Tanzania. </a:t>
            </a:r>
          </a:p>
          <a:p>
            <a:pPr marL="0" indent="0">
              <a:buNone/>
            </a:pPr>
            <a:endParaRPr lang="en-US" dirty="0">
              <a:solidFill>
                <a:srgbClr val="FF0000"/>
              </a:solidFill>
              <a:latin typeface="Arial" panose="020B0604020202020204" pitchFamily="34" charset="0"/>
              <a:cs typeface="Arial" panose="020B0604020202020204" pitchFamily="34" charset="0"/>
            </a:endParaRPr>
          </a:p>
          <a:p>
            <a:pPr marL="0" indent="0">
              <a:buNone/>
            </a:pPr>
            <a:endParaRPr lang="en-US" dirty="0">
              <a:solidFill>
                <a:srgbClr val="FF0000"/>
              </a:solidFill>
              <a:latin typeface="Arial" panose="020B0604020202020204" pitchFamily="34" charset="0"/>
              <a:cs typeface="Arial" panose="020B0604020202020204" pitchFamily="34" charset="0"/>
            </a:endParaRPr>
          </a:p>
          <a:p>
            <a:pPr marL="0" indent="0">
              <a:buNone/>
            </a:pPr>
            <a:endParaRPr lang="en-US" dirty="0">
              <a:solidFill>
                <a:srgbClr val="FF0000"/>
              </a:solidFill>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Heavy rainfall also  affects Road infrastructure </a:t>
            </a:r>
          </a:p>
          <a:p>
            <a:pPr marL="0" indent="0">
              <a:buNone/>
            </a:pPr>
            <a:endParaRPr lang="en-US" dirty="0">
              <a:solidFill>
                <a:srgbClr val="FF0000"/>
              </a:solidFill>
              <a:latin typeface="Arial" panose="020B0604020202020204" pitchFamily="34" charset="0"/>
              <a:cs typeface="Arial" panose="020B0604020202020204" pitchFamily="34" charset="0"/>
            </a:endParaRPr>
          </a:p>
          <a:p>
            <a:pPr marL="0" indent="0">
              <a:buNone/>
            </a:pPr>
            <a:endParaRPr lang="en-US" dirty="0"/>
          </a:p>
        </p:txBody>
      </p:sp>
      <p:sp>
        <p:nvSpPr>
          <p:cNvPr id="6" name="Rectangle 5">
            <a:extLst>
              <a:ext uri="{FF2B5EF4-FFF2-40B4-BE49-F238E27FC236}">
                <a16:creationId xmlns:a16="http://schemas.microsoft.com/office/drawing/2014/main" id="{67CCC008-22D4-6BA1-AACD-E89843C6E504}"/>
              </a:ext>
            </a:extLst>
          </p:cNvPr>
          <p:cNvSpPr/>
          <p:nvPr/>
        </p:nvSpPr>
        <p:spPr>
          <a:xfrm>
            <a:off x="6858000" y="1648691"/>
            <a:ext cx="4495800" cy="232756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ABCF4BF7-662E-E339-7B0D-F1B385BDDE0B}"/>
              </a:ext>
            </a:extLst>
          </p:cNvPr>
          <p:cNvSpPr/>
          <p:nvPr/>
        </p:nvSpPr>
        <p:spPr>
          <a:xfrm>
            <a:off x="7121236" y="4530436"/>
            <a:ext cx="4100946" cy="21613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A5C9F11-508B-76DA-9BD4-CC3A86684383}"/>
              </a:ext>
            </a:extLst>
          </p:cNvPr>
          <p:cNvPicPr>
            <a:picLocks noChangeAspect="1"/>
          </p:cNvPicPr>
          <p:nvPr/>
        </p:nvPicPr>
        <p:blipFill>
          <a:blip r:embed="rId2"/>
          <a:stretch>
            <a:fillRect/>
          </a:stretch>
        </p:blipFill>
        <p:spPr>
          <a:xfrm>
            <a:off x="6858000" y="1482435"/>
            <a:ext cx="4495800" cy="2433118"/>
          </a:xfrm>
          <a:prstGeom prst="rect">
            <a:avLst/>
          </a:prstGeom>
        </p:spPr>
      </p:pic>
      <p:pic>
        <p:nvPicPr>
          <p:cNvPr id="9" name="Picture 8">
            <a:extLst>
              <a:ext uri="{FF2B5EF4-FFF2-40B4-BE49-F238E27FC236}">
                <a16:creationId xmlns:a16="http://schemas.microsoft.com/office/drawing/2014/main" id="{C024BF93-22F7-97B2-22BB-CFF25B8A9D38}"/>
              </a:ext>
            </a:extLst>
          </p:cNvPr>
          <p:cNvPicPr>
            <a:picLocks noChangeAspect="1"/>
          </p:cNvPicPr>
          <p:nvPr/>
        </p:nvPicPr>
        <p:blipFill>
          <a:blip r:embed="rId3"/>
          <a:stretch>
            <a:fillRect/>
          </a:stretch>
        </p:blipFill>
        <p:spPr>
          <a:xfrm>
            <a:off x="6857999" y="4364180"/>
            <a:ext cx="4572396" cy="2327564"/>
          </a:xfrm>
          <a:prstGeom prst="rect">
            <a:avLst/>
          </a:prstGeom>
        </p:spPr>
      </p:pic>
      <p:sp>
        <p:nvSpPr>
          <p:cNvPr id="11" name="Rectangle 10">
            <a:extLst>
              <a:ext uri="{FF2B5EF4-FFF2-40B4-BE49-F238E27FC236}">
                <a16:creationId xmlns:a16="http://schemas.microsoft.com/office/drawing/2014/main" id="{DF45CA0F-E91A-5566-FC26-B23669DDC13E}"/>
              </a:ext>
            </a:extLst>
          </p:cNvPr>
          <p:cNvSpPr/>
          <p:nvPr/>
        </p:nvSpPr>
        <p:spPr>
          <a:xfrm>
            <a:off x="6857999" y="3626111"/>
            <a:ext cx="4433653" cy="2535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dirty="0">
                <a:solidFill>
                  <a:schemeClr val="tx1"/>
                </a:solidFill>
              </a:rPr>
              <a:t>Effect of floods in </a:t>
            </a:r>
            <a:r>
              <a:rPr lang="en-US" dirty="0" err="1">
                <a:solidFill>
                  <a:schemeClr val="tx1"/>
                </a:solidFill>
              </a:rPr>
              <a:t>Lindi</a:t>
            </a:r>
            <a:r>
              <a:rPr lang="en-US" dirty="0">
                <a:solidFill>
                  <a:schemeClr val="tx1"/>
                </a:solidFill>
              </a:rPr>
              <a:t> Region-Tanzania</a:t>
            </a:r>
          </a:p>
        </p:txBody>
      </p:sp>
      <p:sp>
        <p:nvSpPr>
          <p:cNvPr id="12" name="Rectangle 11">
            <a:extLst>
              <a:ext uri="{FF2B5EF4-FFF2-40B4-BE49-F238E27FC236}">
                <a16:creationId xmlns:a16="http://schemas.microsoft.com/office/drawing/2014/main" id="{A6A7D79C-80D6-0312-934A-314C48835510}"/>
              </a:ext>
            </a:extLst>
          </p:cNvPr>
          <p:cNvSpPr/>
          <p:nvPr/>
        </p:nvSpPr>
        <p:spPr>
          <a:xfrm>
            <a:off x="6913023" y="6354329"/>
            <a:ext cx="4031870" cy="2770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Road affected in </a:t>
            </a:r>
            <a:r>
              <a:rPr lang="en-US" dirty="0" err="1"/>
              <a:t>Handeni</a:t>
            </a:r>
            <a:r>
              <a:rPr lang="en-US" dirty="0"/>
              <a:t> District </a:t>
            </a:r>
          </a:p>
        </p:txBody>
      </p:sp>
    </p:spTree>
    <p:extLst>
      <p:ext uri="{BB962C8B-B14F-4D97-AF65-F5344CB8AC3E}">
        <p14:creationId xmlns:p14="http://schemas.microsoft.com/office/powerpoint/2010/main" val="23591746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1094</TotalTime>
  <Words>938</Words>
  <Application>Microsoft Office PowerPoint</Application>
  <PresentationFormat>Widescreen</PresentationFormat>
  <Paragraphs>130</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Times New Roman</vt:lpstr>
      <vt:lpstr>Wingdings</vt:lpstr>
      <vt:lpstr>Office Theme</vt:lpstr>
      <vt:lpstr>THE UNITED REPUBLIC OF TANZANIA MINSTRY OF LIVESTOCK AND FISHERIES  </vt:lpstr>
      <vt:lpstr>PowerPoint Presentation</vt:lpstr>
      <vt:lpstr>Introduction cont………</vt:lpstr>
      <vt:lpstr>Climate Change, Impacts and Vulnerability in Tanzania</vt:lpstr>
      <vt:lpstr>Impact of Climate change on Coastal and Marine Environment </vt:lpstr>
      <vt:lpstr>Climate Change Impacts</vt:lpstr>
      <vt:lpstr>Climate Change, Impacts……….</vt:lpstr>
      <vt:lpstr>PowerPoint Presentation</vt:lpstr>
      <vt:lpstr>Climate change impact……………..</vt:lpstr>
      <vt:lpstr>Climate change impact……………..</vt:lpstr>
      <vt:lpstr>PowerPoint Presentation</vt:lpstr>
      <vt:lpstr>PowerPoint Presentation</vt:lpstr>
      <vt:lpstr>Use of energy serving stove</vt:lpstr>
      <vt:lpstr>CHALLENGES </vt:lpstr>
      <vt:lpstr> CONCLUSION</vt:lpstr>
      <vt:lpstr>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UNITED REPUBLIC OF TANZANIA MINSTRY OF LIVESTOCK AND FISHERIES</dc:title>
  <dc:creator>MELTON</dc:creator>
  <cp:lastModifiedBy>MELTON</cp:lastModifiedBy>
  <cp:revision>38</cp:revision>
  <dcterms:created xsi:type="dcterms:W3CDTF">2023-02-04T11:57:56Z</dcterms:created>
  <dcterms:modified xsi:type="dcterms:W3CDTF">2023-02-21T04:26:41Z</dcterms:modified>
</cp:coreProperties>
</file>