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4"/>
  </p:notesMasterIdLst>
  <p:sldIdLst>
    <p:sldId id="256" r:id="rId2"/>
    <p:sldId id="355" r:id="rId3"/>
    <p:sldId id="971" r:id="rId4"/>
    <p:sldId id="496" r:id="rId5"/>
    <p:sldId id="494" r:id="rId6"/>
    <p:sldId id="492" r:id="rId7"/>
    <p:sldId id="493" r:id="rId8"/>
    <p:sldId id="539" r:id="rId9"/>
    <p:sldId id="349" r:id="rId10"/>
    <p:sldId id="356" r:id="rId11"/>
    <p:sldId id="357" r:id="rId12"/>
    <p:sldId id="975" r:id="rId13"/>
    <p:sldId id="350" r:id="rId14"/>
    <p:sldId id="319" r:id="rId15"/>
    <p:sldId id="318" r:id="rId16"/>
    <p:sldId id="257" r:id="rId17"/>
    <p:sldId id="260" r:id="rId18"/>
    <p:sldId id="273" r:id="rId19"/>
    <p:sldId id="274" r:id="rId20"/>
    <p:sldId id="261" r:id="rId21"/>
    <p:sldId id="352" r:id="rId22"/>
    <p:sldId id="354" r:id="rId23"/>
    <p:sldId id="358" r:id="rId24"/>
    <p:sldId id="320" r:id="rId25"/>
    <p:sldId id="262" r:id="rId26"/>
    <p:sldId id="970" r:id="rId27"/>
    <p:sldId id="351" r:id="rId28"/>
    <p:sldId id="359" r:id="rId29"/>
    <p:sldId id="263" r:id="rId30"/>
    <p:sldId id="360" r:id="rId31"/>
    <p:sldId id="278" r:id="rId32"/>
    <p:sldId id="264" r:id="rId33"/>
    <p:sldId id="265" r:id="rId34"/>
    <p:sldId id="361" r:id="rId35"/>
    <p:sldId id="266" r:id="rId36"/>
    <p:sldId id="267" r:id="rId37"/>
    <p:sldId id="268" r:id="rId38"/>
    <p:sldId id="271" r:id="rId39"/>
    <p:sldId id="353" r:id="rId40"/>
    <p:sldId id="974" r:id="rId41"/>
    <p:sldId id="972" r:id="rId42"/>
    <p:sldId id="270" r:id="rId43"/>
    <p:sldId id="272" r:id="rId44"/>
    <p:sldId id="275" r:id="rId45"/>
    <p:sldId id="276" r:id="rId46"/>
    <p:sldId id="363" r:id="rId47"/>
    <p:sldId id="362" r:id="rId48"/>
    <p:sldId id="277" r:id="rId49"/>
    <p:sldId id="364" r:id="rId50"/>
    <p:sldId id="365" r:id="rId51"/>
    <p:sldId id="345" r:id="rId52"/>
    <p:sldId id="346" r:id="rId53"/>
    <p:sldId id="367" r:id="rId54"/>
    <p:sldId id="369" r:id="rId55"/>
    <p:sldId id="280" r:id="rId56"/>
    <p:sldId id="366" r:id="rId57"/>
    <p:sldId id="281" r:id="rId58"/>
    <p:sldId id="347" r:id="rId59"/>
    <p:sldId id="348" r:id="rId60"/>
    <p:sldId id="370" r:id="rId61"/>
    <p:sldId id="968" r:id="rId62"/>
    <p:sldId id="282" r:id="rId63"/>
    <p:sldId id="283" r:id="rId64"/>
    <p:sldId id="284" r:id="rId65"/>
    <p:sldId id="285" r:id="rId66"/>
    <p:sldId id="286" r:id="rId67"/>
    <p:sldId id="287" r:id="rId68"/>
    <p:sldId id="279" r:id="rId69"/>
    <p:sldId id="317" r:id="rId70"/>
    <p:sldId id="343" r:id="rId71"/>
    <p:sldId id="969" r:id="rId72"/>
    <p:sldId id="315" r:id="rId7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2265" autoAdjust="0"/>
  </p:normalViewPr>
  <p:slideViewPr>
    <p:cSldViewPr snapToGrid="0">
      <p:cViewPr>
        <p:scale>
          <a:sx n="60" d="100"/>
          <a:sy n="60" d="100"/>
        </p:scale>
        <p:origin x="1056" y="150"/>
      </p:cViewPr>
      <p:guideLst/>
    </p:cSldViewPr>
  </p:slideViewPr>
  <p:notesTextViewPr>
    <p:cViewPr>
      <p:scale>
        <a:sx n="1" d="1"/>
        <a:sy n="1" d="1"/>
      </p:scale>
      <p:origin x="0" y="0"/>
    </p:cViewPr>
  </p:notesTextViewPr>
  <p:sorterViewPr>
    <p:cViewPr>
      <p:scale>
        <a:sx n="90" d="100"/>
        <a:sy n="90" d="100"/>
      </p:scale>
      <p:origin x="0" y="-235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75678E-39C1-434F-A2CE-236C983D4A77}" type="datetimeFigureOut">
              <a:rPr lang="en-US" smtClean="0"/>
              <a:t>2/20/2023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E04C38-F3A4-4199-8636-EC05AFA5903F}" type="slidenum">
              <a:rPr lang="en-US" smtClean="0"/>
              <a:t>‹#›</a:t>
            </a:fld>
            <a:endParaRPr lang="en-US"/>
          </a:p>
        </p:txBody>
      </p:sp>
    </p:spTree>
    <p:extLst>
      <p:ext uri="{BB962C8B-B14F-4D97-AF65-F5344CB8AC3E}">
        <p14:creationId xmlns:p14="http://schemas.microsoft.com/office/powerpoint/2010/main" val="802442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oceanoculus.com/news-from-the-sea/migratory-marine-species-protection"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http://www.carefordolphins.net/en/index.php?cat=h&amp;pge=h14</a:t>
            </a:r>
          </a:p>
          <a:p>
            <a:endParaRPr lang="en-US" dirty="0"/>
          </a:p>
        </p:txBody>
      </p:sp>
      <p:sp>
        <p:nvSpPr>
          <p:cNvPr id="4" name="Slide Number Placeholder 3"/>
          <p:cNvSpPr>
            <a:spLocks noGrp="1"/>
          </p:cNvSpPr>
          <p:nvPr>
            <p:ph type="sldNum" sz="quarter" idx="5"/>
          </p:nvPr>
        </p:nvSpPr>
        <p:spPr/>
        <p:txBody>
          <a:bodyPr/>
          <a:lstStyle/>
          <a:p>
            <a:fld id="{90E04C38-F3A4-4199-8636-EC05AFA5903F}" type="slidenum">
              <a:rPr lang="en-US" smtClean="0"/>
              <a:t>9</a:t>
            </a:fld>
            <a:endParaRPr lang="en-US"/>
          </a:p>
        </p:txBody>
      </p:sp>
    </p:spTree>
    <p:extLst>
      <p:ext uri="{BB962C8B-B14F-4D97-AF65-F5344CB8AC3E}">
        <p14:creationId xmlns:p14="http://schemas.microsoft.com/office/powerpoint/2010/main" val="3066176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http://www.environment.gov.au/cgi-bin/sprat/public/publicspecies.pl?taxon_id=36</a:t>
            </a:r>
          </a:p>
          <a:p>
            <a:endParaRPr lang="en-US" dirty="0"/>
          </a:p>
        </p:txBody>
      </p:sp>
      <p:sp>
        <p:nvSpPr>
          <p:cNvPr id="4" name="Slide Number Placeholder 3"/>
          <p:cNvSpPr>
            <a:spLocks noGrp="1"/>
          </p:cNvSpPr>
          <p:nvPr>
            <p:ph type="sldNum" sz="quarter" idx="5"/>
          </p:nvPr>
        </p:nvSpPr>
        <p:spPr/>
        <p:txBody>
          <a:bodyPr/>
          <a:lstStyle/>
          <a:p>
            <a:fld id="{90E04C38-F3A4-4199-8636-EC05AFA5903F}" type="slidenum">
              <a:rPr lang="en-US" smtClean="0"/>
              <a:t>10</a:t>
            </a:fld>
            <a:endParaRPr lang="en-US"/>
          </a:p>
        </p:txBody>
      </p:sp>
    </p:spTree>
    <p:extLst>
      <p:ext uri="{BB962C8B-B14F-4D97-AF65-F5344CB8AC3E}">
        <p14:creationId xmlns:p14="http://schemas.microsoft.com/office/powerpoint/2010/main" val="2050868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Chagos</a:t>
            </a:r>
            <a:r>
              <a:rPr lang="en-US" dirty="0"/>
              <a:t> archipelago, </a:t>
            </a:r>
            <a:r>
              <a:rPr lang="en-US" dirty="0" err="1"/>
              <a:t>Diago</a:t>
            </a:r>
            <a:r>
              <a:rPr lang="en-US" dirty="0"/>
              <a:t> Garcia</a:t>
            </a:r>
          </a:p>
        </p:txBody>
      </p:sp>
      <p:sp>
        <p:nvSpPr>
          <p:cNvPr id="4" name="Slide Number Placeholder 3"/>
          <p:cNvSpPr>
            <a:spLocks noGrp="1"/>
          </p:cNvSpPr>
          <p:nvPr>
            <p:ph type="sldNum" sz="quarter" idx="5"/>
          </p:nvPr>
        </p:nvSpPr>
        <p:spPr/>
        <p:txBody>
          <a:bodyPr/>
          <a:lstStyle/>
          <a:p>
            <a:fld id="{90E04C38-F3A4-4199-8636-EC05AFA5903F}" type="slidenum">
              <a:rPr lang="en-US" smtClean="0"/>
              <a:t>13</a:t>
            </a:fld>
            <a:endParaRPr lang="en-US"/>
          </a:p>
        </p:txBody>
      </p:sp>
    </p:spTree>
    <p:extLst>
      <p:ext uri="{BB962C8B-B14F-4D97-AF65-F5344CB8AC3E}">
        <p14:creationId xmlns:p14="http://schemas.microsoft.com/office/powerpoint/2010/main" val="2896729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83838"/>
                </a:solidFill>
                <a:effectLst/>
                <a:latin typeface="Arial" panose="020B0604020202020204" pitchFamily="34" charset="0"/>
              </a:rPr>
              <a:t>In Manila on October 28, 2017, the 12th session of the CMS, signatory States (there are 129 of them) voted to add 33 migratory species to the CMS. </a:t>
            </a:r>
            <a:endParaRPr lang="en-US" dirty="0"/>
          </a:p>
          <a:p>
            <a:endParaRPr lang="en-US" dirty="0"/>
          </a:p>
        </p:txBody>
      </p:sp>
      <p:sp>
        <p:nvSpPr>
          <p:cNvPr id="4" name="Slide Number Placeholder 3"/>
          <p:cNvSpPr>
            <a:spLocks noGrp="1"/>
          </p:cNvSpPr>
          <p:nvPr>
            <p:ph type="sldNum" sz="quarter" idx="5"/>
          </p:nvPr>
        </p:nvSpPr>
        <p:spPr/>
        <p:txBody>
          <a:bodyPr/>
          <a:lstStyle/>
          <a:p>
            <a:fld id="{90E04C38-F3A4-4199-8636-EC05AFA5903F}" type="slidenum">
              <a:rPr lang="en-US" smtClean="0"/>
              <a:t>16</a:t>
            </a:fld>
            <a:endParaRPr lang="en-US"/>
          </a:p>
        </p:txBody>
      </p:sp>
    </p:spTree>
    <p:extLst>
      <p:ext uri="{BB962C8B-B14F-4D97-AF65-F5344CB8AC3E}">
        <p14:creationId xmlns:p14="http://schemas.microsoft.com/office/powerpoint/2010/main" val="2618841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E04C38-F3A4-4199-8636-EC05AFA5903F}" type="slidenum">
              <a:rPr lang="en-US" smtClean="0"/>
              <a:t>24</a:t>
            </a:fld>
            <a:endParaRPr lang="en-US"/>
          </a:p>
        </p:txBody>
      </p:sp>
    </p:spTree>
    <p:extLst>
      <p:ext uri="{BB962C8B-B14F-4D97-AF65-F5344CB8AC3E}">
        <p14:creationId xmlns:p14="http://schemas.microsoft.com/office/powerpoint/2010/main" val="1674181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BDC1C6"/>
                </a:solidFill>
                <a:effectLst/>
                <a:latin typeface="arial" panose="020B0604020202020204" pitchFamily="34" charset="0"/>
              </a:rPr>
              <a:t>South </a:t>
            </a:r>
            <a:r>
              <a:rPr lang="en-US" b="1" i="0" dirty="0">
                <a:solidFill>
                  <a:srgbClr val="BCC0C3"/>
                </a:solidFill>
                <a:effectLst/>
                <a:latin typeface="arial" panose="020B0604020202020204" pitchFamily="34" charset="0"/>
              </a:rPr>
              <a:t>Pacific</a:t>
            </a:r>
            <a:r>
              <a:rPr lang="en-US" b="0" i="0" dirty="0">
                <a:solidFill>
                  <a:srgbClr val="BDC1C6"/>
                </a:solidFill>
                <a:effectLst/>
                <a:latin typeface="arial" panose="020B0604020202020204" pitchFamily="34" charset="0"/>
              </a:rPr>
              <a:t> Convergence Zone (</a:t>
            </a:r>
            <a:r>
              <a:rPr lang="en-US" b="1" i="0" dirty="0">
                <a:solidFill>
                  <a:srgbClr val="BCC0C3"/>
                </a:solidFill>
                <a:effectLst/>
                <a:latin typeface="arial" panose="020B0604020202020204" pitchFamily="34" charset="0"/>
              </a:rPr>
              <a:t>SPCZ</a:t>
            </a:r>
            <a:r>
              <a:rPr lang="en-US" b="0" i="0" dirty="0">
                <a:solidFill>
                  <a:srgbClr val="BDC1C6"/>
                </a:solidFill>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fld id="{90E04C38-F3A4-4199-8636-EC05AFA5903F}" type="slidenum">
              <a:rPr lang="en-US" smtClean="0"/>
              <a:t>52</a:t>
            </a:fld>
            <a:endParaRPr lang="en-US"/>
          </a:p>
        </p:txBody>
      </p:sp>
    </p:spTree>
    <p:extLst>
      <p:ext uri="{BB962C8B-B14F-4D97-AF65-F5344CB8AC3E}">
        <p14:creationId xmlns:p14="http://schemas.microsoft.com/office/powerpoint/2010/main" val="2121876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AdvOT596495f2"/>
              </a:rPr>
              <a:t>GOM=Gulf of Mexico, LC=the Loop Current, T=Temperature,</a:t>
            </a:r>
          </a:p>
          <a:p>
            <a:pPr algn="l"/>
            <a:r>
              <a:rPr lang="en-US" sz="1800" b="0" i="0" u="none" strike="noStrike" baseline="0" dirty="0">
                <a:latin typeface="AdvOT596495f2"/>
              </a:rPr>
              <a:t>[O2] Dissolved oxygen concentration, BFT = Atlantic blue</a:t>
            </a:r>
            <a:r>
              <a:rPr lang="en-US" sz="1800" b="0" i="0" u="none" strike="noStrike" baseline="0" dirty="0">
                <a:latin typeface="AdvOT596495f2+fb"/>
              </a:rPr>
              <a:t>fi</a:t>
            </a:r>
            <a:r>
              <a:rPr lang="en-US" sz="1800" b="0" i="0" u="none" strike="noStrike" baseline="0" dirty="0">
                <a:latin typeface="AdvOT596495f2"/>
              </a:rPr>
              <a:t>n tuna, YFT = Yellow</a:t>
            </a:r>
            <a:r>
              <a:rPr lang="en-US" sz="1800" b="0" i="0" u="none" strike="noStrike" baseline="0" dirty="0">
                <a:latin typeface="AdvOT596495f2+fb"/>
              </a:rPr>
              <a:t>fi</a:t>
            </a:r>
            <a:r>
              <a:rPr lang="en-US" sz="1800" b="0" i="0" u="none" strike="noStrike" baseline="0" dirty="0">
                <a:latin typeface="AdvOT596495f2"/>
              </a:rPr>
              <a:t>n tuna, SKJ = Skipjack tuna, BIL = Bill</a:t>
            </a:r>
            <a:r>
              <a:rPr lang="en-US" sz="1800" b="0" i="0" u="none" strike="noStrike" baseline="0" dirty="0">
                <a:latin typeface="AdvOT596495f2+fb"/>
              </a:rPr>
              <a:t>fi</a:t>
            </a:r>
            <a:r>
              <a:rPr lang="en-US" sz="1800" b="0" i="0" u="none" strike="noStrike" baseline="0" dirty="0">
                <a:latin typeface="AdvOT596495f2"/>
              </a:rPr>
              <a:t>sh, BUM = Blue marlin, SWO =</a:t>
            </a:r>
          </a:p>
          <a:p>
            <a:pPr algn="l"/>
            <a:r>
              <a:rPr lang="en-US" sz="1800" b="0" i="0" u="none" strike="noStrike" baseline="0" dirty="0">
                <a:latin typeface="AdvOT596495f2"/>
              </a:rPr>
              <a:t>Sword</a:t>
            </a:r>
            <a:r>
              <a:rPr lang="en-US" sz="1800" b="0" i="0" u="none" strike="noStrike" baseline="0" dirty="0">
                <a:latin typeface="AdvOT596495f2+fb"/>
              </a:rPr>
              <a:t>fi</a:t>
            </a:r>
            <a:r>
              <a:rPr lang="en-US" sz="1800" b="0" i="0" u="none" strike="noStrike" baseline="0" dirty="0">
                <a:latin typeface="AdvOT596495f2"/>
              </a:rPr>
              <a:t>sh, SHK = Sharks.</a:t>
            </a:r>
            <a:endParaRPr lang="en-US" dirty="0"/>
          </a:p>
        </p:txBody>
      </p:sp>
      <p:sp>
        <p:nvSpPr>
          <p:cNvPr id="4" name="Slide Number Placeholder 3"/>
          <p:cNvSpPr>
            <a:spLocks noGrp="1"/>
          </p:cNvSpPr>
          <p:nvPr>
            <p:ph type="sldNum" sz="quarter" idx="5"/>
          </p:nvPr>
        </p:nvSpPr>
        <p:spPr/>
        <p:txBody>
          <a:bodyPr/>
          <a:lstStyle/>
          <a:p>
            <a:fld id="{90E04C38-F3A4-4199-8636-EC05AFA5903F}" type="slidenum">
              <a:rPr lang="en-US" smtClean="0"/>
              <a:t>65</a:t>
            </a:fld>
            <a:endParaRPr lang="en-US"/>
          </a:p>
        </p:txBody>
      </p:sp>
    </p:spTree>
    <p:extLst>
      <p:ext uri="{BB962C8B-B14F-4D97-AF65-F5344CB8AC3E}">
        <p14:creationId xmlns:p14="http://schemas.microsoft.com/office/powerpoint/2010/main" val="3402720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https://www.oceanoculus.com/news-from-the-sea/migratory-marine-species-protection</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0E04C38-F3A4-4199-8636-EC05AFA5903F}" type="slidenum">
              <a:rPr lang="en-US" smtClean="0"/>
              <a:t>70</a:t>
            </a:fld>
            <a:endParaRPr lang="en-US"/>
          </a:p>
        </p:txBody>
      </p:sp>
    </p:spTree>
    <p:extLst>
      <p:ext uri="{BB962C8B-B14F-4D97-AF65-F5344CB8AC3E}">
        <p14:creationId xmlns:p14="http://schemas.microsoft.com/office/powerpoint/2010/main" val="203774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a:extLst>
              <a:ext uri="{FF2B5EF4-FFF2-40B4-BE49-F238E27FC236}">
                <a16:creationId xmlns:a16="http://schemas.microsoft.com/office/drawing/2014/main" id="{64DC9471-648C-4050-9A58-92814BBD53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5ED0850-2D7E-47CB-A9B3-5BDFF2D3C726}" type="slidenum">
              <a:rPr lang="en-US" altLang="en-US"/>
              <a:pPr/>
              <a:t>72</a:t>
            </a:fld>
            <a:endParaRPr lang="en-US" altLang="en-US"/>
          </a:p>
        </p:txBody>
      </p:sp>
      <p:sp>
        <p:nvSpPr>
          <p:cNvPr id="250883" name="Rectangle 7">
            <a:extLst>
              <a:ext uri="{FF2B5EF4-FFF2-40B4-BE49-F238E27FC236}">
                <a16:creationId xmlns:a16="http://schemas.microsoft.com/office/drawing/2014/main" id="{0214C5FA-023C-40B7-8234-32F7D48B8713}"/>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7599FFAB-4F90-4C4A-AA9F-D4B0CB5F2765}" type="slidenum">
              <a:rPr lang="en-GB" altLang="en-US" sz="1200">
                <a:solidFill>
                  <a:schemeClr val="bg2"/>
                </a:solidFill>
                <a:latin typeface="Times New Roman" panose="02020603050405020304" pitchFamily="18" charset="0"/>
              </a:rPr>
              <a:pPr algn="r" eaLnBrk="1" hangingPunct="1"/>
              <a:t>72</a:t>
            </a:fld>
            <a:endParaRPr lang="en-GB" altLang="en-US" sz="1200">
              <a:solidFill>
                <a:schemeClr val="bg2"/>
              </a:solidFill>
              <a:latin typeface="Times New Roman" panose="02020603050405020304" pitchFamily="18" charset="0"/>
            </a:endParaRPr>
          </a:p>
        </p:txBody>
      </p:sp>
      <p:sp>
        <p:nvSpPr>
          <p:cNvPr id="250884" name="Rectangle 2">
            <a:extLst>
              <a:ext uri="{FF2B5EF4-FFF2-40B4-BE49-F238E27FC236}">
                <a16:creationId xmlns:a16="http://schemas.microsoft.com/office/drawing/2014/main" id="{3F4D2B27-FF33-4055-A16B-8852874D1D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0885" name="Rectangle 3">
            <a:extLst>
              <a:ext uri="{FF2B5EF4-FFF2-40B4-BE49-F238E27FC236}">
                <a16:creationId xmlns:a16="http://schemas.microsoft.com/office/drawing/2014/main" id="{B1C6F0AF-D20A-418E-9FE4-3873DAF52D84}"/>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2/20/2023</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2/20/2023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2/20/2023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2/20/2023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2/20/2023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2/20/2023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2/20/2023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2/20/2023</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8CD58-C37A-605C-90D8-C18695E039BF}"/>
              </a:ext>
            </a:extLst>
          </p:cNvPr>
          <p:cNvSpPr>
            <a:spLocks noGrp="1"/>
          </p:cNvSpPr>
          <p:nvPr>
            <p:ph type="ctrTitle"/>
          </p:nvPr>
        </p:nvSpPr>
        <p:spPr>
          <a:xfrm>
            <a:off x="2105032" y="614045"/>
            <a:ext cx="9187816" cy="2306637"/>
          </a:xfrm>
        </p:spPr>
        <p:txBody>
          <a:bodyPr>
            <a:normAutofit/>
          </a:bodyPr>
          <a:lstStyle/>
          <a:p>
            <a:r>
              <a:rPr lang="en-US" sz="3600" b="1" dirty="0">
                <a:solidFill>
                  <a:srgbClr val="00B0F0"/>
                </a:solidFill>
                <a:effectLst/>
                <a:latin typeface="Bahnschrift SemiBold SemiConden" panose="020B0502040204020203" pitchFamily="34" charset="0"/>
                <a:ea typeface="Calibri" panose="020F0502020204030204" pitchFamily="34" charset="0"/>
                <a:cs typeface="Arial" panose="020B0604020202020204" pitchFamily="34" charset="0"/>
              </a:rPr>
              <a:t>Critical Implications of Climate Change for </a:t>
            </a:r>
            <a:r>
              <a:rPr lang="en-US" sz="3600" b="1" dirty="0">
                <a:solidFill>
                  <a:srgbClr val="0070C0"/>
                </a:solidFill>
                <a:effectLst/>
                <a:latin typeface="Bahnschrift SemiBold SemiConden" panose="020B0502040204020203" pitchFamily="34" charset="0"/>
                <a:ea typeface="Calibri" panose="020F0502020204030204" pitchFamily="34" charset="0"/>
                <a:cs typeface="Arial" panose="020B0604020202020204" pitchFamily="34" charset="0"/>
              </a:rPr>
              <a:t>Marine Migratory Species </a:t>
            </a:r>
            <a:br>
              <a:rPr lang="en-US" sz="2000" b="1" dirty="0">
                <a:solidFill>
                  <a:srgbClr val="0070C0"/>
                </a:solidFill>
                <a:effectLst/>
                <a:latin typeface="Bahnschrift SemiBold SemiConden" panose="020B0502040204020203" pitchFamily="34" charset="0"/>
                <a:ea typeface="Calibri" panose="020F0502020204030204" pitchFamily="34" charset="0"/>
                <a:cs typeface="Arial" panose="020B0604020202020204" pitchFamily="34" charset="0"/>
              </a:rPr>
            </a:br>
            <a:br>
              <a:rPr lang="en-US" sz="2000" b="1" dirty="0">
                <a:solidFill>
                  <a:srgbClr val="0070C0"/>
                </a:solidFill>
                <a:effectLst/>
                <a:latin typeface="Bahnschrift SemiBold SemiConden" panose="020B0502040204020203" pitchFamily="34" charset="0"/>
                <a:ea typeface="Calibri" panose="020F0502020204030204" pitchFamily="34" charset="0"/>
                <a:cs typeface="Arial" panose="020B0604020202020204" pitchFamily="34" charset="0"/>
              </a:rPr>
            </a:br>
            <a:r>
              <a:rPr lang="en-US" sz="2000" b="1" dirty="0">
                <a:solidFill>
                  <a:srgbClr val="0070C0"/>
                </a:solidFill>
                <a:effectLst/>
                <a:latin typeface="Bahnschrift SemiBold SemiConden" panose="020B0502040204020203" pitchFamily="34" charset="0"/>
                <a:ea typeface="Calibri" panose="020F0502020204030204" pitchFamily="34" charset="0"/>
                <a:cs typeface="Arial" panose="020B0604020202020204" pitchFamily="34" charset="0"/>
              </a:rPr>
              <a:t>(sea turtles and tuna species – A REVIEW)</a:t>
            </a:r>
            <a:endParaRPr lang="en-US" sz="5400" dirty="0">
              <a:solidFill>
                <a:srgbClr val="0070C0"/>
              </a:solidFill>
              <a:latin typeface="Bahnschrift SemiBold SemiConden" panose="020B0502040204020203" pitchFamily="34" charset="0"/>
            </a:endParaRPr>
          </a:p>
        </p:txBody>
      </p:sp>
      <p:sp>
        <p:nvSpPr>
          <p:cNvPr id="3" name="Subtitle 2">
            <a:extLst>
              <a:ext uri="{FF2B5EF4-FFF2-40B4-BE49-F238E27FC236}">
                <a16:creationId xmlns:a16="http://schemas.microsoft.com/office/drawing/2014/main" id="{635495A3-0EEA-BB52-69D3-4DAC3C386BD8}"/>
              </a:ext>
            </a:extLst>
          </p:cNvPr>
          <p:cNvSpPr>
            <a:spLocks noGrp="1"/>
          </p:cNvSpPr>
          <p:nvPr>
            <p:ph type="subTitle" idx="1"/>
          </p:nvPr>
        </p:nvSpPr>
        <p:spPr>
          <a:xfrm>
            <a:off x="2105032" y="4130886"/>
            <a:ext cx="9888666" cy="2306636"/>
          </a:xfrm>
        </p:spPr>
        <p:txBody>
          <a:bodyPr>
            <a:normAutofit/>
          </a:bodyPr>
          <a:lstStyle/>
          <a:p>
            <a:pPr marL="0" marR="570865" algn="just">
              <a:lnSpc>
                <a:spcPct val="107000"/>
              </a:lnSpc>
              <a:spcBef>
                <a:spcPts val="0"/>
              </a:spcBef>
              <a:spcAft>
                <a:spcPts val="500"/>
              </a:spcAft>
            </a:pPr>
            <a:r>
              <a:rPr lang="en-US" sz="1400" dirty="0">
                <a:effectLst/>
                <a:latin typeface="Berlin Sans FB" panose="020E0602020502020306" pitchFamily="34" charset="0"/>
                <a:ea typeface="Calibri" panose="020F0502020204030204" pitchFamily="34" charset="0"/>
                <a:cs typeface="Arial" panose="020B0604020202020204" pitchFamily="34" charset="0"/>
              </a:rPr>
              <a:t>Professor in Oceanography </a:t>
            </a:r>
          </a:p>
          <a:p>
            <a:pPr marL="0" marR="570865" algn="just">
              <a:lnSpc>
                <a:spcPct val="107000"/>
              </a:lnSpc>
              <a:spcBef>
                <a:spcPts val="0"/>
              </a:spcBef>
              <a:spcAft>
                <a:spcPts val="500"/>
              </a:spcAft>
            </a:pPr>
            <a:endParaRPr lang="en-US" sz="900" dirty="0">
              <a:effectLst/>
              <a:latin typeface="Berlin Sans FB" panose="020E0602020502020306" pitchFamily="34" charset="0"/>
              <a:ea typeface="Calibri" panose="020F0502020204030204" pitchFamily="34" charset="0"/>
              <a:cs typeface="Arial" panose="020B0604020202020204" pitchFamily="34" charset="0"/>
            </a:endParaRPr>
          </a:p>
          <a:p>
            <a:pPr marL="0" marR="570865" algn="just">
              <a:lnSpc>
                <a:spcPct val="107000"/>
              </a:lnSpc>
              <a:spcBef>
                <a:spcPts val="0"/>
              </a:spcBef>
              <a:spcAft>
                <a:spcPts val="500"/>
              </a:spcAft>
            </a:pPr>
            <a:r>
              <a:rPr lang="en-US" sz="1400" dirty="0">
                <a:effectLst/>
                <a:latin typeface="Berlin Sans FB" panose="020E0602020502020306" pitchFamily="34" charset="0"/>
                <a:ea typeface="Calibri" panose="020F0502020204030204" pitchFamily="34" charset="0"/>
                <a:cs typeface="Arial" panose="020B0604020202020204" pitchFamily="34" charset="0"/>
              </a:rPr>
              <a:t>Director, </a:t>
            </a:r>
          </a:p>
          <a:p>
            <a:pPr marL="0" marR="570865" algn="just">
              <a:lnSpc>
                <a:spcPct val="107000"/>
              </a:lnSpc>
              <a:spcBef>
                <a:spcPts val="0"/>
              </a:spcBef>
              <a:spcAft>
                <a:spcPts val="500"/>
              </a:spcAft>
            </a:pPr>
            <a:r>
              <a:rPr lang="en-US" sz="1400" dirty="0">
                <a:effectLst/>
                <a:latin typeface="Berlin Sans FB" panose="020E0602020502020306" pitchFamily="34" charset="0"/>
                <a:ea typeface="Calibri" panose="020F0502020204030204" pitchFamily="34" charset="0"/>
                <a:cs typeface="Arial" panose="020B0604020202020204" pitchFamily="34" charset="0"/>
              </a:rPr>
              <a:t>Center for International Affairs (CINTA)</a:t>
            </a:r>
          </a:p>
          <a:p>
            <a:pPr marL="0" marR="570865" algn="just">
              <a:lnSpc>
                <a:spcPct val="107000"/>
              </a:lnSpc>
              <a:spcBef>
                <a:spcPts val="0"/>
              </a:spcBef>
              <a:spcAft>
                <a:spcPts val="500"/>
              </a:spcAft>
            </a:pPr>
            <a:r>
              <a:rPr lang="en-US" sz="1400" dirty="0">
                <a:effectLst/>
                <a:latin typeface="Berlin Sans FB" panose="020E0602020502020306" pitchFamily="34" charset="0"/>
                <a:ea typeface="Calibri" panose="020F0502020204030204" pitchFamily="34" charset="0"/>
                <a:cs typeface="Arial" panose="020B0604020202020204" pitchFamily="34" charset="0"/>
              </a:rPr>
              <a:t>University of Ruhuna, </a:t>
            </a:r>
            <a:r>
              <a:rPr lang="en-US" sz="1400" dirty="0">
                <a:effectLst/>
                <a:latin typeface="Berlin Sans FB" panose="020E0602020502020306" pitchFamily="34" charset="0"/>
                <a:ea typeface="Calibri" panose="020F0502020204030204" pitchFamily="34" charset="0"/>
              </a:rPr>
              <a:t>Matara</a:t>
            </a:r>
          </a:p>
          <a:p>
            <a:pPr marL="0" marR="570865" algn="just">
              <a:lnSpc>
                <a:spcPct val="107000"/>
              </a:lnSpc>
              <a:spcBef>
                <a:spcPts val="0"/>
              </a:spcBef>
              <a:spcAft>
                <a:spcPts val="500"/>
              </a:spcAft>
            </a:pPr>
            <a:r>
              <a:rPr lang="en-US" sz="1400" dirty="0">
                <a:effectLst/>
                <a:latin typeface="Berlin Sans FB" panose="020E0602020502020306" pitchFamily="34" charset="0"/>
                <a:ea typeface="Calibri" panose="020F0502020204030204" pitchFamily="34" charset="0"/>
              </a:rPr>
              <a:t>Sri Lanka</a:t>
            </a:r>
            <a:endParaRPr lang="en-US" sz="1600" dirty="0">
              <a:latin typeface="Berlin Sans FB" panose="020E0602020502020306" pitchFamily="34" charset="0"/>
            </a:endParaRPr>
          </a:p>
        </p:txBody>
      </p:sp>
      <p:sp>
        <p:nvSpPr>
          <p:cNvPr id="5" name="TextBox 4">
            <a:extLst>
              <a:ext uri="{FF2B5EF4-FFF2-40B4-BE49-F238E27FC236}">
                <a16:creationId xmlns:a16="http://schemas.microsoft.com/office/drawing/2014/main" id="{7DC17DE0-F6F6-7EA1-5C85-52AE8C44AD53}"/>
              </a:ext>
            </a:extLst>
          </p:cNvPr>
          <p:cNvSpPr txBox="1"/>
          <p:nvPr/>
        </p:nvSpPr>
        <p:spPr>
          <a:xfrm>
            <a:off x="2105032" y="3744813"/>
            <a:ext cx="6093994" cy="365998"/>
          </a:xfrm>
          <a:prstGeom prst="rect">
            <a:avLst/>
          </a:prstGeom>
          <a:noFill/>
        </p:spPr>
        <p:txBody>
          <a:bodyPr wrap="square">
            <a:spAutoFit/>
          </a:bodyPr>
          <a:lstStyle/>
          <a:p>
            <a:pPr marL="0" marR="570865" algn="just">
              <a:lnSpc>
                <a:spcPct val="107000"/>
              </a:lnSpc>
              <a:spcBef>
                <a:spcPts val="0"/>
              </a:spcBef>
              <a:spcAft>
                <a:spcPts val="500"/>
              </a:spcAft>
            </a:pPr>
            <a:r>
              <a:rPr lang="en-US" sz="1800" dirty="0">
                <a:effectLst/>
                <a:latin typeface="Berlin Sans FB" panose="020E0602020502020306" pitchFamily="34" charset="0"/>
                <a:ea typeface="Calibri" panose="020F0502020204030204" pitchFamily="34" charset="0"/>
                <a:cs typeface="Arial" panose="020B0604020202020204" pitchFamily="34" charset="0"/>
              </a:rPr>
              <a:t>Terney Pradeep Kumara (Ph.D.) </a:t>
            </a:r>
          </a:p>
        </p:txBody>
      </p:sp>
    </p:spTree>
    <p:extLst>
      <p:ext uri="{BB962C8B-B14F-4D97-AF65-F5344CB8AC3E}">
        <p14:creationId xmlns:p14="http://schemas.microsoft.com/office/powerpoint/2010/main" val="529720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E792F-D679-03DA-078C-EB52FF1962C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66EE4D8-8B8F-479B-5BE1-3EFFDD4A8DC9}"/>
              </a:ext>
            </a:extLst>
          </p:cNvPr>
          <p:cNvSpPr>
            <a:spLocks noGrp="1"/>
          </p:cNvSpPr>
          <p:nvPr>
            <p:ph idx="1"/>
          </p:nvPr>
        </p:nvSpPr>
        <p:spPr/>
        <p:txBody>
          <a:bodyPr/>
          <a:lstStyle/>
          <a:p>
            <a:endParaRPr lang="en-US"/>
          </a:p>
        </p:txBody>
      </p:sp>
      <p:pic>
        <p:nvPicPr>
          <p:cNvPr id="6146" name="Picture 2" descr="pygmy blue whale migration route">
            <a:extLst>
              <a:ext uri="{FF2B5EF4-FFF2-40B4-BE49-F238E27FC236}">
                <a16:creationId xmlns:a16="http://schemas.microsoft.com/office/drawing/2014/main" id="{5BC7C057-E2EE-56DC-AD31-4767BD716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550" y="0"/>
            <a:ext cx="97393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896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85382-4D20-349C-84C0-8221CC227C2A}"/>
              </a:ext>
            </a:extLst>
          </p:cNvPr>
          <p:cNvSpPr>
            <a:spLocks noGrp="1"/>
          </p:cNvSpPr>
          <p:nvPr>
            <p:ph type="title"/>
          </p:nvPr>
        </p:nvSpPr>
        <p:spPr>
          <a:xfrm>
            <a:off x="1141413" y="442056"/>
            <a:ext cx="9905998" cy="1478570"/>
          </a:xfrm>
        </p:spPr>
        <p:txBody>
          <a:bodyPr/>
          <a:lstStyle/>
          <a:p>
            <a:endParaRPr lang="en-US" dirty="0"/>
          </a:p>
        </p:txBody>
      </p:sp>
      <p:sp>
        <p:nvSpPr>
          <p:cNvPr id="3" name="Content Placeholder 2">
            <a:extLst>
              <a:ext uri="{FF2B5EF4-FFF2-40B4-BE49-F238E27FC236}">
                <a16:creationId xmlns:a16="http://schemas.microsoft.com/office/drawing/2014/main" id="{98F35CFC-DEB0-3427-39F8-D75CA58EE84F}"/>
              </a:ext>
            </a:extLst>
          </p:cNvPr>
          <p:cNvSpPr>
            <a:spLocks noGrp="1"/>
          </p:cNvSpPr>
          <p:nvPr>
            <p:ph idx="1"/>
          </p:nvPr>
        </p:nvSpPr>
        <p:spPr>
          <a:xfrm>
            <a:off x="1141412" y="2073025"/>
            <a:ext cx="9905999" cy="3541714"/>
          </a:xfrm>
        </p:spPr>
        <p:txBody>
          <a:bodyPr/>
          <a:lstStyle/>
          <a:p>
            <a:endParaRPr lang="en-US"/>
          </a:p>
        </p:txBody>
      </p:sp>
      <p:pic>
        <p:nvPicPr>
          <p:cNvPr id="4" name="Picture 2">
            <a:extLst>
              <a:ext uri="{FF2B5EF4-FFF2-40B4-BE49-F238E27FC236}">
                <a16:creationId xmlns:a16="http://schemas.microsoft.com/office/drawing/2014/main" id="{16CFB54F-5EAD-0184-8EB8-842BB69009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103" y="1109265"/>
            <a:ext cx="4908835" cy="32674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DF5F514-09F4-AD59-89A3-AC6DACC2EC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8104" y="1109265"/>
            <a:ext cx="4908835" cy="326744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FFB8D73-E17F-B71F-56A4-0BA99BB48CA4}"/>
              </a:ext>
            </a:extLst>
          </p:cNvPr>
          <p:cNvSpPr txBox="1"/>
          <p:nvPr/>
        </p:nvSpPr>
        <p:spPr>
          <a:xfrm>
            <a:off x="1015502" y="4860033"/>
            <a:ext cx="10300616" cy="1477328"/>
          </a:xfrm>
          <a:prstGeom prst="rect">
            <a:avLst/>
          </a:prstGeom>
          <a:noFill/>
        </p:spPr>
        <p:txBody>
          <a:bodyPr wrap="square">
            <a:spAutoFit/>
          </a:bodyPr>
          <a:lstStyle/>
          <a:p>
            <a:pPr algn="just"/>
            <a:r>
              <a:rPr lang="en-US" b="0" i="0" dirty="0">
                <a:solidFill>
                  <a:schemeClr val="tx1">
                    <a:lumMod val="65000"/>
                  </a:schemeClr>
                </a:solidFill>
                <a:effectLst/>
                <a:latin typeface="Franklin Gothic Book" panose="020B0503020102020204" pitchFamily="34" charset="0"/>
              </a:rPr>
              <a:t>From May to October each year, the south-west monsoon prevails in the Indian Ocean and push surface sea water in the Arabian Sea of eastern Africa eastward. Part of the current passes through Sri Lanka and enters into the Bay of Bengal . This forms the Indian Monsoon Current. From December to March, this oceanic current reverses with the approach of the north-east monsoon and flows westward to the Arabian Sea</a:t>
            </a:r>
            <a:endParaRPr lang="en-US" dirty="0">
              <a:solidFill>
                <a:schemeClr val="tx1">
                  <a:lumMod val="65000"/>
                </a:schemeClr>
              </a:solidFill>
              <a:latin typeface="Franklin Gothic Book" panose="020B0503020102020204" pitchFamily="34" charset="0"/>
            </a:endParaRPr>
          </a:p>
        </p:txBody>
      </p:sp>
    </p:spTree>
    <p:extLst>
      <p:ext uri="{BB962C8B-B14F-4D97-AF65-F5344CB8AC3E}">
        <p14:creationId xmlns:p14="http://schemas.microsoft.com/office/powerpoint/2010/main" val="2156689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66DFD-9B5F-496A-E021-8C47DA9BACB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923CD70-623B-89BF-EA8C-05E9BEA92395}"/>
              </a:ext>
            </a:extLst>
          </p:cNvPr>
          <p:cNvSpPr>
            <a:spLocks noGrp="1"/>
          </p:cNvSpPr>
          <p:nvPr>
            <p:ph idx="1"/>
          </p:nvPr>
        </p:nvSpPr>
        <p:spPr/>
        <p:txBody>
          <a:bodyPr/>
          <a:lstStyle/>
          <a:p>
            <a:endParaRPr lang="en-US"/>
          </a:p>
        </p:txBody>
      </p:sp>
      <p:pic>
        <p:nvPicPr>
          <p:cNvPr id="19458" name="Picture 2">
            <a:extLst>
              <a:ext uri="{FF2B5EF4-FFF2-40B4-BE49-F238E27FC236}">
                <a16:creationId xmlns:a16="http://schemas.microsoft.com/office/drawing/2014/main" id="{406E1CA2-FAB0-8119-E28A-0CF60DB26E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8714" y="269621"/>
            <a:ext cx="7611393" cy="531528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209B5EB-273C-A59F-A45F-59F7661ECC67}"/>
              </a:ext>
            </a:extLst>
          </p:cNvPr>
          <p:cNvSpPr txBox="1"/>
          <p:nvPr/>
        </p:nvSpPr>
        <p:spPr>
          <a:xfrm>
            <a:off x="3404938" y="5791201"/>
            <a:ext cx="6104020" cy="369332"/>
          </a:xfrm>
          <a:prstGeom prst="rect">
            <a:avLst/>
          </a:prstGeom>
          <a:noFill/>
        </p:spPr>
        <p:txBody>
          <a:bodyPr wrap="square">
            <a:spAutoFit/>
          </a:bodyPr>
          <a:lstStyle/>
          <a:p>
            <a:r>
              <a:rPr lang="en-US" b="0" i="0" dirty="0">
                <a:solidFill>
                  <a:srgbClr val="000000"/>
                </a:solidFill>
                <a:effectLst/>
                <a:latin typeface="Arial" panose="020B0604020202020204" pitchFamily="34" charset="0"/>
              </a:rPr>
              <a:t>Satellite tracking of olive ridley turtles on the Indian </a:t>
            </a:r>
            <a:endParaRPr lang="en-US" dirty="0"/>
          </a:p>
        </p:txBody>
      </p:sp>
    </p:spTree>
    <p:extLst>
      <p:ext uri="{BB962C8B-B14F-4D97-AF65-F5344CB8AC3E}">
        <p14:creationId xmlns:p14="http://schemas.microsoft.com/office/powerpoint/2010/main" val="1106950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CBC28-185C-5F46-1AB2-3CEB489F0B20}"/>
              </a:ext>
            </a:extLst>
          </p:cNvPr>
          <p:cNvSpPr>
            <a:spLocks noGrp="1"/>
          </p:cNvSpPr>
          <p:nvPr>
            <p:ph type="title"/>
          </p:nvPr>
        </p:nvSpPr>
        <p:spPr>
          <a:xfrm>
            <a:off x="1143000" y="5257510"/>
            <a:ext cx="9905998" cy="1478570"/>
          </a:xfrm>
        </p:spPr>
        <p:txBody>
          <a:bodyPr>
            <a:normAutofit/>
          </a:bodyPr>
          <a:lstStyle/>
          <a:p>
            <a:pPr algn="ctr"/>
            <a:r>
              <a:rPr lang="en-US" sz="2400" dirty="0">
                <a:solidFill>
                  <a:srgbClr val="002060"/>
                </a:solidFill>
              </a:rPr>
              <a:t>Green sea turtle – environment, food &amp; breeding</a:t>
            </a:r>
          </a:p>
        </p:txBody>
      </p:sp>
      <p:pic>
        <p:nvPicPr>
          <p:cNvPr id="11266" name="Picture 2" descr="Wonders of animal migration: How sea turtles find small, isolated islands">
            <a:extLst>
              <a:ext uri="{FF2B5EF4-FFF2-40B4-BE49-F238E27FC236}">
                <a16:creationId xmlns:a16="http://schemas.microsoft.com/office/drawing/2014/main" id="{87A88D0F-E11D-7C08-DBEC-8A3B5457B5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5874" y="822700"/>
            <a:ext cx="7100251" cy="452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815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0EE87-2049-E5E1-DA65-80971656B09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62DD29C-B490-5E1E-9844-26E881291E97}"/>
              </a:ext>
            </a:extLst>
          </p:cNvPr>
          <p:cNvPicPr>
            <a:picLocks noGrp="1" noChangeAspect="1"/>
          </p:cNvPicPr>
          <p:nvPr>
            <p:ph idx="1"/>
          </p:nvPr>
        </p:nvPicPr>
        <p:blipFill>
          <a:blip r:embed="rId2"/>
          <a:stretch>
            <a:fillRect/>
          </a:stretch>
        </p:blipFill>
        <p:spPr>
          <a:xfrm>
            <a:off x="1732688" y="836290"/>
            <a:ext cx="8723446" cy="5185420"/>
          </a:xfrm>
        </p:spPr>
      </p:pic>
    </p:spTree>
    <p:extLst>
      <p:ext uri="{BB962C8B-B14F-4D97-AF65-F5344CB8AC3E}">
        <p14:creationId xmlns:p14="http://schemas.microsoft.com/office/powerpoint/2010/main" val="2948745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A29EB-600D-A3E3-5242-BBD36E2CBA5D}"/>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7B92984D-9A77-C75B-AB96-9C7129DAC80A}"/>
              </a:ext>
            </a:extLst>
          </p:cNvPr>
          <p:cNvPicPr>
            <a:picLocks noGrp="1" noChangeAspect="1"/>
          </p:cNvPicPr>
          <p:nvPr>
            <p:ph idx="1"/>
          </p:nvPr>
        </p:nvPicPr>
        <p:blipFill>
          <a:blip r:embed="rId2"/>
          <a:stretch>
            <a:fillRect/>
          </a:stretch>
        </p:blipFill>
        <p:spPr>
          <a:xfrm>
            <a:off x="486769" y="836290"/>
            <a:ext cx="11215285" cy="5185420"/>
          </a:xfrm>
        </p:spPr>
      </p:pic>
    </p:spTree>
    <p:extLst>
      <p:ext uri="{BB962C8B-B14F-4D97-AF65-F5344CB8AC3E}">
        <p14:creationId xmlns:p14="http://schemas.microsoft.com/office/powerpoint/2010/main" val="2981850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F1D117-E336-F2A9-7159-B56B24D8DF9F}"/>
              </a:ext>
            </a:extLst>
          </p:cNvPr>
          <p:cNvSpPr>
            <a:spLocks noGrp="1"/>
          </p:cNvSpPr>
          <p:nvPr>
            <p:ph idx="1"/>
          </p:nvPr>
        </p:nvSpPr>
        <p:spPr>
          <a:xfrm>
            <a:off x="1143000" y="1188720"/>
            <a:ext cx="9905999" cy="4770120"/>
          </a:xfrm>
        </p:spPr>
        <p:txBody>
          <a:bodyPr>
            <a:normAutofit/>
          </a:bodyPr>
          <a:lstStyle/>
          <a:p>
            <a:r>
              <a:rPr lang="en-US" sz="2000" b="0" i="0" dirty="0">
                <a:solidFill>
                  <a:srgbClr val="383838"/>
                </a:solidFill>
                <a:effectLst/>
                <a:latin typeface="Arial" panose="020B0604020202020204" pitchFamily="34" charset="0"/>
              </a:rPr>
              <a:t>In 1983, the </a:t>
            </a:r>
            <a:r>
              <a:rPr lang="en-US" sz="2000" b="0" i="0" u="none" strike="noStrike" dirty="0">
                <a:solidFill>
                  <a:srgbClr val="F7921E"/>
                </a:solidFill>
                <a:effectLst/>
                <a:latin typeface="Arial" panose="020B0604020202020204" pitchFamily="34" charset="0"/>
              </a:rPr>
              <a:t>Convention on the Conservation of Migratory Species of Wild Animals</a:t>
            </a:r>
            <a:r>
              <a:rPr lang="en-US" sz="2000" b="0" i="0" dirty="0">
                <a:solidFill>
                  <a:srgbClr val="383838"/>
                </a:solidFill>
                <a:effectLst/>
                <a:latin typeface="Arial" panose="020B0604020202020204" pitchFamily="34" charset="0"/>
              </a:rPr>
              <a:t>,</a:t>
            </a:r>
          </a:p>
          <a:p>
            <a:pPr marL="0" indent="0">
              <a:buNone/>
            </a:pPr>
            <a:r>
              <a:rPr lang="en-US" sz="2000" b="0" i="0" dirty="0">
                <a:solidFill>
                  <a:srgbClr val="383838"/>
                </a:solidFill>
                <a:effectLst/>
                <a:latin typeface="Arial" panose="020B0604020202020204" pitchFamily="34" charset="0"/>
              </a:rPr>
              <a:t> </a:t>
            </a:r>
          </a:p>
          <a:p>
            <a:r>
              <a:rPr lang="en-US" sz="2000" b="0" i="0" dirty="0">
                <a:solidFill>
                  <a:srgbClr val="383838"/>
                </a:solidFill>
                <a:effectLst/>
                <a:latin typeface="Arial" panose="020B0604020202020204" pitchFamily="34" charset="0"/>
              </a:rPr>
              <a:t>known as the Bonn Convention or CMS for short, went into effect. </a:t>
            </a:r>
          </a:p>
          <a:p>
            <a:r>
              <a:rPr lang="en-US" sz="2000" b="0" i="0" dirty="0">
                <a:solidFill>
                  <a:srgbClr val="383838"/>
                </a:solidFill>
                <a:effectLst/>
                <a:latin typeface="Arial" panose="020B0604020202020204" pitchFamily="34" charset="0"/>
              </a:rPr>
              <a:t>Whether a species lives on land, in the ocean, in fresh water, or flies in the sky, if it migrates and is at risk, it could be eligible for listing under the CMS.</a:t>
            </a:r>
          </a:p>
          <a:p>
            <a:r>
              <a:rPr lang="en-US" sz="2000" b="0" i="0" dirty="0">
                <a:solidFill>
                  <a:srgbClr val="383838"/>
                </a:solidFill>
                <a:effectLst/>
                <a:latin typeface="Arial" panose="020B0604020202020204" pitchFamily="34" charset="0"/>
              </a:rPr>
              <a:t>132 of signatory states</a:t>
            </a:r>
          </a:p>
          <a:p>
            <a:pPr algn="l"/>
            <a:r>
              <a:rPr lang="en-US" sz="2000" b="0" i="0" dirty="0">
                <a:solidFill>
                  <a:srgbClr val="383838"/>
                </a:solidFill>
                <a:effectLst/>
                <a:latin typeface="Arial" panose="020B0604020202020204" pitchFamily="34" charset="0"/>
              </a:rPr>
              <a:t>Species listed under the convention are placed into one of two Appendices      </a:t>
            </a:r>
          </a:p>
          <a:p>
            <a:pPr marL="223838" indent="0" algn="l">
              <a:buNone/>
            </a:pPr>
            <a:r>
              <a:rPr lang="en-US" sz="2000" b="0" i="0" dirty="0">
                <a:solidFill>
                  <a:srgbClr val="383838"/>
                </a:solidFill>
                <a:effectLst/>
                <a:latin typeface="Arial" panose="020B0604020202020204" pitchFamily="34" charset="0"/>
              </a:rPr>
              <a:t>(or sometimes both). </a:t>
            </a:r>
          </a:p>
          <a:p>
            <a:pPr algn="l"/>
            <a:r>
              <a:rPr lang="en-US" sz="2000" b="0" i="0" dirty="0">
                <a:solidFill>
                  <a:srgbClr val="383838"/>
                </a:solidFill>
                <a:effectLst/>
                <a:latin typeface="Arial" panose="020B0604020202020204" pitchFamily="34" charset="0"/>
              </a:rPr>
              <a:t>These Appendices guide what sort of protective measures should be implemented by States</a:t>
            </a:r>
          </a:p>
          <a:p>
            <a:endParaRPr lang="en-US" b="0" i="0" dirty="0">
              <a:solidFill>
                <a:srgbClr val="383838"/>
              </a:solidFill>
              <a:effectLst/>
              <a:latin typeface="Arial" panose="020B0604020202020204" pitchFamily="34" charset="0"/>
            </a:endParaRPr>
          </a:p>
          <a:p>
            <a:endParaRPr lang="en-US" dirty="0">
              <a:solidFill>
                <a:srgbClr val="383838"/>
              </a:solidFill>
              <a:latin typeface="Arial" panose="020B0604020202020204" pitchFamily="34" charset="0"/>
            </a:endParaRPr>
          </a:p>
        </p:txBody>
      </p:sp>
    </p:spTree>
    <p:extLst>
      <p:ext uri="{BB962C8B-B14F-4D97-AF65-F5344CB8AC3E}">
        <p14:creationId xmlns:p14="http://schemas.microsoft.com/office/powerpoint/2010/main" val="4221090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934A27-7896-9184-67FE-B8AA105BDB59}"/>
              </a:ext>
            </a:extLst>
          </p:cNvPr>
          <p:cNvSpPr>
            <a:spLocks noGrp="1"/>
          </p:cNvSpPr>
          <p:nvPr>
            <p:ph idx="1"/>
          </p:nvPr>
        </p:nvSpPr>
        <p:spPr>
          <a:xfrm>
            <a:off x="1143000" y="1658143"/>
            <a:ext cx="9905999" cy="3541714"/>
          </a:xfrm>
        </p:spPr>
        <p:txBody>
          <a:bodyPr>
            <a:normAutofit fontScale="85000" lnSpcReduction="20000"/>
          </a:bodyPr>
          <a:lstStyle/>
          <a:p>
            <a:pPr marL="0" indent="0" algn="l">
              <a:buNone/>
            </a:pPr>
            <a:r>
              <a:rPr lang="en-US" b="0" i="0" dirty="0">
                <a:solidFill>
                  <a:srgbClr val="383838"/>
                </a:solidFill>
                <a:effectLst/>
                <a:latin typeface="Arial" panose="020B0604020202020204" pitchFamily="34" charset="0"/>
              </a:rPr>
              <a:t>Appendix I </a:t>
            </a:r>
          </a:p>
          <a:p>
            <a:pPr algn="l"/>
            <a:endParaRPr lang="en-US" b="0" i="0" dirty="0">
              <a:solidFill>
                <a:srgbClr val="383838"/>
              </a:solidFill>
              <a:effectLst/>
              <a:latin typeface="Arial" panose="020B0604020202020204" pitchFamily="34" charset="0"/>
            </a:endParaRPr>
          </a:p>
          <a:p>
            <a:pPr algn="l"/>
            <a:r>
              <a:rPr lang="en-US" dirty="0">
                <a:solidFill>
                  <a:srgbClr val="383838"/>
                </a:solidFill>
                <a:latin typeface="Arial" panose="020B0604020202020204" pitchFamily="34" charset="0"/>
              </a:rPr>
              <a:t>R</a:t>
            </a:r>
            <a:r>
              <a:rPr lang="en-US" b="0" i="0" dirty="0">
                <a:solidFill>
                  <a:srgbClr val="383838"/>
                </a:solidFill>
                <a:effectLst/>
                <a:latin typeface="Arial" panose="020B0604020202020204" pitchFamily="34" charset="0"/>
              </a:rPr>
              <a:t>eserved for the </a:t>
            </a:r>
            <a:r>
              <a:rPr lang="en-US" b="0" i="0" u="sng" dirty="0">
                <a:solidFill>
                  <a:srgbClr val="383838"/>
                </a:solidFill>
                <a:effectLst/>
                <a:latin typeface="Arial" panose="020B0604020202020204" pitchFamily="34" charset="0"/>
              </a:rPr>
              <a:t>most threatened species </a:t>
            </a:r>
            <a:r>
              <a:rPr lang="en-US" b="0" i="0" dirty="0">
                <a:solidFill>
                  <a:srgbClr val="383838"/>
                </a:solidFill>
                <a:effectLst/>
                <a:latin typeface="Arial" panose="020B0604020202020204" pitchFamily="34" charset="0"/>
              </a:rPr>
              <a:t>- those in need of immediate and effective conservation to prevent their extinction. </a:t>
            </a:r>
          </a:p>
          <a:p>
            <a:pPr algn="l"/>
            <a:r>
              <a:rPr lang="en-US" b="0" i="0" dirty="0">
                <a:solidFill>
                  <a:srgbClr val="383838"/>
                </a:solidFill>
                <a:effectLst/>
                <a:latin typeface="Arial" panose="020B0604020202020204" pitchFamily="34" charset="0"/>
              </a:rPr>
              <a:t>States that have an appendix I species in their jurisdiction are responsible for ensuring the species is strictly protected. </a:t>
            </a:r>
          </a:p>
          <a:p>
            <a:pPr algn="l"/>
            <a:r>
              <a:rPr lang="en-US" b="0" i="0" dirty="0">
                <a:solidFill>
                  <a:srgbClr val="383838"/>
                </a:solidFill>
                <a:effectLst/>
                <a:latin typeface="Arial" panose="020B0604020202020204" pitchFamily="34" charset="0"/>
              </a:rPr>
              <a:t>This means that they have to conserve and restore the animals' habitat, remove any obstacles that might stop the animals migrating, and prohibit any take of the animals.</a:t>
            </a:r>
          </a:p>
          <a:p>
            <a:endParaRPr lang="en-US" dirty="0"/>
          </a:p>
        </p:txBody>
      </p:sp>
    </p:spTree>
    <p:extLst>
      <p:ext uri="{BB962C8B-B14F-4D97-AF65-F5344CB8AC3E}">
        <p14:creationId xmlns:p14="http://schemas.microsoft.com/office/powerpoint/2010/main" val="223829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CBC884-2837-24D9-CCFF-B4EEDAAD1293}"/>
              </a:ext>
            </a:extLst>
          </p:cNvPr>
          <p:cNvSpPr>
            <a:spLocks noGrp="1"/>
          </p:cNvSpPr>
          <p:nvPr>
            <p:ph idx="1"/>
          </p:nvPr>
        </p:nvSpPr>
        <p:spPr>
          <a:xfrm>
            <a:off x="1143000" y="1170462"/>
            <a:ext cx="9905999" cy="4285457"/>
          </a:xfrm>
        </p:spPr>
        <p:txBody>
          <a:bodyPr>
            <a:normAutofit fontScale="85000" lnSpcReduction="20000"/>
          </a:bodyPr>
          <a:lstStyle/>
          <a:p>
            <a:pPr marL="0" indent="0">
              <a:buNone/>
            </a:pPr>
            <a:r>
              <a:rPr lang="en-US" b="0" i="0" dirty="0">
                <a:solidFill>
                  <a:srgbClr val="383838"/>
                </a:solidFill>
                <a:effectLst/>
                <a:latin typeface="Arial" panose="020B0604020202020204" pitchFamily="34" charset="0"/>
              </a:rPr>
              <a:t>Appendix II </a:t>
            </a:r>
          </a:p>
          <a:p>
            <a:endParaRPr lang="en-US" b="0" i="0" dirty="0">
              <a:solidFill>
                <a:srgbClr val="383838"/>
              </a:solidFill>
              <a:effectLst/>
              <a:latin typeface="Arial" panose="020B0604020202020204" pitchFamily="34" charset="0"/>
            </a:endParaRPr>
          </a:p>
          <a:p>
            <a:r>
              <a:rPr lang="en-US" dirty="0">
                <a:solidFill>
                  <a:srgbClr val="383838"/>
                </a:solidFill>
                <a:latin typeface="Arial" panose="020B0604020202020204" pitchFamily="34" charset="0"/>
              </a:rPr>
              <a:t>I</a:t>
            </a:r>
            <a:r>
              <a:rPr lang="en-US" b="0" i="0" dirty="0">
                <a:solidFill>
                  <a:srgbClr val="383838"/>
                </a:solidFill>
                <a:effectLst/>
                <a:latin typeface="Arial" panose="020B0604020202020204" pitchFamily="34" charset="0"/>
              </a:rPr>
              <a:t>s for those species that are </a:t>
            </a:r>
            <a:r>
              <a:rPr lang="en-US" b="0" i="0" u="sng" dirty="0">
                <a:solidFill>
                  <a:srgbClr val="383838"/>
                </a:solidFill>
                <a:effectLst/>
                <a:latin typeface="Arial" panose="020B0604020202020204" pitchFamily="34" charset="0"/>
              </a:rPr>
              <a:t>threatened, but not as critically as those in Appendix 1</a:t>
            </a:r>
            <a:r>
              <a:rPr lang="en-US" b="0" i="0" dirty="0">
                <a:solidFill>
                  <a:srgbClr val="383838"/>
                </a:solidFill>
                <a:effectLst/>
                <a:latin typeface="Arial" panose="020B0604020202020204" pitchFamily="34" charset="0"/>
              </a:rPr>
              <a:t> </a:t>
            </a:r>
          </a:p>
          <a:p>
            <a:r>
              <a:rPr lang="en-US" b="0" i="0" dirty="0">
                <a:solidFill>
                  <a:srgbClr val="383838"/>
                </a:solidFill>
                <a:effectLst/>
                <a:latin typeface="Arial" panose="020B0604020202020204" pitchFamily="34" charset="0"/>
              </a:rPr>
              <a:t>These species will also benefit from some targeted conservation actions to prevent their populations getting into an even worse condition. </a:t>
            </a:r>
          </a:p>
          <a:p>
            <a:r>
              <a:rPr lang="en-US" b="0" i="0" dirty="0">
                <a:solidFill>
                  <a:srgbClr val="383838"/>
                </a:solidFill>
                <a:effectLst/>
                <a:latin typeface="Arial" panose="020B0604020202020204" pitchFamily="34" charset="0"/>
              </a:rPr>
              <a:t>Signatory States may want to apply some of the strong protection as they would if the animal was listed under Appendix I, </a:t>
            </a:r>
          </a:p>
          <a:p>
            <a:r>
              <a:rPr lang="en-US" b="0" i="0" dirty="0">
                <a:solidFill>
                  <a:srgbClr val="383838"/>
                </a:solidFill>
                <a:effectLst/>
                <a:latin typeface="Arial" panose="020B0604020202020204" pitchFamily="34" charset="0"/>
              </a:rPr>
              <a:t>but the main focus is for States to cooperate with each other to ensure their animals are protected. </a:t>
            </a:r>
          </a:p>
          <a:p>
            <a:r>
              <a:rPr lang="en-US" b="0" i="0" dirty="0">
                <a:solidFill>
                  <a:srgbClr val="383838"/>
                </a:solidFill>
                <a:effectLst/>
                <a:latin typeface="Arial" panose="020B0604020202020204" pitchFamily="34" charset="0"/>
              </a:rPr>
              <a:t>Agreements can be legally binding agreements between States, or they could be less formal agreements or even action plans.</a:t>
            </a:r>
          </a:p>
          <a:p>
            <a:endParaRPr lang="en-US" dirty="0"/>
          </a:p>
        </p:txBody>
      </p:sp>
    </p:spTree>
    <p:extLst>
      <p:ext uri="{BB962C8B-B14F-4D97-AF65-F5344CB8AC3E}">
        <p14:creationId xmlns:p14="http://schemas.microsoft.com/office/powerpoint/2010/main" val="2614339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21F02-4F27-D554-70BA-CEDE9FD43C2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4B0E07B-D2F9-CAB9-9261-6A9E68D8D457}"/>
              </a:ext>
            </a:extLst>
          </p:cNvPr>
          <p:cNvPicPr>
            <a:picLocks noGrp="1" noChangeAspect="1"/>
          </p:cNvPicPr>
          <p:nvPr>
            <p:ph idx="1"/>
          </p:nvPr>
        </p:nvPicPr>
        <p:blipFill>
          <a:blip r:embed="rId2"/>
          <a:stretch>
            <a:fillRect/>
          </a:stretch>
        </p:blipFill>
        <p:spPr>
          <a:xfrm>
            <a:off x="531014" y="291821"/>
            <a:ext cx="11126795" cy="6274358"/>
          </a:xfrm>
        </p:spPr>
      </p:pic>
    </p:spTree>
    <p:extLst>
      <p:ext uri="{BB962C8B-B14F-4D97-AF65-F5344CB8AC3E}">
        <p14:creationId xmlns:p14="http://schemas.microsoft.com/office/powerpoint/2010/main" val="4194647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AA3DD-2CA0-36AF-FD6A-54B6C581690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BA6BA15-31B0-1CBA-AC35-F27243A1BFBD}"/>
              </a:ext>
            </a:extLst>
          </p:cNvPr>
          <p:cNvPicPr>
            <a:picLocks noGrp="1" noChangeAspect="1"/>
          </p:cNvPicPr>
          <p:nvPr>
            <p:ph idx="1"/>
          </p:nvPr>
        </p:nvPicPr>
        <p:blipFill>
          <a:blip r:embed="rId2"/>
          <a:stretch>
            <a:fillRect/>
          </a:stretch>
        </p:blipFill>
        <p:spPr>
          <a:xfrm>
            <a:off x="1264126" y="160020"/>
            <a:ext cx="9660571" cy="6537960"/>
          </a:xfrm>
        </p:spPr>
      </p:pic>
      <p:sp>
        <p:nvSpPr>
          <p:cNvPr id="6" name="TextBox 5">
            <a:extLst>
              <a:ext uri="{FF2B5EF4-FFF2-40B4-BE49-F238E27FC236}">
                <a16:creationId xmlns:a16="http://schemas.microsoft.com/office/drawing/2014/main" id="{EC71C88B-A098-DBD1-6C0D-75769A3077BB}"/>
              </a:ext>
            </a:extLst>
          </p:cNvPr>
          <p:cNvSpPr txBox="1"/>
          <p:nvPr/>
        </p:nvSpPr>
        <p:spPr>
          <a:xfrm>
            <a:off x="1486495" y="151313"/>
            <a:ext cx="9215831" cy="461665"/>
          </a:xfrm>
          <a:prstGeom prst="rect">
            <a:avLst/>
          </a:prstGeom>
          <a:solidFill>
            <a:schemeClr val="tx1"/>
          </a:solidFill>
        </p:spPr>
        <p:txBody>
          <a:bodyPr wrap="square" rtlCol="0">
            <a:spAutoFit/>
          </a:bodyPr>
          <a:lstStyle/>
          <a:p>
            <a:pPr algn="ctr"/>
            <a:r>
              <a:rPr lang="en-US" sz="2400" b="1" dirty="0">
                <a:solidFill>
                  <a:schemeClr val="bg2">
                    <a:lumMod val="50000"/>
                  </a:schemeClr>
                </a:solidFill>
              </a:rPr>
              <a:t>Global tracking dataset from 36 species of Marine Megafauna</a:t>
            </a:r>
          </a:p>
        </p:txBody>
      </p:sp>
    </p:spTree>
    <p:extLst>
      <p:ext uri="{BB962C8B-B14F-4D97-AF65-F5344CB8AC3E}">
        <p14:creationId xmlns:p14="http://schemas.microsoft.com/office/powerpoint/2010/main" val="1510969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98050-3D46-87FF-0ED2-ED2F85DBAC8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957364D-6213-9B10-CE3C-EC227C8CD46A}"/>
              </a:ext>
            </a:extLst>
          </p:cNvPr>
          <p:cNvSpPr>
            <a:spLocks noGrp="1"/>
          </p:cNvSpPr>
          <p:nvPr>
            <p:ph idx="1"/>
          </p:nvPr>
        </p:nvSpPr>
        <p:spPr>
          <a:xfrm>
            <a:off x="1141413" y="5876483"/>
            <a:ext cx="9905999" cy="3541714"/>
          </a:xfrm>
        </p:spPr>
        <p:txBody>
          <a:bodyPr/>
          <a:lstStyle/>
          <a:p>
            <a:r>
              <a:rPr lang="en-US" dirty="0">
                <a:solidFill>
                  <a:schemeClr val="bg1"/>
                </a:solidFill>
              </a:rPr>
              <a:t>Myanmar, Thailand, Indonesia, Oman – Non parties</a:t>
            </a:r>
          </a:p>
        </p:txBody>
      </p:sp>
      <p:pic>
        <p:nvPicPr>
          <p:cNvPr id="5" name="Picture 4">
            <a:extLst>
              <a:ext uri="{FF2B5EF4-FFF2-40B4-BE49-F238E27FC236}">
                <a16:creationId xmlns:a16="http://schemas.microsoft.com/office/drawing/2014/main" id="{BCEAC022-7EB3-7451-1327-76E20628991E}"/>
              </a:ext>
            </a:extLst>
          </p:cNvPr>
          <p:cNvPicPr>
            <a:picLocks noChangeAspect="1"/>
          </p:cNvPicPr>
          <p:nvPr/>
        </p:nvPicPr>
        <p:blipFill>
          <a:blip r:embed="rId2"/>
          <a:stretch>
            <a:fillRect/>
          </a:stretch>
        </p:blipFill>
        <p:spPr>
          <a:xfrm>
            <a:off x="2798778" y="360674"/>
            <a:ext cx="6591267" cy="5249960"/>
          </a:xfrm>
          <a:prstGeom prst="rect">
            <a:avLst/>
          </a:prstGeom>
        </p:spPr>
      </p:pic>
    </p:spTree>
    <p:extLst>
      <p:ext uri="{BB962C8B-B14F-4D97-AF65-F5344CB8AC3E}">
        <p14:creationId xmlns:p14="http://schemas.microsoft.com/office/powerpoint/2010/main" val="3634159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CD925-422A-0954-A391-8EEE812B6310}"/>
              </a:ext>
            </a:extLst>
          </p:cNvPr>
          <p:cNvSpPr>
            <a:spLocks noGrp="1"/>
          </p:cNvSpPr>
          <p:nvPr>
            <p:ph type="title"/>
          </p:nvPr>
        </p:nvSpPr>
        <p:spPr>
          <a:xfrm>
            <a:off x="1074012" y="365516"/>
            <a:ext cx="9905998" cy="1478570"/>
          </a:xfrm>
        </p:spPr>
        <p:txBody>
          <a:bodyPr/>
          <a:lstStyle/>
          <a:p>
            <a:r>
              <a:rPr lang="en-US" dirty="0">
                <a:solidFill>
                  <a:srgbClr val="C00000"/>
                </a:solidFill>
              </a:rPr>
              <a:t>Climate change </a:t>
            </a:r>
          </a:p>
        </p:txBody>
      </p:sp>
      <p:sp>
        <p:nvSpPr>
          <p:cNvPr id="3" name="Content Placeholder 2">
            <a:extLst>
              <a:ext uri="{FF2B5EF4-FFF2-40B4-BE49-F238E27FC236}">
                <a16:creationId xmlns:a16="http://schemas.microsoft.com/office/drawing/2014/main" id="{7B00A81B-5467-4D70-4BD7-5D7F4C644E17}"/>
              </a:ext>
            </a:extLst>
          </p:cNvPr>
          <p:cNvSpPr>
            <a:spLocks noGrp="1"/>
          </p:cNvSpPr>
          <p:nvPr>
            <p:ph idx="1"/>
          </p:nvPr>
        </p:nvSpPr>
        <p:spPr/>
        <p:txBody>
          <a:bodyPr/>
          <a:lstStyle/>
          <a:p>
            <a:endParaRPr lang="en-US"/>
          </a:p>
        </p:txBody>
      </p:sp>
      <p:pic>
        <p:nvPicPr>
          <p:cNvPr id="1026" name="Picture 2" descr="Global Warming">
            <a:extLst>
              <a:ext uri="{FF2B5EF4-FFF2-40B4-BE49-F238E27FC236}">
                <a16:creationId xmlns:a16="http://schemas.microsoft.com/office/drawing/2014/main" id="{5C0060BF-6509-4F4B-24A5-968822889C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7190" y="1684463"/>
            <a:ext cx="10040798" cy="4671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5872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29F42-BABD-0307-C8AE-EE3DA2CBE909}"/>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3B45B308-EE1D-C082-3BF2-1F5864B3B3A2}"/>
              </a:ext>
            </a:extLst>
          </p:cNvPr>
          <p:cNvPicPr>
            <a:picLocks noGrp="1" noChangeAspect="1"/>
          </p:cNvPicPr>
          <p:nvPr>
            <p:ph idx="1"/>
          </p:nvPr>
        </p:nvPicPr>
        <p:blipFill>
          <a:blip r:embed="rId2"/>
          <a:stretch>
            <a:fillRect/>
          </a:stretch>
        </p:blipFill>
        <p:spPr>
          <a:xfrm>
            <a:off x="967099" y="-21897"/>
            <a:ext cx="10257801" cy="6901794"/>
          </a:xfrm>
        </p:spPr>
      </p:pic>
    </p:spTree>
    <p:extLst>
      <p:ext uri="{BB962C8B-B14F-4D97-AF65-F5344CB8AC3E}">
        <p14:creationId xmlns:p14="http://schemas.microsoft.com/office/powerpoint/2010/main" val="23007235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27AFB-10EB-E648-F56F-6048458E012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FB7B0D7-972D-E034-1F5A-277C25D90E0F}"/>
              </a:ext>
            </a:extLst>
          </p:cNvPr>
          <p:cNvSpPr>
            <a:spLocks noGrp="1"/>
          </p:cNvSpPr>
          <p:nvPr>
            <p:ph idx="1"/>
          </p:nvPr>
        </p:nvSpPr>
        <p:spPr>
          <a:xfrm>
            <a:off x="1004252" y="2478087"/>
            <a:ext cx="10180320" cy="3541714"/>
          </a:xfrm>
        </p:spPr>
        <p:txBody>
          <a:bodyPr/>
          <a:lstStyle/>
          <a:p>
            <a:pPr algn="l" fontAlgn="base">
              <a:buFont typeface="Arial" panose="020B0604020202020204" pitchFamily="34" charset="0"/>
              <a:buChar char="•"/>
            </a:pPr>
            <a:r>
              <a:rPr lang="en-US" b="0" i="0" dirty="0">
                <a:solidFill>
                  <a:srgbClr val="002060"/>
                </a:solidFill>
                <a:effectLst/>
                <a:latin typeface="DINOT"/>
              </a:rPr>
              <a:t>Ocean species are migrating in response to a changing climate 10 times faster than land species.</a:t>
            </a:r>
          </a:p>
          <a:p>
            <a:pPr algn="l" fontAlgn="base">
              <a:buFont typeface="Arial" panose="020B0604020202020204" pitchFamily="34" charset="0"/>
              <a:buChar char="•"/>
            </a:pPr>
            <a:r>
              <a:rPr lang="en-US" b="0" i="0" dirty="0">
                <a:solidFill>
                  <a:srgbClr val="002060"/>
                </a:solidFill>
                <a:effectLst/>
                <a:latin typeface="DINOT"/>
              </a:rPr>
              <a:t>Some marine species have migrated as much as 600 miles from where they were abundant just a few decades ago.</a:t>
            </a:r>
          </a:p>
          <a:p>
            <a:endParaRPr lang="en-US" dirty="0"/>
          </a:p>
        </p:txBody>
      </p:sp>
    </p:spTree>
    <p:extLst>
      <p:ext uri="{BB962C8B-B14F-4D97-AF65-F5344CB8AC3E}">
        <p14:creationId xmlns:p14="http://schemas.microsoft.com/office/powerpoint/2010/main" val="22185885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6" name="Picture 12" descr="Dying and dead seabirds on Alaska coast expose growing threats of climate  change: &quot;The food chain is changing rapidly&quot; - EHN">
            <a:extLst>
              <a:ext uri="{FF2B5EF4-FFF2-40B4-BE49-F238E27FC236}">
                <a16:creationId xmlns:a16="http://schemas.microsoft.com/office/drawing/2014/main" id="{24CC5704-2B20-0402-3E81-CBB2B115AD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9145" y="3429000"/>
            <a:ext cx="5490912" cy="27650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3DEDA3E-ADEC-CF71-7BE5-21ECED65CD25}"/>
              </a:ext>
            </a:extLst>
          </p:cNvPr>
          <p:cNvSpPr>
            <a:spLocks noGrp="1"/>
          </p:cNvSpPr>
          <p:nvPr>
            <p:ph type="title"/>
          </p:nvPr>
        </p:nvSpPr>
        <p:spPr>
          <a:xfrm>
            <a:off x="751997" y="-98115"/>
            <a:ext cx="10227627" cy="1478570"/>
          </a:xfrm>
        </p:spPr>
        <p:txBody>
          <a:bodyPr>
            <a:normAutofit/>
          </a:bodyPr>
          <a:lstStyle/>
          <a:p>
            <a:pPr algn="ctr"/>
            <a:r>
              <a:rPr lang="en-US" sz="2800" dirty="0">
                <a:solidFill>
                  <a:srgbClr val="002060"/>
                </a:solidFill>
              </a:rPr>
              <a:t>Threats to Marine organisms due to climate change</a:t>
            </a:r>
          </a:p>
        </p:txBody>
      </p:sp>
      <p:pic>
        <p:nvPicPr>
          <p:cNvPr id="16388" name="Picture 4" descr="A deadly virus is spreading in marine mammals. Scientists say climate change  is to blame.">
            <a:extLst>
              <a:ext uri="{FF2B5EF4-FFF2-40B4-BE49-F238E27FC236}">
                <a16:creationId xmlns:a16="http://schemas.microsoft.com/office/drawing/2014/main" id="{4A25E3E9-043D-1B4D-5A5D-AACBB5B6FF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599" y="1093662"/>
            <a:ext cx="4267200" cy="2595284"/>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Climate Change Puts Pressure on Sea Turtles – Climate Change: Vital Signs  of the Planet">
            <a:extLst>
              <a:ext uri="{FF2B5EF4-FFF2-40B4-BE49-F238E27FC236}">
                <a16:creationId xmlns:a16="http://schemas.microsoft.com/office/drawing/2014/main" id="{957D71CD-4908-5594-3280-50BDAF1E21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1" y="1093663"/>
            <a:ext cx="4571999" cy="2595284"/>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Polar bears across the Arctic face shorter sea ice season – Climate Change:  Vital Signs of the Planet">
            <a:extLst>
              <a:ext uri="{FF2B5EF4-FFF2-40B4-BE49-F238E27FC236}">
                <a16:creationId xmlns:a16="http://schemas.microsoft.com/office/drawing/2014/main" id="{FF71B5B7-96AF-C1EB-2154-5B3FE6DBC2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0600" y="1093662"/>
            <a:ext cx="3892926" cy="2595284"/>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Fieldwork to study whale die-off stalls due to coronavirus - Los Angeles  Times">
            <a:extLst>
              <a:ext uri="{FF2B5EF4-FFF2-40B4-BE49-F238E27FC236}">
                <a16:creationId xmlns:a16="http://schemas.microsoft.com/office/drawing/2014/main" id="{AF969F70-6807-B001-16F5-6B2D4ECD51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10600" y="3688945"/>
            <a:ext cx="4453435" cy="2505057"/>
          </a:xfrm>
          <a:prstGeom prst="rect">
            <a:avLst/>
          </a:prstGeom>
          <a:noFill/>
          <a:extLst>
            <a:ext uri="{909E8E84-426E-40DD-AFC4-6F175D3DCCD1}">
              <a14:hiddenFill xmlns:a14="http://schemas.microsoft.com/office/drawing/2010/main">
                <a:solidFill>
                  <a:srgbClr val="FFFFFF"/>
                </a:solidFill>
              </a14:hiddenFill>
            </a:ext>
          </a:extLst>
        </p:spPr>
      </p:pic>
      <p:pic>
        <p:nvPicPr>
          <p:cNvPr id="16398" name="Picture 14" descr="Coral bleaching to hit reefs every year from mid-century, says UN">
            <a:extLst>
              <a:ext uri="{FF2B5EF4-FFF2-40B4-BE49-F238E27FC236}">
                <a16:creationId xmlns:a16="http://schemas.microsoft.com/office/drawing/2014/main" id="{C0C5C87B-C2D6-792B-F339-40AA3F66CE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4834" y="3688945"/>
            <a:ext cx="4453435" cy="2505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9304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988A1-8AF1-9C76-F62C-CD3AADC47C2C}"/>
              </a:ext>
            </a:extLst>
          </p:cNvPr>
          <p:cNvSpPr>
            <a:spLocks noGrp="1"/>
          </p:cNvSpPr>
          <p:nvPr>
            <p:ph type="title"/>
          </p:nvPr>
        </p:nvSpPr>
        <p:spPr>
          <a:xfrm>
            <a:off x="1143001" y="521536"/>
            <a:ext cx="9905998" cy="1478570"/>
          </a:xfrm>
        </p:spPr>
        <p:txBody>
          <a:bodyPr/>
          <a:lstStyle/>
          <a:p>
            <a:r>
              <a:rPr lang="en-US" dirty="0">
                <a:solidFill>
                  <a:schemeClr val="bg1"/>
                </a:solidFill>
              </a:rPr>
              <a:t>Impacts on turtles</a:t>
            </a:r>
          </a:p>
        </p:txBody>
      </p:sp>
      <p:sp>
        <p:nvSpPr>
          <p:cNvPr id="3" name="Content Placeholder 2">
            <a:extLst>
              <a:ext uri="{FF2B5EF4-FFF2-40B4-BE49-F238E27FC236}">
                <a16:creationId xmlns:a16="http://schemas.microsoft.com/office/drawing/2014/main" id="{847EBAB0-2740-4AD0-B315-40A56440DA93}"/>
              </a:ext>
            </a:extLst>
          </p:cNvPr>
          <p:cNvSpPr>
            <a:spLocks noGrp="1"/>
          </p:cNvSpPr>
          <p:nvPr>
            <p:ph idx="1"/>
          </p:nvPr>
        </p:nvSpPr>
        <p:spPr>
          <a:xfrm>
            <a:off x="1462838" y="1811079"/>
            <a:ext cx="9905999" cy="4525385"/>
          </a:xfrm>
        </p:spPr>
        <p:txBody>
          <a:bodyPr>
            <a:normAutofit fontScale="92500" lnSpcReduction="10000"/>
          </a:bodyPr>
          <a:lstStyle/>
          <a:p>
            <a:pPr algn="l"/>
            <a:r>
              <a:rPr lang="en-US" sz="1600" b="0" i="0" u="none" strike="noStrike" baseline="0" dirty="0">
                <a:solidFill>
                  <a:srgbClr val="000000"/>
                </a:solidFill>
                <a:latin typeface="URWPalladioL-Roma"/>
              </a:rPr>
              <a:t>Turtles are one of the most threatened groups of vertebrates. </a:t>
            </a:r>
          </a:p>
          <a:p>
            <a:pPr algn="l"/>
            <a:r>
              <a:rPr lang="en-US" sz="1600" b="0" i="0" u="none" strike="noStrike" baseline="0" dirty="0">
                <a:solidFill>
                  <a:srgbClr val="000000"/>
                </a:solidFill>
                <a:latin typeface="URWPalladioL-Roma"/>
              </a:rPr>
              <a:t>According to the International Union for Conservation of Nature (IUCN) Red List, </a:t>
            </a:r>
          </a:p>
          <a:p>
            <a:pPr marL="0" indent="0" algn="l">
              <a:buNone/>
            </a:pPr>
            <a:r>
              <a:rPr lang="en-US" sz="1600" b="0" i="0" u="none" strike="noStrike" baseline="0" dirty="0">
                <a:solidFill>
                  <a:srgbClr val="000000"/>
                </a:solidFill>
                <a:latin typeface="URWPalladioL-Roma"/>
              </a:rPr>
              <a:t>	62.8% of chelonians (162 of 258 species) are either critically endangered </a:t>
            </a:r>
          </a:p>
          <a:p>
            <a:pPr marL="0" indent="0" algn="l">
              <a:buNone/>
            </a:pPr>
            <a:r>
              <a:rPr lang="en-US" sz="1600" dirty="0">
                <a:solidFill>
                  <a:srgbClr val="000000"/>
                </a:solidFill>
                <a:latin typeface="URWPalladioL-Roma"/>
              </a:rPr>
              <a:t>	</a:t>
            </a:r>
            <a:r>
              <a:rPr lang="en-US" sz="1600" b="0" i="0" u="none" strike="noStrike" baseline="0" dirty="0">
                <a:solidFill>
                  <a:srgbClr val="000000"/>
                </a:solidFill>
                <a:latin typeface="URWPalladioL-Roma"/>
              </a:rPr>
              <a:t>(19.4%; </a:t>
            </a:r>
            <a:r>
              <a:rPr lang="en-US" sz="1600" b="0" i="0" u="none" strike="noStrike" baseline="0" dirty="0">
                <a:solidFill>
                  <a:srgbClr val="000000"/>
                </a:solidFill>
                <a:latin typeface="URWPalladioL-Ital"/>
              </a:rPr>
              <a:t>n </a:t>
            </a:r>
            <a:r>
              <a:rPr lang="en-US" sz="1600" b="0" i="0" u="none" strike="noStrike" baseline="0" dirty="0">
                <a:solidFill>
                  <a:srgbClr val="000000"/>
                </a:solidFill>
                <a:latin typeface="Rpxr"/>
              </a:rPr>
              <a:t>= </a:t>
            </a:r>
            <a:r>
              <a:rPr lang="en-US" sz="1600" b="0" i="0" u="none" strike="noStrike" baseline="0" dirty="0">
                <a:solidFill>
                  <a:srgbClr val="000000"/>
                </a:solidFill>
                <a:latin typeface="URWPalladioL-Roma"/>
              </a:rPr>
              <a:t>50), endangered (17.4%; </a:t>
            </a:r>
            <a:r>
              <a:rPr lang="en-US" sz="1600" b="0" i="0" u="none" strike="noStrike" baseline="0" dirty="0">
                <a:solidFill>
                  <a:srgbClr val="000000"/>
                </a:solidFill>
                <a:latin typeface="URWPalladioL-Ital"/>
              </a:rPr>
              <a:t>n </a:t>
            </a:r>
            <a:r>
              <a:rPr lang="en-US" sz="1600" b="0" i="0" u="none" strike="noStrike" baseline="0" dirty="0">
                <a:solidFill>
                  <a:srgbClr val="000000"/>
                </a:solidFill>
                <a:latin typeface="Rpxr"/>
              </a:rPr>
              <a:t>= </a:t>
            </a:r>
            <a:r>
              <a:rPr lang="en-US" sz="1600" b="0" i="0" u="none" strike="noStrike" baseline="0" dirty="0">
                <a:solidFill>
                  <a:srgbClr val="000000"/>
                </a:solidFill>
                <a:latin typeface="URWPalladioL-Roma"/>
              </a:rPr>
              <a:t>45) or vulnerable (30.0%; </a:t>
            </a:r>
            <a:r>
              <a:rPr lang="en-US" sz="1600" b="0" i="0" u="none" strike="noStrike" baseline="0" dirty="0">
                <a:solidFill>
                  <a:srgbClr val="000000"/>
                </a:solidFill>
                <a:latin typeface="URWPalladioL-Ital"/>
              </a:rPr>
              <a:t>n </a:t>
            </a:r>
            <a:r>
              <a:rPr lang="en-US" sz="1600" b="0" i="0" u="none" strike="noStrike" baseline="0" dirty="0">
                <a:solidFill>
                  <a:srgbClr val="000000"/>
                </a:solidFill>
                <a:latin typeface="Rpxr"/>
              </a:rPr>
              <a:t>= </a:t>
            </a:r>
            <a:r>
              <a:rPr lang="en-US" sz="1600" b="0" i="0" u="none" strike="noStrike" baseline="0" dirty="0">
                <a:solidFill>
                  <a:srgbClr val="000000"/>
                </a:solidFill>
                <a:latin typeface="URWPalladioL-Roma"/>
              </a:rPr>
              <a:t>65)</a:t>
            </a:r>
          </a:p>
          <a:p>
            <a:pPr algn="l"/>
            <a:r>
              <a:rPr lang="en-US" sz="1600" dirty="0">
                <a:solidFill>
                  <a:srgbClr val="000000"/>
                </a:solidFill>
                <a:latin typeface="URWPalladioL-Roma"/>
              </a:rPr>
              <a:t>Although the seven species of sea turtle, represent approximately only 2% of the existing chelonian species </a:t>
            </a:r>
          </a:p>
          <a:p>
            <a:pPr marL="3257550" lvl="6" indent="-514350">
              <a:buFont typeface="+mj-lt"/>
              <a:buAutoNum type="romanLcPeriod"/>
            </a:pPr>
            <a:r>
              <a:rPr lang="en-US" sz="2000" i="1" u="sng" dirty="0">
                <a:solidFill>
                  <a:srgbClr val="000000"/>
                </a:solidFill>
                <a:latin typeface="URWPalladioL-Roma"/>
              </a:rPr>
              <a:t>Chelonia mydas, </a:t>
            </a:r>
          </a:p>
          <a:p>
            <a:pPr marL="3257550" lvl="6" indent="-514350">
              <a:buFont typeface="+mj-lt"/>
              <a:buAutoNum type="romanLcPeriod"/>
            </a:pPr>
            <a:r>
              <a:rPr lang="en-US" sz="2000" i="1" u="sng" dirty="0">
                <a:solidFill>
                  <a:srgbClr val="000000"/>
                </a:solidFill>
                <a:latin typeface="URWPalladioL-Roma"/>
              </a:rPr>
              <a:t>Caretta </a:t>
            </a:r>
            <a:r>
              <a:rPr lang="en-US" sz="2000" i="1" u="sng" dirty="0" err="1">
                <a:solidFill>
                  <a:srgbClr val="000000"/>
                </a:solidFill>
                <a:latin typeface="URWPalladioL-Roma"/>
              </a:rPr>
              <a:t>caretta</a:t>
            </a:r>
            <a:r>
              <a:rPr lang="en-US" sz="2000" i="1" u="sng" dirty="0">
                <a:solidFill>
                  <a:srgbClr val="000000"/>
                </a:solidFill>
                <a:latin typeface="URWPalladioL-Roma"/>
              </a:rPr>
              <a:t>, </a:t>
            </a:r>
          </a:p>
          <a:p>
            <a:pPr marL="3257550" lvl="6" indent="-514350">
              <a:buFont typeface="+mj-lt"/>
              <a:buAutoNum type="romanLcPeriod"/>
            </a:pPr>
            <a:r>
              <a:rPr lang="en-US" sz="2000" i="1" u="sng" dirty="0">
                <a:solidFill>
                  <a:srgbClr val="000000"/>
                </a:solidFill>
                <a:latin typeface="URWPalladioL-Roma"/>
              </a:rPr>
              <a:t>Eretmochelys imbricata</a:t>
            </a:r>
            <a:r>
              <a:rPr lang="en-US" sz="2000" i="1" dirty="0">
                <a:solidFill>
                  <a:srgbClr val="000000"/>
                </a:solidFill>
                <a:latin typeface="URWPalladioL-Roma"/>
              </a:rPr>
              <a:t>, </a:t>
            </a:r>
          </a:p>
          <a:p>
            <a:pPr marL="3257550" lvl="6" indent="-514350">
              <a:buFont typeface="+mj-lt"/>
              <a:buAutoNum type="romanLcPeriod"/>
            </a:pPr>
            <a:r>
              <a:rPr lang="en-US" sz="2000" i="1" u="sng" dirty="0" err="1">
                <a:solidFill>
                  <a:srgbClr val="000000"/>
                </a:solidFill>
                <a:latin typeface="URWPalladioL-Roma"/>
              </a:rPr>
              <a:t>Dermochelyis</a:t>
            </a:r>
            <a:r>
              <a:rPr lang="en-US" sz="2000" i="1" u="sng" dirty="0">
                <a:solidFill>
                  <a:srgbClr val="000000"/>
                </a:solidFill>
                <a:latin typeface="URWPalladioL-Roma"/>
              </a:rPr>
              <a:t> coriacea</a:t>
            </a:r>
            <a:r>
              <a:rPr lang="en-US" sz="2000" i="1" dirty="0">
                <a:solidFill>
                  <a:srgbClr val="000000"/>
                </a:solidFill>
                <a:latin typeface="URWPalladioL-Roma"/>
              </a:rPr>
              <a:t>, </a:t>
            </a:r>
          </a:p>
          <a:p>
            <a:pPr marL="3257550" lvl="6" indent="-514350">
              <a:buFont typeface="+mj-lt"/>
              <a:buAutoNum type="romanLcPeriod"/>
            </a:pPr>
            <a:r>
              <a:rPr lang="en-US" sz="2000" i="1" dirty="0" err="1">
                <a:solidFill>
                  <a:srgbClr val="000000"/>
                </a:solidFill>
                <a:latin typeface="URWPalladioL-Roma"/>
              </a:rPr>
              <a:t>Lepidochelys</a:t>
            </a:r>
            <a:r>
              <a:rPr lang="en-US" sz="2000" i="1" dirty="0">
                <a:solidFill>
                  <a:srgbClr val="000000"/>
                </a:solidFill>
                <a:latin typeface="URWPalladioL-Roma"/>
              </a:rPr>
              <a:t> kempii, </a:t>
            </a:r>
          </a:p>
          <a:p>
            <a:pPr marL="3257550" lvl="6" indent="-514350">
              <a:buFont typeface="+mj-lt"/>
              <a:buAutoNum type="romanLcPeriod"/>
            </a:pPr>
            <a:r>
              <a:rPr lang="en-US" sz="2000" i="1" u="sng" dirty="0">
                <a:solidFill>
                  <a:srgbClr val="000000"/>
                </a:solidFill>
                <a:latin typeface="URWPalladioL-Roma"/>
              </a:rPr>
              <a:t>L. olivacea</a:t>
            </a:r>
            <a:r>
              <a:rPr lang="en-US" sz="2000" i="1" dirty="0">
                <a:solidFill>
                  <a:srgbClr val="000000"/>
                </a:solidFill>
                <a:latin typeface="URWPalladioL-Roma"/>
              </a:rPr>
              <a:t>, </a:t>
            </a:r>
            <a:r>
              <a:rPr lang="en-US" sz="2000" dirty="0">
                <a:solidFill>
                  <a:srgbClr val="000000"/>
                </a:solidFill>
                <a:latin typeface="URWPalladioL-Roma"/>
              </a:rPr>
              <a:t>and</a:t>
            </a:r>
            <a:r>
              <a:rPr lang="en-US" sz="2000" i="1" dirty="0">
                <a:solidFill>
                  <a:srgbClr val="000000"/>
                </a:solidFill>
                <a:latin typeface="URWPalladioL-Roma"/>
              </a:rPr>
              <a:t> </a:t>
            </a:r>
          </a:p>
          <a:p>
            <a:pPr marL="3257550" lvl="6" indent="-514350">
              <a:buFont typeface="+mj-lt"/>
              <a:buAutoNum type="romanLcPeriod"/>
            </a:pPr>
            <a:r>
              <a:rPr lang="en-US" sz="2000" i="1" dirty="0">
                <a:solidFill>
                  <a:srgbClr val="000000"/>
                </a:solidFill>
                <a:latin typeface="URWPalladioL-Roma"/>
              </a:rPr>
              <a:t>Natator </a:t>
            </a:r>
            <a:r>
              <a:rPr lang="en-US" sz="2000" i="1" dirty="0" err="1">
                <a:solidFill>
                  <a:srgbClr val="000000"/>
                </a:solidFill>
                <a:latin typeface="URWPalladioL-Roma"/>
              </a:rPr>
              <a:t>depressus</a:t>
            </a:r>
            <a:r>
              <a:rPr lang="en-US" sz="2000" dirty="0">
                <a:solidFill>
                  <a:srgbClr val="000000"/>
                </a:solidFill>
                <a:latin typeface="URWPalladioL-Roma"/>
              </a:rPr>
              <a:t>)</a:t>
            </a:r>
            <a:endParaRPr lang="en-US" sz="600" dirty="0">
              <a:solidFill>
                <a:srgbClr val="000000"/>
              </a:solidFill>
              <a:latin typeface="URWPalladioL-Roma"/>
            </a:endParaRPr>
          </a:p>
        </p:txBody>
      </p:sp>
    </p:spTree>
    <p:extLst>
      <p:ext uri="{BB962C8B-B14F-4D97-AF65-F5344CB8AC3E}">
        <p14:creationId xmlns:p14="http://schemas.microsoft.com/office/powerpoint/2010/main" val="166287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EA676-1CA4-707C-4D2E-F3BE7C12582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9EB6507-067E-F9F8-E776-C4F8FCF094B7}"/>
              </a:ext>
            </a:extLst>
          </p:cNvPr>
          <p:cNvSpPr>
            <a:spLocks noGrp="1"/>
          </p:cNvSpPr>
          <p:nvPr>
            <p:ph idx="1"/>
          </p:nvPr>
        </p:nvSpPr>
        <p:spPr/>
        <p:txBody>
          <a:bodyPr/>
          <a:lstStyle/>
          <a:p>
            <a:endParaRPr lang="en-US"/>
          </a:p>
        </p:txBody>
      </p:sp>
      <p:pic>
        <p:nvPicPr>
          <p:cNvPr id="15362" name="Picture 2" descr="Category:Sea Turtles | Animal Database | Fandom">
            <a:extLst>
              <a:ext uri="{FF2B5EF4-FFF2-40B4-BE49-F238E27FC236}">
                <a16:creationId xmlns:a16="http://schemas.microsoft.com/office/drawing/2014/main" id="{588F5FD9-68CE-EBA9-E087-94DD82F317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5460" y="-441654"/>
            <a:ext cx="8461079" cy="734778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845E2280-D578-673C-1701-976F00C08A2C}"/>
              </a:ext>
            </a:extLst>
          </p:cNvPr>
          <p:cNvSpPr/>
          <p:nvPr/>
        </p:nvSpPr>
        <p:spPr>
          <a:xfrm>
            <a:off x="5342022" y="4507831"/>
            <a:ext cx="288757" cy="28875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043A540-164C-F4FB-0260-8254665FAF53}"/>
              </a:ext>
            </a:extLst>
          </p:cNvPr>
          <p:cNvSpPr/>
          <p:nvPr/>
        </p:nvSpPr>
        <p:spPr>
          <a:xfrm>
            <a:off x="6649453" y="6239482"/>
            <a:ext cx="288757" cy="28875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4279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EFE0DA-7CFA-FC77-4DF1-9D22084C03E2}"/>
              </a:ext>
            </a:extLst>
          </p:cNvPr>
          <p:cNvSpPr>
            <a:spLocks noGrp="1"/>
          </p:cNvSpPr>
          <p:nvPr>
            <p:ph idx="1"/>
          </p:nvPr>
        </p:nvSpPr>
        <p:spPr>
          <a:xfrm>
            <a:off x="1804738" y="1542639"/>
            <a:ext cx="9905999" cy="4757898"/>
          </a:xfrm>
        </p:spPr>
        <p:txBody>
          <a:bodyPr>
            <a:normAutofit/>
          </a:bodyPr>
          <a:lstStyle/>
          <a:p>
            <a:pPr marL="0" indent="0" algn="l">
              <a:buNone/>
            </a:pPr>
            <a:r>
              <a:rPr lang="en-US" sz="3200" dirty="0">
                <a:solidFill>
                  <a:srgbClr val="000000"/>
                </a:solidFill>
                <a:latin typeface="URWPalladioL-Roma"/>
              </a:rPr>
              <a:t>The </a:t>
            </a:r>
            <a:r>
              <a:rPr lang="en-US" sz="3200" b="0" i="0" u="none" strike="noStrike" baseline="0" dirty="0">
                <a:solidFill>
                  <a:srgbClr val="000000"/>
                </a:solidFill>
                <a:latin typeface="URWPalladioL-Roma"/>
              </a:rPr>
              <a:t>threats facing turtles are varied and include </a:t>
            </a:r>
          </a:p>
          <a:p>
            <a:pPr marL="0" indent="0" algn="l">
              <a:buNone/>
            </a:pPr>
            <a:r>
              <a:rPr lang="en-US" sz="2400" b="0" i="0" u="none" strike="noStrike" baseline="0" dirty="0">
                <a:solidFill>
                  <a:srgbClr val="000000"/>
                </a:solidFill>
                <a:latin typeface="URWPalladioL-Roma"/>
              </a:rPr>
              <a:t>		habitat alternation or loss, </a:t>
            </a:r>
          </a:p>
          <a:p>
            <a:pPr marL="0" indent="0" algn="l">
              <a:buNone/>
            </a:pPr>
            <a:r>
              <a:rPr lang="en-US" dirty="0">
                <a:solidFill>
                  <a:srgbClr val="000000"/>
                </a:solidFill>
                <a:latin typeface="URWPalladioL-Roma"/>
              </a:rPr>
              <a:t>		</a:t>
            </a:r>
            <a:r>
              <a:rPr lang="en-US" sz="2400" b="0" i="0" u="none" strike="noStrike" baseline="0" dirty="0">
                <a:solidFill>
                  <a:srgbClr val="000000"/>
                </a:solidFill>
                <a:latin typeface="URWPalladioL-Roma"/>
              </a:rPr>
              <a:t>overexploitation, </a:t>
            </a:r>
          </a:p>
          <a:p>
            <a:pPr marL="0" indent="0" algn="l">
              <a:buNone/>
            </a:pPr>
            <a:r>
              <a:rPr lang="en-US" dirty="0">
                <a:solidFill>
                  <a:srgbClr val="000000"/>
                </a:solidFill>
                <a:latin typeface="URWPalladioL-Roma"/>
              </a:rPr>
              <a:t>		</a:t>
            </a:r>
            <a:r>
              <a:rPr lang="en-US" sz="2400" b="0" i="0" u="none" strike="noStrike" baseline="0" dirty="0">
                <a:solidFill>
                  <a:srgbClr val="000000"/>
                </a:solidFill>
                <a:latin typeface="URWPalladioL-Roma"/>
              </a:rPr>
              <a:t>predation, </a:t>
            </a:r>
          </a:p>
          <a:p>
            <a:pPr marL="0" indent="0" algn="l">
              <a:buNone/>
            </a:pPr>
            <a:r>
              <a:rPr lang="en-US" dirty="0">
                <a:solidFill>
                  <a:srgbClr val="000000"/>
                </a:solidFill>
                <a:latin typeface="URWPalladioL-Roma"/>
              </a:rPr>
              <a:t>		</a:t>
            </a:r>
            <a:r>
              <a:rPr lang="en-US" sz="2400" b="0" i="0" u="none" strike="noStrike" baseline="0" dirty="0">
                <a:solidFill>
                  <a:srgbClr val="000000"/>
                </a:solidFill>
                <a:latin typeface="URWPalladioL-Roma"/>
              </a:rPr>
              <a:t>invasive species</a:t>
            </a:r>
          </a:p>
          <a:p>
            <a:pPr marL="0" indent="0" algn="l">
              <a:buNone/>
            </a:pPr>
            <a:r>
              <a:rPr lang="en-US" sz="2400" b="0" i="0" u="none" strike="noStrike" baseline="0" dirty="0">
                <a:solidFill>
                  <a:srgbClr val="000000"/>
                </a:solidFill>
                <a:latin typeface="URWPalladioL-Roma"/>
              </a:rPr>
              <a:t>		diseases, and </a:t>
            </a:r>
          </a:p>
          <a:p>
            <a:pPr marL="0" indent="0" algn="l">
              <a:buNone/>
            </a:pPr>
            <a:r>
              <a:rPr lang="en-US" sz="2400" b="0" i="0" u="none" strike="noStrike" baseline="0" dirty="0">
                <a:solidFill>
                  <a:srgbClr val="000000"/>
                </a:solidFill>
                <a:latin typeface="URWPalladioL-Roma"/>
              </a:rPr>
              <a:t>		</a:t>
            </a:r>
            <a:r>
              <a:rPr lang="en-US" sz="2400" b="1" i="0" u="none" strike="noStrike" baseline="0" dirty="0">
                <a:solidFill>
                  <a:srgbClr val="002060"/>
                </a:solidFill>
                <a:latin typeface="URWPalladioL-Roma"/>
              </a:rPr>
              <a:t>climate change</a:t>
            </a:r>
          </a:p>
          <a:p>
            <a:pPr marL="0" indent="0" algn="l">
              <a:buNone/>
            </a:pPr>
            <a:endParaRPr lang="en-US" sz="2400" b="1" i="0" u="none" strike="noStrike" baseline="0" dirty="0">
              <a:solidFill>
                <a:srgbClr val="000000"/>
              </a:solidFill>
              <a:latin typeface="URWPalladioL-Roma"/>
            </a:endParaRPr>
          </a:p>
          <a:p>
            <a:pPr marL="0" indent="0" algn="l">
              <a:buNone/>
            </a:pPr>
            <a:endParaRPr lang="en-US" sz="2400" b="0" i="0" u="none" strike="noStrike" baseline="0" dirty="0">
              <a:solidFill>
                <a:srgbClr val="000000"/>
              </a:solidFill>
              <a:latin typeface="URWPalladioL-Roma"/>
            </a:endParaRPr>
          </a:p>
          <a:p>
            <a:pPr marL="0" indent="0" algn="l">
              <a:buNone/>
            </a:pPr>
            <a:endParaRPr lang="en-US" sz="2400" b="0" i="0" u="none" strike="noStrike" baseline="0" dirty="0">
              <a:solidFill>
                <a:srgbClr val="000000"/>
              </a:solidFill>
              <a:latin typeface="URWPalladioL-Roma"/>
            </a:endParaRPr>
          </a:p>
          <a:p>
            <a:endParaRPr lang="en-US" dirty="0"/>
          </a:p>
        </p:txBody>
      </p:sp>
    </p:spTree>
    <p:extLst>
      <p:ext uri="{BB962C8B-B14F-4D97-AF65-F5344CB8AC3E}">
        <p14:creationId xmlns:p14="http://schemas.microsoft.com/office/powerpoint/2010/main" val="29691603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6196B1-5524-7F4A-C278-AA080BAF6DC2}"/>
              </a:ext>
            </a:extLst>
          </p:cNvPr>
          <p:cNvSpPr>
            <a:spLocks noGrp="1"/>
          </p:cNvSpPr>
          <p:nvPr>
            <p:ph idx="1"/>
          </p:nvPr>
        </p:nvSpPr>
        <p:spPr>
          <a:xfrm>
            <a:off x="1141413" y="1914207"/>
            <a:ext cx="10151428" cy="3541714"/>
          </a:xfrm>
        </p:spPr>
        <p:txBody>
          <a:bodyPr>
            <a:normAutofit lnSpcReduction="10000"/>
          </a:bodyPr>
          <a:lstStyle/>
          <a:p>
            <a:pPr algn="l"/>
            <a:r>
              <a:rPr lang="en-US" sz="2400" b="0" i="0" u="none" strike="noStrike" baseline="0" dirty="0">
                <a:solidFill>
                  <a:schemeClr val="bg1"/>
                </a:solidFill>
                <a:latin typeface="URWPalladioL-Roma"/>
              </a:rPr>
              <a:t>Anthropogenic climate change could conceivably affect each of the following levels, </a:t>
            </a:r>
          </a:p>
          <a:p>
            <a:pPr marL="0" indent="0" algn="l">
              <a:buNone/>
            </a:pPr>
            <a:r>
              <a:rPr lang="en-US" sz="2400" b="0" i="0" u="none" strike="noStrike" baseline="0" dirty="0">
                <a:solidFill>
                  <a:schemeClr val="bg1"/>
                </a:solidFill>
                <a:latin typeface="URWPalladioL-Roma"/>
              </a:rPr>
              <a:t>		</a:t>
            </a:r>
            <a:r>
              <a:rPr lang="en-US" b="0" i="0" u="none" strike="noStrike" baseline="0" dirty="0">
                <a:solidFill>
                  <a:schemeClr val="bg1"/>
                </a:solidFill>
                <a:latin typeface="URWPalladioL-Roma"/>
              </a:rPr>
              <a:t>with effects on individuals  - populations</a:t>
            </a:r>
            <a:r>
              <a:rPr lang="en-US" dirty="0">
                <a:solidFill>
                  <a:schemeClr val="bg1"/>
                </a:solidFill>
                <a:latin typeface="URWPalladioL-Roma"/>
              </a:rPr>
              <a:t> -</a:t>
            </a:r>
            <a:r>
              <a:rPr lang="en-US" b="0" i="0" u="none" strike="noStrike" baseline="0" dirty="0">
                <a:solidFill>
                  <a:schemeClr val="bg1"/>
                </a:solidFill>
                <a:latin typeface="URWPalladioL-Roma"/>
              </a:rPr>
              <a:t> communities.</a:t>
            </a:r>
          </a:p>
          <a:p>
            <a:pPr marL="0" indent="0" algn="l">
              <a:buNone/>
            </a:pPr>
            <a:endParaRPr lang="en-US" b="0" i="0" u="none" strike="noStrike" baseline="0" dirty="0">
              <a:solidFill>
                <a:schemeClr val="bg1"/>
              </a:solidFill>
              <a:latin typeface="URWPalladioL-Roma"/>
            </a:endParaRPr>
          </a:p>
          <a:p>
            <a:r>
              <a:rPr lang="en-US" sz="2400" b="0" i="0" u="none" strike="noStrike" baseline="0" dirty="0">
                <a:solidFill>
                  <a:srgbClr val="000000"/>
                </a:solidFill>
                <a:latin typeface="URWPalladioL-Roma"/>
              </a:rPr>
              <a:t>A</a:t>
            </a:r>
            <a:r>
              <a:rPr lang="en-US" sz="2400" dirty="0">
                <a:solidFill>
                  <a:srgbClr val="000000"/>
                </a:solidFill>
                <a:latin typeface="URWPalladioL-Roma"/>
              </a:rPr>
              <a:t>nthropogenic climate change could affect individual growth rates, fecundity, reproductive phenology , sex ratios via temperature-dependent sex determination, and predation rates. </a:t>
            </a:r>
          </a:p>
          <a:p>
            <a:endParaRPr lang="en-US" dirty="0"/>
          </a:p>
        </p:txBody>
      </p:sp>
    </p:spTree>
    <p:extLst>
      <p:ext uri="{BB962C8B-B14F-4D97-AF65-F5344CB8AC3E}">
        <p14:creationId xmlns:p14="http://schemas.microsoft.com/office/powerpoint/2010/main" val="18779398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BA2439-5D1A-995F-2AAD-FD17C217EA31}"/>
              </a:ext>
            </a:extLst>
          </p:cNvPr>
          <p:cNvSpPr>
            <a:spLocks noGrp="1"/>
          </p:cNvSpPr>
          <p:nvPr>
            <p:ph idx="1"/>
          </p:nvPr>
        </p:nvSpPr>
        <p:spPr>
          <a:xfrm>
            <a:off x="1028700" y="1609652"/>
            <a:ext cx="10134600" cy="4996441"/>
          </a:xfrm>
        </p:spPr>
        <p:txBody>
          <a:bodyPr>
            <a:normAutofit/>
          </a:bodyPr>
          <a:lstStyle/>
          <a:p>
            <a:r>
              <a:rPr lang="en-US" sz="2000" b="0" i="0" u="none" strike="noStrike" baseline="0" dirty="0">
                <a:solidFill>
                  <a:srgbClr val="000000"/>
                </a:solidFill>
                <a:latin typeface="URWPalladioL-Roma"/>
              </a:rPr>
              <a:t>Poikilothermic animals, may be particularly susceptible to the effects of anthropogenic climate change.</a:t>
            </a:r>
          </a:p>
          <a:p>
            <a:pPr marL="0" indent="0">
              <a:buNone/>
            </a:pPr>
            <a:endParaRPr lang="en-US" sz="2800" dirty="0"/>
          </a:p>
          <a:p>
            <a:pPr algn="l"/>
            <a:r>
              <a:rPr lang="en-US" sz="2000" dirty="0">
                <a:solidFill>
                  <a:srgbClr val="000000"/>
                </a:solidFill>
                <a:latin typeface="URWPalladioL-Roma"/>
              </a:rPr>
              <a:t>In addition, T</a:t>
            </a:r>
            <a:r>
              <a:rPr lang="en-US" sz="2000" b="0" i="0" u="none" strike="noStrike" baseline="0" dirty="0">
                <a:solidFill>
                  <a:srgbClr val="000000"/>
                </a:solidFill>
                <a:latin typeface="URWPalladioL-Roma"/>
              </a:rPr>
              <a:t>urtles has limited vagility and may not be able to keep pace with forecasted climatic changes </a:t>
            </a:r>
          </a:p>
          <a:p>
            <a:pPr marL="0" indent="0" algn="l">
              <a:buNone/>
            </a:pPr>
            <a:endParaRPr lang="en-US" sz="2000" b="0" i="0" u="none" strike="noStrike" baseline="0" dirty="0">
              <a:solidFill>
                <a:srgbClr val="000000"/>
              </a:solidFill>
              <a:latin typeface="URWPalladioL-Roma"/>
            </a:endParaRPr>
          </a:p>
          <a:p>
            <a:r>
              <a:rPr lang="en-US" sz="2000" dirty="0">
                <a:solidFill>
                  <a:srgbClr val="000000"/>
                </a:solidFill>
                <a:latin typeface="URWPalladioL-Roma"/>
              </a:rPr>
              <a:t>Although turtles have survived previous periods of climate change, the existing rate of change is far more rapid and turtles may not be able to respond in time, due in part to their long generation times</a:t>
            </a:r>
          </a:p>
        </p:txBody>
      </p:sp>
    </p:spTree>
    <p:extLst>
      <p:ext uri="{BB962C8B-B14F-4D97-AF65-F5344CB8AC3E}">
        <p14:creationId xmlns:p14="http://schemas.microsoft.com/office/powerpoint/2010/main" val="1285907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AA3DD-2CA0-36AF-FD6A-54B6C581690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BA6BA15-31B0-1CBA-AC35-F27243A1BFBD}"/>
              </a:ext>
            </a:extLst>
          </p:cNvPr>
          <p:cNvPicPr>
            <a:picLocks noGrp="1" noChangeAspect="1"/>
          </p:cNvPicPr>
          <p:nvPr>
            <p:ph idx="1"/>
          </p:nvPr>
        </p:nvPicPr>
        <p:blipFill>
          <a:blip r:embed="rId2"/>
          <a:stretch>
            <a:fillRect/>
          </a:stretch>
        </p:blipFill>
        <p:spPr>
          <a:xfrm>
            <a:off x="1264126" y="160019"/>
            <a:ext cx="9660571" cy="6541127"/>
          </a:xfrm>
        </p:spPr>
      </p:pic>
      <p:sp>
        <p:nvSpPr>
          <p:cNvPr id="6" name="TextBox 5">
            <a:extLst>
              <a:ext uri="{FF2B5EF4-FFF2-40B4-BE49-F238E27FC236}">
                <a16:creationId xmlns:a16="http://schemas.microsoft.com/office/drawing/2014/main" id="{EC71C88B-A098-DBD1-6C0D-75769A3077BB}"/>
              </a:ext>
            </a:extLst>
          </p:cNvPr>
          <p:cNvSpPr txBox="1"/>
          <p:nvPr/>
        </p:nvSpPr>
        <p:spPr>
          <a:xfrm>
            <a:off x="1488084" y="156853"/>
            <a:ext cx="9215831" cy="461665"/>
          </a:xfrm>
          <a:prstGeom prst="rect">
            <a:avLst/>
          </a:prstGeom>
          <a:solidFill>
            <a:schemeClr val="tx1"/>
          </a:solidFill>
        </p:spPr>
        <p:txBody>
          <a:bodyPr wrap="square" rtlCol="0">
            <a:spAutoFit/>
          </a:bodyPr>
          <a:lstStyle/>
          <a:p>
            <a:pPr algn="ctr"/>
            <a:r>
              <a:rPr lang="en-US" sz="2400" b="1" dirty="0">
                <a:solidFill>
                  <a:schemeClr val="bg2">
                    <a:lumMod val="50000"/>
                  </a:schemeClr>
                </a:solidFill>
              </a:rPr>
              <a:t>Global tracking dataset from 36 species of Marine Megafauna</a:t>
            </a:r>
          </a:p>
        </p:txBody>
      </p:sp>
      <p:sp>
        <p:nvSpPr>
          <p:cNvPr id="3" name="TextBox 2">
            <a:extLst>
              <a:ext uri="{FF2B5EF4-FFF2-40B4-BE49-F238E27FC236}">
                <a16:creationId xmlns:a16="http://schemas.microsoft.com/office/drawing/2014/main" id="{5EFB6791-D3D9-7B6B-FF7B-B19DCCECE311}"/>
              </a:ext>
            </a:extLst>
          </p:cNvPr>
          <p:cNvSpPr txBox="1"/>
          <p:nvPr/>
        </p:nvSpPr>
        <p:spPr>
          <a:xfrm>
            <a:off x="1305070" y="5123502"/>
            <a:ext cx="9544901" cy="1569660"/>
          </a:xfrm>
          <a:prstGeom prst="rect">
            <a:avLst/>
          </a:prstGeom>
          <a:solidFill>
            <a:schemeClr val="tx1"/>
          </a:solidFill>
        </p:spPr>
        <p:txBody>
          <a:bodyPr wrap="square" rtlCol="0">
            <a:spAutoFit/>
          </a:bodyPr>
          <a:lstStyle/>
          <a:p>
            <a:pPr algn="ctr"/>
            <a:r>
              <a:rPr lang="en-US" sz="2400" b="1" dirty="0">
                <a:solidFill>
                  <a:srgbClr val="0070C0"/>
                </a:solidFill>
              </a:rPr>
              <a:t>RESPONSES TO OCEAN TEMPERATURE</a:t>
            </a:r>
          </a:p>
          <a:p>
            <a:pPr algn="ctr"/>
            <a:endParaRPr lang="en-US" sz="2400" b="1" dirty="0">
              <a:solidFill>
                <a:schemeClr val="bg2">
                  <a:lumMod val="50000"/>
                </a:schemeClr>
              </a:solidFill>
            </a:endParaRPr>
          </a:p>
          <a:p>
            <a:pPr algn="ctr"/>
            <a:r>
              <a:rPr lang="en-US" sz="3200" b="1" dirty="0">
                <a:solidFill>
                  <a:srgbClr val="002060"/>
                </a:solidFill>
              </a:rPr>
              <a:t>WINTER - SUMMER</a:t>
            </a:r>
          </a:p>
          <a:p>
            <a:pPr algn="ctr"/>
            <a:endParaRPr lang="en-US" sz="1600" b="1" dirty="0">
              <a:solidFill>
                <a:schemeClr val="bg2">
                  <a:lumMod val="50000"/>
                </a:schemeClr>
              </a:solidFill>
            </a:endParaRPr>
          </a:p>
        </p:txBody>
      </p:sp>
    </p:spTree>
    <p:extLst>
      <p:ext uri="{BB962C8B-B14F-4D97-AF65-F5344CB8AC3E}">
        <p14:creationId xmlns:p14="http://schemas.microsoft.com/office/powerpoint/2010/main" val="932880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48BFA5-19CC-E7AE-3174-25A6378632FD}"/>
              </a:ext>
            </a:extLst>
          </p:cNvPr>
          <p:cNvSpPr>
            <a:spLocks noGrp="1"/>
          </p:cNvSpPr>
          <p:nvPr>
            <p:ph idx="1"/>
          </p:nvPr>
        </p:nvSpPr>
        <p:spPr>
          <a:xfrm>
            <a:off x="1088866" y="1658143"/>
            <a:ext cx="10014268" cy="3541714"/>
          </a:xfrm>
        </p:spPr>
        <p:txBody>
          <a:bodyPr/>
          <a:lstStyle/>
          <a:p>
            <a:pPr algn="l"/>
            <a:r>
              <a:rPr lang="en-US" sz="2400" b="0" i="0" u="none" strike="noStrike" baseline="0" dirty="0">
                <a:solidFill>
                  <a:schemeClr val="bg1"/>
                </a:solidFill>
                <a:latin typeface="URWPalladioL-Roma"/>
              </a:rPr>
              <a:t>Climate change could conceivably  modify resource availability, reducing or changing the prey base and affecting individual growth rates or survivorship.</a:t>
            </a:r>
          </a:p>
          <a:p>
            <a:pPr marL="0" indent="0" algn="l">
              <a:buNone/>
            </a:pPr>
            <a:r>
              <a:rPr lang="en-US" sz="2400" b="0" i="0" u="none" strike="noStrike" baseline="0" dirty="0">
                <a:solidFill>
                  <a:schemeClr val="bg1"/>
                </a:solidFill>
                <a:latin typeface="URWPalladioL-Roma"/>
              </a:rPr>
              <a:t> </a:t>
            </a:r>
          </a:p>
          <a:p>
            <a:r>
              <a:rPr lang="en-US" sz="2400" b="0" i="0" u="none" strike="noStrike" baseline="0" dirty="0">
                <a:solidFill>
                  <a:schemeClr val="bg1"/>
                </a:solidFill>
                <a:latin typeface="URWPalladioL-Roma"/>
              </a:rPr>
              <a:t>One notable exception is a study that found that a heat wave in 2010</a:t>
            </a:r>
            <a:r>
              <a:rPr lang="en-US" sz="2400" b="0" i="0" u="none" strike="noStrike" baseline="0" dirty="0">
                <a:solidFill>
                  <a:schemeClr val="bg1"/>
                </a:solidFill>
                <a:latin typeface="Rpxr"/>
              </a:rPr>
              <a:t>/</a:t>
            </a:r>
            <a:r>
              <a:rPr lang="en-US" sz="2400" b="0" i="0" u="none" strike="noStrike" baseline="0" dirty="0">
                <a:solidFill>
                  <a:schemeClr val="bg1"/>
                </a:solidFill>
                <a:latin typeface="URWPalladioL-Roma"/>
              </a:rPr>
              <a:t>2011 in Australia caused a 90% reduction in the amount of sea grass in some areas, which was linked to reduced health in green sea turtles for up to two years following the event</a:t>
            </a:r>
            <a:endParaRPr lang="en-US" sz="2400" dirty="0">
              <a:solidFill>
                <a:schemeClr val="bg1"/>
              </a:solidFill>
            </a:endParaRPr>
          </a:p>
          <a:p>
            <a:endParaRPr lang="en-US" dirty="0"/>
          </a:p>
        </p:txBody>
      </p:sp>
      <p:sp>
        <p:nvSpPr>
          <p:cNvPr id="7" name="TextBox 6">
            <a:extLst>
              <a:ext uri="{FF2B5EF4-FFF2-40B4-BE49-F238E27FC236}">
                <a16:creationId xmlns:a16="http://schemas.microsoft.com/office/drawing/2014/main" id="{44CA33BA-933C-AED0-05AE-E19629FC9E44}"/>
              </a:ext>
            </a:extLst>
          </p:cNvPr>
          <p:cNvSpPr txBox="1"/>
          <p:nvPr/>
        </p:nvSpPr>
        <p:spPr>
          <a:xfrm>
            <a:off x="3043990" y="5349860"/>
            <a:ext cx="6104020" cy="400110"/>
          </a:xfrm>
          <a:prstGeom prst="rect">
            <a:avLst/>
          </a:prstGeom>
          <a:noFill/>
        </p:spPr>
        <p:txBody>
          <a:bodyPr wrap="square">
            <a:spAutoFit/>
          </a:bodyPr>
          <a:lstStyle/>
          <a:p>
            <a:pPr algn="ctr"/>
            <a:r>
              <a:rPr lang="en-US" sz="2000" b="0" i="0" u="none" strike="noStrike" baseline="0" dirty="0">
                <a:solidFill>
                  <a:srgbClr val="002060"/>
                </a:solidFill>
                <a:latin typeface="URWPalladioL-Roma"/>
              </a:rPr>
              <a:t>SEA GRASS vs GREEN SEA TURTLES </a:t>
            </a:r>
            <a:endParaRPr lang="en-US" sz="2000" dirty="0">
              <a:solidFill>
                <a:srgbClr val="002060"/>
              </a:solidFill>
            </a:endParaRPr>
          </a:p>
        </p:txBody>
      </p:sp>
    </p:spTree>
    <p:extLst>
      <p:ext uri="{BB962C8B-B14F-4D97-AF65-F5344CB8AC3E}">
        <p14:creationId xmlns:p14="http://schemas.microsoft.com/office/powerpoint/2010/main" val="35057425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51121-BB69-BDE9-D855-28655EE504F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61B627F-2673-EFAB-9417-4D0C56AD4996}"/>
              </a:ext>
            </a:extLst>
          </p:cNvPr>
          <p:cNvPicPr>
            <a:picLocks noGrp="1" noChangeAspect="1"/>
          </p:cNvPicPr>
          <p:nvPr>
            <p:ph idx="1"/>
          </p:nvPr>
        </p:nvPicPr>
        <p:blipFill>
          <a:blip r:embed="rId2"/>
          <a:stretch>
            <a:fillRect/>
          </a:stretch>
        </p:blipFill>
        <p:spPr>
          <a:xfrm>
            <a:off x="978641" y="291821"/>
            <a:ext cx="10231542" cy="6274358"/>
          </a:xfrm>
        </p:spPr>
      </p:pic>
    </p:spTree>
    <p:extLst>
      <p:ext uri="{BB962C8B-B14F-4D97-AF65-F5344CB8AC3E}">
        <p14:creationId xmlns:p14="http://schemas.microsoft.com/office/powerpoint/2010/main" val="5358404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9B4511-791E-9F5B-4CF5-D5C4FB4BC9FD}"/>
              </a:ext>
            </a:extLst>
          </p:cNvPr>
          <p:cNvSpPr>
            <a:spLocks noGrp="1"/>
          </p:cNvSpPr>
          <p:nvPr>
            <p:ph idx="1"/>
          </p:nvPr>
        </p:nvSpPr>
        <p:spPr>
          <a:xfrm>
            <a:off x="1324292" y="1074209"/>
            <a:ext cx="9905999" cy="4254978"/>
          </a:xfrm>
        </p:spPr>
        <p:txBody>
          <a:bodyPr>
            <a:normAutofit/>
          </a:bodyPr>
          <a:lstStyle/>
          <a:p>
            <a:pPr algn="l"/>
            <a:endParaRPr lang="en-US" sz="2000" dirty="0">
              <a:solidFill>
                <a:schemeClr val="bg1"/>
              </a:solidFill>
              <a:latin typeface="URWPalladioL-Roma"/>
            </a:endParaRPr>
          </a:p>
          <a:p>
            <a:pPr algn="l"/>
            <a:r>
              <a:rPr lang="en-US" sz="2000" b="0" i="0" u="none" strike="noStrike" baseline="0" dirty="0">
                <a:solidFill>
                  <a:srgbClr val="000000"/>
                </a:solidFill>
                <a:latin typeface="URWPalladioL-Roma"/>
              </a:rPr>
              <a:t>The impacts of climate change may vary depending upon the life-history stage; </a:t>
            </a:r>
          </a:p>
          <a:p>
            <a:pPr marL="0" indent="0" algn="l">
              <a:buNone/>
            </a:pPr>
            <a:r>
              <a:rPr lang="en-US" sz="2000" b="0" i="0" u="none" strike="noStrike" baseline="0" dirty="0">
                <a:solidFill>
                  <a:srgbClr val="000000"/>
                </a:solidFill>
                <a:latin typeface="URWPalladioL-Roma"/>
              </a:rPr>
              <a:t>	Embryonic development are influenced by hydrology and </a:t>
            </a:r>
            <a:r>
              <a:rPr lang="en-US" sz="2000" dirty="0">
                <a:solidFill>
                  <a:srgbClr val="000000"/>
                </a:solidFill>
                <a:latin typeface="URWPalladioL-Roma"/>
              </a:rPr>
              <a:t>T</a:t>
            </a:r>
            <a:r>
              <a:rPr lang="en-US" sz="2000" b="0" i="0" u="none" strike="noStrike" baseline="0" dirty="0">
                <a:solidFill>
                  <a:srgbClr val="000000"/>
                </a:solidFill>
                <a:latin typeface="URWPalladioL-Roma"/>
              </a:rPr>
              <a:t> while they are in the nest. </a:t>
            </a:r>
          </a:p>
          <a:p>
            <a:pPr algn="l"/>
            <a:endParaRPr lang="en-US" sz="2000" b="0" i="0" u="none" strike="noStrike" baseline="0" dirty="0">
              <a:solidFill>
                <a:schemeClr val="bg1"/>
              </a:solidFill>
              <a:latin typeface="URWPalladioL-Roma"/>
            </a:endParaRPr>
          </a:p>
          <a:p>
            <a:pPr algn="l"/>
            <a:r>
              <a:rPr lang="en-US" sz="2000" b="0" i="0" u="none" strike="noStrike" baseline="0" dirty="0">
                <a:solidFill>
                  <a:schemeClr val="bg1"/>
                </a:solidFill>
                <a:latin typeface="URWPalladioL-Roma"/>
              </a:rPr>
              <a:t>In addition, phenotypic and behavioral plasticity could also potentially ameliorate or mitigate the effects of climate change. </a:t>
            </a:r>
          </a:p>
          <a:p>
            <a:pPr algn="l"/>
            <a:endParaRPr lang="en-US" sz="2000" dirty="0">
              <a:solidFill>
                <a:schemeClr val="bg1"/>
              </a:solidFill>
              <a:latin typeface="URWPalladioL-Roma"/>
            </a:endParaRPr>
          </a:p>
          <a:p>
            <a:pPr algn="l"/>
            <a:r>
              <a:rPr lang="en-US" sz="2000" b="0" i="0" u="none" strike="noStrike" baseline="0" dirty="0">
                <a:solidFill>
                  <a:schemeClr val="bg1"/>
                </a:solidFill>
                <a:latin typeface="URWPalladioL-Roma"/>
              </a:rPr>
              <a:t>For example, an individual could modify the date of egg-laying in response to warmer temperatures</a:t>
            </a:r>
          </a:p>
        </p:txBody>
      </p:sp>
    </p:spTree>
    <p:extLst>
      <p:ext uri="{BB962C8B-B14F-4D97-AF65-F5344CB8AC3E}">
        <p14:creationId xmlns:p14="http://schemas.microsoft.com/office/powerpoint/2010/main" val="4292176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5FAE42-997D-9E5C-5F96-9CB7915024B7}"/>
              </a:ext>
            </a:extLst>
          </p:cNvPr>
          <p:cNvSpPr>
            <a:spLocks noGrp="1"/>
          </p:cNvSpPr>
          <p:nvPr>
            <p:ph idx="1"/>
          </p:nvPr>
        </p:nvSpPr>
        <p:spPr>
          <a:xfrm>
            <a:off x="1143000" y="1838007"/>
            <a:ext cx="9905999" cy="3541714"/>
          </a:xfrm>
        </p:spPr>
        <p:txBody>
          <a:bodyPr>
            <a:normAutofit/>
          </a:bodyPr>
          <a:lstStyle/>
          <a:p>
            <a:pPr algn="l"/>
            <a:r>
              <a:rPr lang="en-US" sz="1800" b="0" i="0" u="none" strike="noStrike" baseline="0" dirty="0">
                <a:solidFill>
                  <a:srgbClr val="000000"/>
                </a:solidFill>
                <a:latin typeface="URWPalladioL-Roma"/>
              </a:rPr>
              <a:t>There are several studies about how temperatures affect adult sea turtles. </a:t>
            </a:r>
          </a:p>
          <a:p>
            <a:pPr algn="l"/>
            <a:r>
              <a:rPr lang="en-US" sz="1800" b="0" i="0" u="none" strike="noStrike" baseline="0" dirty="0">
                <a:solidFill>
                  <a:srgbClr val="000000"/>
                </a:solidFill>
                <a:latin typeface="URWPalladioL-Roma"/>
              </a:rPr>
              <a:t>For example, wintertime dive duration in loggerhead turtles is inversely related to sea surface temperatures, and they may adopt a “sit-and-wait” strategy with limited surfacing during periods of cold temperatures. </a:t>
            </a:r>
          </a:p>
          <a:p>
            <a:pPr algn="l"/>
            <a:r>
              <a:rPr lang="en-US" sz="1800" b="0" i="0" u="none" strike="noStrike" baseline="0" dirty="0">
                <a:solidFill>
                  <a:srgbClr val="000000"/>
                </a:solidFill>
                <a:latin typeface="URWPalladioL-Roma"/>
              </a:rPr>
              <a:t>Some sea turtle species will also make seasonal trips to forage in areas that are only thermally suitable on a seasonal basis.</a:t>
            </a:r>
          </a:p>
          <a:p>
            <a:pPr algn="l"/>
            <a:r>
              <a:rPr lang="en-US" sz="1800" b="0" i="0" u="none" strike="noStrike" baseline="0" dirty="0">
                <a:solidFill>
                  <a:srgbClr val="000000"/>
                </a:solidFill>
                <a:latin typeface="URWPalladioL-Roma"/>
              </a:rPr>
              <a:t> In addition, if water temperatures drop below 10 C, sea turtles may experience “cold stunning”, which can be lethal</a:t>
            </a:r>
            <a:endParaRPr lang="en-US" dirty="0"/>
          </a:p>
        </p:txBody>
      </p:sp>
    </p:spTree>
    <p:extLst>
      <p:ext uri="{BB962C8B-B14F-4D97-AF65-F5344CB8AC3E}">
        <p14:creationId xmlns:p14="http://schemas.microsoft.com/office/powerpoint/2010/main" val="16482946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24B4A-33DD-29F1-72CE-4BDCF9E9EBF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5C44DF9-CEA2-E62F-CF0A-A5E729F3ADC1}"/>
              </a:ext>
            </a:extLst>
          </p:cNvPr>
          <p:cNvSpPr>
            <a:spLocks noGrp="1"/>
          </p:cNvSpPr>
          <p:nvPr>
            <p:ph idx="1"/>
          </p:nvPr>
        </p:nvSpPr>
        <p:spPr/>
        <p:txBody>
          <a:bodyPr/>
          <a:lstStyle/>
          <a:p>
            <a:endParaRPr lang="en-US"/>
          </a:p>
        </p:txBody>
      </p:sp>
      <p:pic>
        <p:nvPicPr>
          <p:cNvPr id="9218" name="Picture 2" descr="Thousands of cold-stunned turtles rescued from freezing temperatures in  Texas nearing release - ABC News">
            <a:extLst>
              <a:ext uri="{FF2B5EF4-FFF2-40B4-BE49-F238E27FC236}">
                <a16:creationId xmlns:a16="http://schemas.microsoft.com/office/drawing/2014/main" id="{A2CB304D-967B-487F-52AA-BE1A582F3A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2150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277E50-9609-674D-1ACD-22E4C3C3F0AC}"/>
              </a:ext>
            </a:extLst>
          </p:cNvPr>
          <p:cNvSpPr>
            <a:spLocks noGrp="1"/>
          </p:cNvSpPr>
          <p:nvPr>
            <p:ph idx="1"/>
          </p:nvPr>
        </p:nvSpPr>
        <p:spPr>
          <a:xfrm>
            <a:off x="1143000" y="1712078"/>
            <a:ext cx="9905999" cy="3541714"/>
          </a:xfrm>
        </p:spPr>
        <p:txBody>
          <a:bodyPr>
            <a:normAutofit/>
          </a:bodyPr>
          <a:lstStyle/>
          <a:p>
            <a:pPr algn="l"/>
            <a:r>
              <a:rPr lang="en-US" sz="1800" b="0" i="0" u="none" strike="noStrike" baseline="0" dirty="0">
                <a:solidFill>
                  <a:schemeClr val="bg1"/>
                </a:solidFill>
                <a:latin typeface="URWPalladioL-Roma"/>
              </a:rPr>
              <a:t>Of the existing research regarding the effects of climate change on individuals, the majority of effort has focused on nest-site selection and its effects on egg development. </a:t>
            </a:r>
          </a:p>
          <a:p>
            <a:pPr algn="l"/>
            <a:r>
              <a:rPr lang="en-US" sz="1800" b="0" i="0" u="none" strike="noStrike" baseline="0" dirty="0">
                <a:solidFill>
                  <a:schemeClr val="bg1"/>
                </a:solidFill>
                <a:latin typeface="URWPalladioL-Roma"/>
              </a:rPr>
              <a:t>Nest-site selection influences the thermal environment for the developing embryos, which can affect embryo survivorship and the sex of the offspring  (High T - LOW Hatching)</a:t>
            </a:r>
          </a:p>
          <a:p>
            <a:pPr algn="l"/>
            <a:r>
              <a:rPr lang="en-US" sz="1800" b="0" i="0" u="none" strike="noStrike" baseline="0" dirty="0">
                <a:solidFill>
                  <a:schemeClr val="bg1"/>
                </a:solidFill>
                <a:latin typeface="URWPalladioL-Roma"/>
              </a:rPr>
              <a:t>In addition, it was also suggested that developing embryos can reposition themselves within the egg to take advantage of warmer temperatures</a:t>
            </a:r>
            <a:r>
              <a:rPr lang="en-US" sz="1800" dirty="0">
                <a:solidFill>
                  <a:schemeClr val="bg1"/>
                </a:solidFill>
                <a:latin typeface="URWPalladioL-Roma"/>
              </a:rPr>
              <a:t> – contested</a:t>
            </a:r>
          </a:p>
          <a:p>
            <a:pPr algn="l"/>
            <a:r>
              <a:rPr lang="en-US" sz="1800" b="0" i="0" u="none" strike="noStrike" baseline="0" dirty="0">
                <a:solidFill>
                  <a:schemeClr val="bg1"/>
                </a:solidFill>
                <a:latin typeface="URWPalladioL-Roma"/>
              </a:rPr>
              <a:t>Additionally, the rapid growth of embryos means that internal egg space rapidly diminishes, and muscle development is insufficient during the resulting narrow temporal window for behavioral thermoregulation</a:t>
            </a:r>
            <a:endParaRPr lang="en-US" dirty="0">
              <a:solidFill>
                <a:schemeClr val="bg1"/>
              </a:solidFill>
            </a:endParaRPr>
          </a:p>
        </p:txBody>
      </p:sp>
    </p:spTree>
    <p:extLst>
      <p:ext uri="{BB962C8B-B14F-4D97-AF65-F5344CB8AC3E}">
        <p14:creationId xmlns:p14="http://schemas.microsoft.com/office/powerpoint/2010/main" val="41318875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CD892-D471-ED67-F3C0-FC64F289BBD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4425037-FCB1-3E4C-D331-5A4AAE8971E1}"/>
              </a:ext>
            </a:extLst>
          </p:cNvPr>
          <p:cNvSpPr>
            <a:spLocks noGrp="1"/>
          </p:cNvSpPr>
          <p:nvPr>
            <p:ph idx="1"/>
          </p:nvPr>
        </p:nvSpPr>
        <p:spPr/>
        <p:txBody>
          <a:bodyPr/>
          <a:lstStyle/>
          <a:p>
            <a:pPr algn="l"/>
            <a:r>
              <a:rPr lang="en-US" sz="1800" b="0" i="0" u="none" strike="noStrike" baseline="0" dirty="0">
                <a:solidFill>
                  <a:schemeClr val="bg1"/>
                </a:solidFill>
                <a:latin typeface="URWPalladioL-Roma"/>
              </a:rPr>
              <a:t>Temperature and precipitation can affect growth rates of hatchling chelonians, and climate change could potentially negatively impact these rates. </a:t>
            </a:r>
          </a:p>
          <a:p>
            <a:pPr algn="l"/>
            <a:r>
              <a:rPr lang="en-US" sz="1800" b="0" i="0" u="none" strike="noStrike" baseline="0" dirty="0">
                <a:solidFill>
                  <a:schemeClr val="bg1"/>
                </a:solidFill>
                <a:latin typeface="URWPalladioL-Roma"/>
              </a:rPr>
              <a:t>For example, warmer temperatures can influence post-hatching growth rates, with warmer temperatures resulting in slower growth </a:t>
            </a:r>
          </a:p>
          <a:p>
            <a:pPr algn="l"/>
            <a:r>
              <a:rPr lang="en-US" sz="1800" b="0" i="0" u="none" strike="noStrike" baseline="0" dirty="0">
                <a:solidFill>
                  <a:schemeClr val="bg1"/>
                </a:solidFill>
                <a:latin typeface="URWPalladioL-Roma"/>
              </a:rPr>
              <a:t>In addition, climate change may also affect hatchling survivorship – </a:t>
            </a:r>
          </a:p>
          <a:p>
            <a:pPr algn="l"/>
            <a:r>
              <a:rPr lang="en-US" sz="1800" dirty="0">
                <a:solidFill>
                  <a:schemeClr val="bg1"/>
                </a:solidFill>
                <a:latin typeface="URWPalladioL-Roma"/>
              </a:rPr>
              <a:t>Higher</a:t>
            </a:r>
            <a:r>
              <a:rPr lang="en-US" sz="1800" b="0" i="0" u="none" strike="noStrike" baseline="0" dirty="0">
                <a:solidFill>
                  <a:schemeClr val="bg1"/>
                </a:solidFill>
                <a:latin typeface="URWPalladioL-Roma"/>
              </a:rPr>
              <a:t> T - lower survival, Vice versa for some </a:t>
            </a:r>
            <a:r>
              <a:rPr lang="en-US" sz="1800" b="0" i="0" u="none" strike="noStrike" baseline="0" dirty="0" err="1">
                <a:solidFill>
                  <a:schemeClr val="bg1"/>
                </a:solidFill>
                <a:latin typeface="URWPalladioL-Roma"/>
              </a:rPr>
              <a:t>spp</a:t>
            </a:r>
            <a:r>
              <a:rPr lang="en-US" sz="1800" b="0" i="0" u="none" strike="noStrike" baseline="0" dirty="0">
                <a:solidFill>
                  <a:schemeClr val="bg1"/>
                </a:solidFill>
                <a:latin typeface="URWPalladioL-Roma"/>
              </a:rPr>
              <a:t> </a:t>
            </a:r>
          </a:p>
          <a:p>
            <a:pPr algn="l"/>
            <a:endParaRPr lang="en-US" dirty="0">
              <a:solidFill>
                <a:schemeClr val="bg1"/>
              </a:solidFill>
            </a:endParaRPr>
          </a:p>
        </p:txBody>
      </p:sp>
    </p:spTree>
    <p:extLst>
      <p:ext uri="{BB962C8B-B14F-4D97-AF65-F5344CB8AC3E}">
        <p14:creationId xmlns:p14="http://schemas.microsoft.com/office/powerpoint/2010/main" val="41994206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6EFC73-CC35-160F-9122-C46AC926D21D}"/>
              </a:ext>
            </a:extLst>
          </p:cNvPr>
          <p:cNvSpPr>
            <a:spLocks noGrp="1"/>
          </p:cNvSpPr>
          <p:nvPr>
            <p:ph idx="1"/>
          </p:nvPr>
        </p:nvSpPr>
        <p:spPr>
          <a:xfrm>
            <a:off x="1143000" y="1658143"/>
            <a:ext cx="10149840" cy="3541714"/>
          </a:xfrm>
        </p:spPr>
        <p:txBody>
          <a:bodyPr>
            <a:normAutofit/>
          </a:bodyPr>
          <a:lstStyle/>
          <a:p>
            <a:pPr algn="l"/>
            <a:r>
              <a:rPr lang="en-US" b="0" i="0" u="none" strike="noStrike" baseline="0" dirty="0">
                <a:solidFill>
                  <a:schemeClr val="bg1"/>
                </a:solidFill>
                <a:latin typeface="URWPalladioL-Roma"/>
              </a:rPr>
              <a:t>Population-level impacts of climate change could include expansion or contraction of distributions, changes in sex ratios, changes in survivorship, and increases or decreases in fecundity and recruitment. </a:t>
            </a:r>
          </a:p>
          <a:p>
            <a:pPr algn="l"/>
            <a:r>
              <a:rPr lang="en-US" b="0" i="0" u="none" strike="noStrike" baseline="0" dirty="0">
                <a:solidFill>
                  <a:schemeClr val="bg1"/>
                </a:solidFill>
                <a:latin typeface="URWPalladioL-Roma"/>
              </a:rPr>
              <a:t>Additionally, anthropogenic climate change could reduce access to nesting substrates.</a:t>
            </a:r>
          </a:p>
          <a:p>
            <a:pPr algn="l"/>
            <a:r>
              <a:rPr lang="en-US" b="0" i="0" u="none" strike="noStrike" baseline="0" dirty="0">
                <a:solidFill>
                  <a:schemeClr val="bg1"/>
                </a:solidFill>
                <a:latin typeface="URWPalladioL-Roma"/>
              </a:rPr>
              <a:t>Phenological changes, such as the timing of reproduction, could also potentially occur</a:t>
            </a:r>
            <a:endParaRPr lang="en-US" dirty="0">
              <a:solidFill>
                <a:schemeClr val="bg1"/>
              </a:solidFill>
              <a:latin typeface="URWPalladioL-Roma"/>
            </a:endParaRPr>
          </a:p>
        </p:txBody>
      </p:sp>
    </p:spTree>
    <p:extLst>
      <p:ext uri="{BB962C8B-B14F-4D97-AF65-F5344CB8AC3E}">
        <p14:creationId xmlns:p14="http://schemas.microsoft.com/office/powerpoint/2010/main" val="35619879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96C18-92B7-9287-A0DA-FB269A9143F4}"/>
              </a:ext>
            </a:extLst>
          </p:cNvPr>
          <p:cNvSpPr>
            <a:spLocks noGrp="1"/>
          </p:cNvSpPr>
          <p:nvPr>
            <p:ph type="title"/>
          </p:nvPr>
        </p:nvSpPr>
        <p:spPr/>
        <p:txBody>
          <a:bodyPr/>
          <a:lstStyle/>
          <a:p>
            <a:r>
              <a:rPr lang="en-US" dirty="0" err="1"/>
              <a:t>Eg.</a:t>
            </a:r>
            <a:endParaRPr lang="en-US" dirty="0"/>
          </a:p>
        </p:txBody>
      </p:sp>
      <p:sp>
        <p:nvSpPr>
          <p:cNvPr id="3" name="Content Placeholder 2">
            <a:extLst>
              <a:ext uri="{FF2B5EF4-FFF2-40B4-BE49-F238E27FC236}">
                <a16:creationId xmlns:a16="http://schemas.microsoft.com/office/drawing/2014/main" id="{861F7F4A-775F-9715-F6B8-6F0261C2F2E0}"/>
              </a:ext>
            </a:extLst>
          </p:cNvPr>
          <p:cNvSpPr>
            <a:spLocks noGrp="1"/>
          </p:cNvSpPr>
          <p:nvPr>
            <p:ph idx="1"/>
          </p:nvPr>
        </p:nvSpPr>
        <p:spPr>
          <a:xfrm>
            <a:off x="1141412" y="2081848"/>
            <a:ext cx="9905999" cy="3541714"/>
          </a:xfrm>
        </p:spPr>
        <p:txBody>
          <a:bodyPr>
            <a:normAutofit fontScale="92500" lnSpcReduction="10000"/>
          </a:bodyPr>
          <a:lstStyle/>
          <a:p>
            <a:pPr algn="l"/>
            <a:r>
              <a:rPr lang="en-US" sz="2400" b="0" i="0" u="none" strike="noStrike" baseline="0" dirty="0">
                <a:solidFill>
                  <a:schemeClr val="bg1"/>
                </a:solidFill>
                <a:latin typeface="URWPalladioL-Roma"/>
              </a:rPr>
              <a:t>At a fine scale there was a slight northward shift in loggerhead sea turtle (</a:t>
            </a:r>
            <a:r>
              <a:rPr lang="en-US" sz="2400" b="0" i="0" u="none" strike="noStrike" baseline="0" dirty="0">
                <a:solidFill>
                  <a:schemeClr val="bg1"/>
                </a:solidFill>
                <a:latin typeface="URWPalladioL-Ital"/>
              </a:rPr>
              <a:t>Caretta caretta</a:t>
            </a:r>
            <a:r>
              <a:rPr lang="en-US" sz="2400" b="0" i="0" u="none" strike="noStrike" baseline="0" dirty="0">
                <a:solidFill>
                  <a:schemeClr val="bg1"/>
                </a:solidFill>
                <a:latin typeface="URWPalladioL-Roma"/>
              </a:rPr>
              <a:t>) nest placement along Melbourne Beach, Florida</a:t>
            </a:r>
          </a:p>
          <a:p>
            <a:pPr algn="l"/>
            <a:r>
              <a:rPr lang="en-US" sz="2400" b="0" i="0" u="none" strike="noStrike" baseline="0" dirty="0">
                <a:solidFill>
                  <a:schemeClr val="bg1"/>
                </a:solidFill>
                <a:latin typeface="URWPalladioL-Roma"/>
              </a:rPr>
              <a:t>Kemp’s ridley historically nested along approximately 1000 km of beach in Mexico, but have now been observed laying eggs as far away as the Atlantic coast of Florida, more than 1700 km distant, due to warmer conditions.</a:t>
            </a:r>
          </a:p>
          <a:p>
            <a:pPr algn="l"/>
            <a:r>
              <a:rPr lang="en-US" sz="2400" b="0" i="0" u="none" strike="noStrike" baseline="0" dirty="0">
                <a:solidFill>
                  <a:schemeClr val="bg1"/>
                </a:solidFill>
                <a:latin typeface="URWPalladioL-Roma"/>
              </a:rPr>
              <a:t>the distribution of the leatherback sea turtle is tied to the 15 C isotherm in the North Atlantic, and the summer position of this isotherm has shifted north by more than 330 km</a:t>
            </a:r>
            <a:endParaRPr lang="en-US" sz="2400" dirty="0">
              <a:solidFill>
                <a:schemeClr val="bg1"/>
              </a:solidFill>
              <a:latin typeface="URWPalladioL-Roma"/>
            </a:endParaRPr>
          </a:p>
          <a:p>
            <a:pPr algn="l"/>
            <a:endParaRPr lang="en-US" sz="2400" b="0" i="0" u="none" strike="noStrike" baseline="0" dirty="0">
              <a:solidFill>
                <a:schemeClr val="bg1"/>
              </a:solidFill>
              <a:latin typeface="URWPalladioL-Roma"/>
            </a:endParaRPr>
          </a:p>
          <a:p>
            <a:pPr algn="l"/>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26473048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25C5-F683-94DA-55D6-E1D550037D9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016B37E-8C18-8ED2-1FED-30F6085ACE83}"/>
              </a:ext>
            </a:extLst>
          </p:cNvPr>
          <p:cNvSpPr>
            <a:spLocks noGrp="1"/>
          </p:cNvSpPr>
          <p:nvPr>
            <p:ph idx="1"/>
          </p:nvPr>
        </p:nvSpPr>
        <p:spPr/>
        <p:txBody>
          <a:bodyPr/>
          <a:lstStyle/>
          <a:p>
            <a:endParaRPr lang="en-US"/>
          </a:p>
        </p:txBody>
      </p:sp>
      <p:pic>
        <p:nvPicPr>
          <p:cNvPr id="2050" name="Picture 2" descr="How is climate change impacting the world's ocean | United Nations">
            <a:extLst>
              <a:ext uri="{FF2B5EF4-FFF2-40B4-BE49-F238E27FC236}">
                <a16:creationId xmlns:a16="http://schemas.microsoft.com/office/drawing/2014/main" id="{B54949C9-7DFE-E648-E41E-E426A59386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362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99401-50D2-4FF9-A0E4-FB011779240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BDBEDF0-663B-47BB-9A22-36916E8793B8}"/>
              </a:ext>
            </a:extLst>
          </p:cNvPr>
          <p:cNvSpPr>
            <a:spLocks noGrp="1"/>
          </p:cNvSpPr>
          <p:nvPr>
            <p:ph idx="1"/>
          </p:nvPr>
        </p:nvSpPr>
        <p:spPr/>
        <p:txBody>
          <a:bodyPr/>
          <a:lstStyle/>
          <a:p>
            <a:endParaRPr lang="en-US"/>
          </a:p>
        </p:txBody>
      </p:sp>
      <p:pic>
        <p:nvPicPr>
          <p:cNvPr id="26626" name="Picture 2" descr="heuglin&amp;#39;s gull">
            <a:extLst>
              <a:ext uri="{FF2B5EF4-FFF2-40B4-BE49-F238E27FC236}">
                <a16:creationId xmlns:a16="http://schemas.microsoft.com/office/drawing/2014/main" id="{56D1284E-BF1A-44A1-89A4-D36D011072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568532" y="596087"/>
            <a:ext cx="9054935" cy="567701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09F733D3-39A8-4E36-93C4-8087D54C9283}"/>
              </a:ext>
            </a:extLst>
          </p:cNvPr>
          <p:cNvSpPr txBox="1">
            <a:spLocks/>
          </p:cNvSpPr>
          <p:nvPr/>
        </p:nvSpPr>
        <p:spPr>
          <a:xfrm>
            <a:off x="7052328" y="450857"/>
            <a:ext cx="3571139" cy="90694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1600" dirty="0" err="1">
                <a:solidFill>
                  <a:schemeClr val="bg2">
                    <a:lumMod val="75000"/>
                  </a:schemeClr>
                </a:solidFill>
              </a:rPr>
              <a:t>Heuglin’s</a:t>
            </a:r>
            <a:r>
              <a:rPr lang="en-US" sz="1600" dirty="0">
                <a:solidFill>
                  <a:schemeClr val="bg2">
                    <a:lumMod val="75000"/>
                  </a:schemeClr>
                </a:solidFill>
              </a:rPr>
              <a:t> Gull (</a:t>
            </a:r>
            <a:r>
              <a:rPr lang="en-US" sz="1600" i="1" dirty="0">
                <a:solidFill>
                  <a:schemeClr val="bg2">
                    <a:lumMod val="75000"/>
                  </a:schemeClr>
                </a:solidFill>
              </a:rPr>
              <a:t>Larus </a:t>
            </a:r>
            <a:r>
              <a:rPr lang="en-US" sz="1600" i="1" dirty="0" err="1">
                <a:solidFill>
                  <a:schemeClr val="bg2">
                    <a:lumMod val="75000"/>
                  </a:schemeClr>
                </a:solidFill>
              </a:rPr>
              <a:t>heuglini</a:t>
            </a:r>
            <a:r>
              <a:rPr lang="en-US" sz="1600" dirty="0">
                <a:solidFill>
                  <a:schemeClr val="bg2">
                    <a:lumMod val="75000"/>
                  </a:schemeClr>
                </a:solidFill>
              </a:rPr>
              <a:t>)</a:t>
            </a:r>
          </a:p>
        </p:txBody>
      </p:sp>
    </p:spTree>
    <p:extLst>
      <p:ext uri="{BB962C8B-B14F-4D97-AF65-F5344CB8AC3E}">
        <p14:creationId xmlns:p14="http://schemas.microsoft.com/office/powerpoint/2010/main" val="24382774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BBF75-0131-51E0-4E7B-E407E4B783E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431792F-E94F-9B86-A608-0D88D121317E}"/>
              </a:ext>
            </a:extLst>
          </p:cNvPr>
          <p:cNvSpPr>
            <a:spLocks noGrp="1"/>
          </p:cNvSpPr>
          <p:nvPr>
            <p:ph idx="1"/>
          </p:nvPr>
        </p:nvSpPr>
        <p:spPr/>
        <p:txBody>
          <a:bodyPr/>
          <a:lstStyle/>
          <a:p>
            <a:endParaRPr lang="en-US"/>
          </a:p>
        </p:txBody>
      </p:sp>
      <p:pic>
        <p:nvPicPr>
          <p:cNvPr id="17410" name="Picture 2" descr="Coastal erosion devours Nintavur | Daily News">
            <a:extLst>
              <a:ext uri="{FF2B5EF4-FFF2-40B4-BE49-F238E27FC236}">
                <a16:creationId xmlns:a16="http://schemas.microsoft.com/office/drawing/2014/main" id="{E8415AE6-AEC5-6DD8-A936-A031AD3739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463" y="-45049"/>
            <a:ext cx="12368463" cy="6903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2163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D3136-2B06-63E2-4E34-AA1FA4F4DA8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8CB716B-E4B4-9E5F-571E-B5C9C903C43E}"/>
              </a:ext>
            </a:extLst>
          </p:cNvPr>
          <p:cNvPicPr>
            <a:picLocks noGrp="1" noChangeAspect="1"/>
          </p:cNvPicPr>
          <p:nvPr>
            <p:ph idx="1"/>
          </p:nvPr>
        </p:nvPicPr>
        <p:blipFill>
          <a:blip r:embed="rId2"/>
          <a:stretch>
            <a:fillRect/>
          </a:stretch>
        </p:blipFill>
        <p:spPr>
          <a:xfrm>
            <a:off x="-25004" y="4718"/>
            <a:ext cx="12238833" cy="9186287"/>
          </a:xfrm>
        </p:spPr>
      </p:pic>
    </p:spTree>
    <p:extLst>
      <p:ext uri="{BB962C8B-B14F-4D97-AF65-F5344CB8AC3E}">
        <p14:creationId xmlns:p14="http://schemas.microsoft.com/office/powerpoint/2010/main" val="36798521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364332-18B1-2E29-950D-01DE430B5D11}"/>
              </a:ext>
            </a:extLst>
          </p:cNvPr>
          <p:cNvSpPr>
            <a:spLocks noGrp="1"/>
          </p:cNvSpPr>
          <p:nvPr>
            <p:ph idx="1"/>
          </p:nvPr>
        </p:nvSpPr>
        <p:spPr>
          <a:xfrm>
            <a:off x="1155266" y="1806141"/>
            <a:ext cx="10371715" cy="3541714"/>
          </a:xfrm>
        </p:spPr>
        <p:txBody>
          <a:bodyPr>
            <a:normAutofit fontScale="85000" lnSpcReduction="20000"/>
          </a:bodyPr>
          <a:lstStyle/>
          <a:p>
            <a:pPr algn="l"/>
            <a:r>
              <a:rPr lang="en-US" sz="1800" b="0" i="0" u="none" strike="noStrike" baseline="0" dirty="0">
                <a:solidFill>
                  <a:schemeClr val="bg1"/>
                </a:solidFill>
                <a:latin typeface="URWPalladioL-Roma"/>
              </a:rPr>
              <a:t>Climate change could conceivably affect Temperature-dependent </a:t>
            </a:r>
            <a:r>
              <a:rPr lang="en-US" sz="1800" dirty="0">
                <a:solidFill>
                  <a:schemeClr val="bg1"/>
                </a:solidFill>
                <a:latin typeface="URWPalladioL-Roma"/>
              </a:rPr>
              <a:t>S</a:t>
            </a:r>
            <a:r>
              <a:rPr lang="en-US" sz="1800" b="0" i="0" u="none" strike="noStrike" baseline="0" dirty="0">
                <a:solidFill>
                  <a:schemeClr val="bg1"/>
                </a:solidFill>
                <a:latin typeface="URWPalladioL-Roma"/>
              </a:rPr>
              <a:t>ex </a:t>
            </a:r>
            <a:r>
              <a:rPr lang="en-US" sz="1800" dirty="0">
                <a:solidFill>
                  <a:schemeClr val="bg1"/>
                </a:solidFill>
                <a:latin typeface="URWPalladioL-Roma"/>
              </a:rPr>
              <a:t>D</a:t>
            </a:r>
            <a:r>
              <a:rPr lang="en-US" sz="1800" b="0" i="0" u="none" strike="noStrike" baseline="0" dirty="0">
                <a:solidFill>
                  <a:schemeClr val="bg1"/>
                </a:solidFill>
                <a:latin typeface="URWPalladioL-Roma"/>
              </a:rPr>
              <a:t>etermination (TSD), although the pattern of TSD in turtles is variable</a:t>
            </a:r>
          </a:p>
          <a:p>
            <a:pPr algn="l"/>
            <a:r>
              <a:rPr lang="en-US" sz="1800" dirty="0">
                <a:solidFill>
                  <a:schemeClr val="bg1"/>
                </a:solidFill>
                <a:latin typeface="URWPalladioL-Roma"/>
              </a:rPr>
              <a:t>(</a:t>
            </a:r>
            <a:r>
              <a:rPr lang="en-US" sz="1800" b="0" i="0" u="none" strike="noStrike" baseline="0" dirty="0">
                <a:solidFill>
                  <a:schemeClr val="bg1"/>
                </a:solidFill>
                <a:latin typeface="URWPalladioL-Roma"/>
              </a:rPr>
              <a:t>some species exhibit genetic sex determination)</a:t>
            </a:r>
          </a:p>
          <a:p>
            <a:pPr algn="l"/>
            <a:r>
              <a:rPr lang="en-US" sz="1800" b="0" i="0" u="none" strike="noStrike" baseline="0" dirty="0">
                <a:solidFill>
                  <a:schemeClr val="bg1"/>
                </a:solidFill>
                <a:latin typeface="URWPalladioL-Roma"/>
              </a:rPr>
              <a:t>There are three types of TSD: </a:t>
            </a:r>
          </a:p>
          <a:p>
            <a:pPr marL="914400" lvl="2" indent="0">
              <a:buNone/>
            </a:pPr>
            <a:r>
              <a:rPr lang="en-US" b="0" i="0" u="none" strike="noStrike" baseline="0" dirty="0">
                <a:solidFill>
                  <a:schemeClr val="bg1"/>
                </a:solidFill>
                <a:latin typeface="URWPalladioL-Roma"/>
              </a:rPr>
              <a:t>(1) Low temperatures result in females, while high temperatures result in males - FM  </a:t>
            </a:r>
            <a:r>
              <a:rPr lang="en-US" b="0" i="0" u="none" strike="noStrike" baseline="0" dirty="0">
                <a:solidFill>
                  <a:srgbClr val="C00000"/>
                </a:solidFill>
                <a:latin typeface="URWPalladioL-Roma"/>
              </a:rPr>
              <a:t>XXX</a:t>
            </a:r>
          </a:p>
          <a:p>
            <a:pPr marL="914400" lvl="2" indent="0">
              <a:buNone/>
            </a:pPr>
            <a:r>
              <a:rPr lang="en-US" b="0" i="0" u="none" strike="noStrike" baseline="0" dirty="0">
                <a:solidFill>
                  <a:schemeClr val="bg1"/>
                </a:solidFill>
                <a:latin typeface="URWPalladioL-Roma"/>
              </a:rPr>
              <a:t>(2) low temperatures produce males while high temperatures produce females - MF </a:t>
            </a:r>
          </a:p>
          <a:p>
            <a:pPr marL="914400" lvl="2" indent="0">
              <a:buNone/>
            </a:pPr>
            <a:r>
              <a:rPr lang="en-US" b="0" i="0" u="none" strike="noStrike" baseline="0" dirty="0">
                <a:solidFill>
                  <a:schemeClr val="bg1"/>
                </a:solidFill>
                <a:latin typeface="URWPalladioL-Roma"/>
              </a:rPr>
              <a:t>(3) low temperatures result in females, medium temperatures result in males, and high temperatures result in females - FMF </a:t>
            </a:r>
          </a:p>
          <a:p>
            <a:pPr marL="914400" lvl="2" indent="0">
              <a:buNone/>
            </a:pPr>
            <a:endParaRPr lang="en-US" sz="2800" dirty="0">
              <a:solidFill>
                <a:schemeClr val="bg1"/>
              </a:solidFill>
              <a:latin typeface="URWPalladioL-Roma"/>
            </a:endParaRPr>
          </a:p>
          <a:p>
            <a:pPr algn="l"/>
            <a:r>
              <a:rPr lang="en-US" sz="1800" b="0" i="0" u="none" strike="noStrike" baseline="0" dirty="0">
                <a:solidFill>
                  <a:schemeClr val="bg1"/>
                </a:solidFill>
                <a:latin typeface="URWPalladioL-Roma"/>
              </a:rPr>
              <a:t>The pivotal temperature is the temperature at which the ratio of male to female turtles is 1:1 for species that exhibit TSD</a:t>
            </a:r>
          </a:p>
          <a:p>
            <a:pPr algn="l"/>
            <a:r>
              <a:rPr lang="en-US" sz="1800" b="0" i="0" u="none" strike="noStrike" baseline="0" dirty="0">
                <a:solidFill>
                  <a:schemeClr val="bg1"/>
                </a:solidFill>
                <a:latin typeface="URWPalladioL-Roma"/>
              </a:rPr>
              <a:t>some species exhibit geographical variation in the pivotal temperature between male and female offspring</a:t>
            </a:r>
            <a:endParaRPr lang="en-US" sz="2800" dirty="0">
              <a:solidFill>
                <a:schemeClr val="bg1"/>
              </a:solidFill>
            </a:endParaRPr>
          </a:p>
        </p:txBody>
      </p:sp>
    </p:spTree>
    <p:extLst>
      <p:ext uri="{BB962C8B-B14F-4D97-AF65-F5344CB8AC3E}">
        <p14:creationId xmlns:p14="http://schemas.microsoft.com/office/powerpoint/2010/main" val="41267025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52D067-9D7B-E402-1F39-8D26C16C9622}"/>
              </a:ext>
            </a:extLst>
          </p:cNvPr>
          <p:cNvSpPr>
            <a:spLocks noGrp="1"/>
          </p:cNvSpPr>
          <p:nvPr>
            <p:ph idx="1"/>
          </p:nvPr>
        </p:nvSpPr>
        <p:spPr>
          <a:xfrm>
            <a:off x="1143000" y="1847705"/>
            <a:ext cx="9905999" cy="3541714"/>
          </a:xfrm>
        </p:spPr>
        <p:txBody>
          <a:bodyPr>
            <a:normAutofit/>
          </a:bodyPr>
          <a:lstStyle/>
          <a:p>
            <a:pPr algn="l"/>
            <a:r>
              <a:rPr lang="en-US" sz="1800" b="0" i="0" u="none" strike="noStrike" baseline="0" dirty="0">
                <a:solidFill>
                  <a:srgbClr val="000000"/>
                </a:solidFill>
                <a:latin typeface="URWPalladioL-Roma"/>
              </a:rPr>
              <a:t>warmer temperatures may exceed the pivotal temperature and are most frequently linked with an increase in feminization </a:t>
            </a:r>
          </a:p>
          <a:p>
            <a:pPr algn="l"/>
            <a:r>
              <a:rPr lang="en-US" sz="1800" b="0" i="0" u="none" strike="noStrike" baseline="0" dirty="0">
                <a:solidFill>
                  <a:srgbClr val="000000"/>
                </a:solidFill>
                <a:latin typeface="URWPalladioL-Roma"/>
              </a:rPr>
              <a:t>For example,</a:t>
            </a:r>
          </a:p>
          <a:p>
            <a:pPr lvl="1"/>
            <a:r>
              <a:rPr lang="en-US" sz="1800" b="0" i="0" u="none" strike="noStrike" baseline="0" dirty="0">
                <a:solidFill>
                  <a:srgbClr val="000000"/>
                </a:solidFill>
                <a:latin typeface="URWPalladioL-Roma"/>
              </a:rPr>
              <a:t>Green sea turtles reproducing in the northern Great Barrier reef have become extremely female-biased during the past two decades and this population is at risk of becoming completely feminized in the near future . </a:t>
            </a:r>
          </a:p>
          <a:p>
            <a:pPr lvl="1"/>
            <a:r>
              <a:rPr lang="en-US" sz="1800" b="0" i="0" u="none" strike="noStrike" baseline="0" dirty="0">
                <a:solidFill>
                  <a:srgbClr val="000000"/>
                </a:solidFill>
                <a:latin typeface="URWPalladioL-Roma"/>
              </a:rPr>
              <a:t>In the Caribbean, green sea turtles, hawksbill, and leatherback turtles have had female-biased hatchling sex ratios for at least the last century, and it is anticipated that climate change will further exacerbate this skew </a:t>
            </a:r>
            <a:endParaRPr lang="en-US" sz="2800" dirty="0"/>
          </a:p>
        </p:txBody>
      </p:sp>
    </p:spTree>
    <p:extLst>
      <p:ext uri="{BB962C8B-B14F-4D97-AF65-F5344CB8AC3E}">
        <p14:creationId xmlns:p14="http://schemas.microsoft.com/office/powerpoint/2010/main" val="41510106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ED750-2C2C-9B3E-77DF-4B34D950BEB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1DC4D7A-33E9-A0AF-5F70-9AFDAB176CB5}"/>
              </a:ext>
            </a:extLst>
          </p:cNvPr>
          <p:cNvSpPr>
            <a:spLocks noGrp="1"/>
          </p:cNvSpPr>
          <p:nvPr>
            <p:ph idx="1"/>
          </p:nvPr>
        </p:nvSpPr>
        <p:spPr/>
        <p:txBody>
          <a:bodyPr>
            <a:normAutofit/>
          </a:bodyPr>
          <a:lstStyle/>
          <a:p>
            <a:pPr algn="l"/>
            <a:r>
              <a:rPr lang="en-US" sz="2000" b="0" i="0" u="none" strike="noStrike" baseline="0" dirty="0">
                <a:solidFill>
                  <a:schemeClr val="bg1"/>
                </a:solidFill>
                <a:latin typeface="URWPalladioL-Roma"/>
              </a:rPr>
              <a:t>There is also evidence that temperatures play a role in seasonal movements. </a:t>
            </a:r>
          </a:p>
          <a:p>
            <a:pPr marL="0" indent="0" algn="l">
              <a:buNone/>
            </a:pPr>
            <a:endParaRPr lang="en-US" sz="2000" b="0" i="0" u="none" strike="noStrike" baseline="0" dirty="0">
              <a:solidFill>
                <a:schemeClr val="bg1"/>
              </a:solidFill>
              <a:latin typeface="URWPalladioL-Roma"/>
            </a:endParaRPr>
          </a:p>
          <a:p>
            <a:pPr algn="l"/>
            <a:r>
              <a:rPr lang="en-US" sz="2000" b="0" i="0" u="none" strike="noStrike" baseline="0" dirty="0">
                <a:solidFill>
                  <a:schemeClr val="bg1"/>
                </a:solidFill>
                <a:latin typeface="URWPalladioL-Roma"/>
              </a:rPr>
              <a:t>Hawksbill sea turtles in the Persian</a:t>
            </a:r>
            <a:r>
              <a:rPr lang="en-US" sz="2000" b="0" i="0" u="none" strike="noStrike" baseline="0" dirty="0">
                <a:solidFill>
                  <a:schemeClr val="bg1"/>
                </a:solidFill>
                <a:latin typeface="Rpxr"/>
              </a:rPr>
              <a:t>/</a:t>
            </a:r>
            <a:r>
              <a:rPr lang="en-US" sz="2000" b="0" i="0" u="none" strike="noStrike" baseline="0" dirty="0">
                <a:solidFill>
                  <a:schemeClr val="bg1"/>
                </a:solidFill>
                <a:latin typeface="URWPalladioL-Roma"/>
              </a:rPr>
              <a:t>Arabian Gulf temporarily emigrate from the area during the hottest summer months of June through August when the sea surface temperature averages 33.5 C and return when temperatures begin to cool down during September and October</a:t>
            </a:r>
            <a:endParaRPr lang="en-US" sz="2800" dirty="0">
              <a:solidFill>
                <a:schemeClr val="bg1"/>
              </a:solidFill>
            </a:endParaRPr>
          </a:p>
        </p:txBody>
      </p:sp>
    </p:spTree>
    <p:extLst>
      <p:ext uri="{BB962C8B-B14F-4D97-AF65-F5344CB8AC3E}">
        <p14:creationId xmlns:p14="http://schemas.microsoft.com/office/powerpoint/2010/main" val="2452319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DD3A8-1EB6-F187-B44C-B39D940BB32B}"/>
              </a:ext>
            </a:extLst>
          </p:cNvPr>
          <p:cNvSpPr>
            <a:spLocks noGrp="1"/>
          </p:cNvSpPr>
          <p:nvPr>
            <p:ph type="title"/>
          </p:nvPr>
        </p:nvSpPr>
        <p:spPr>
          <a:xfrm>
            <a:off x="1315979" y="4846031"/>
            <a:ext cx="10482551" cy="1478570"/>
          </a:xfrm>
        </p:spPr>
        <p:txBody>
          <a:bodyPr>
            <a:noAutofit/>
          </a:bodyPr>
          <a:lstStyle/>
          <a:p>
            <a:r>
              <a:rPr lang="en-US" sz="1600" dirty="0">
                <a:solidFill>
                  <a:schemeClr val="bg1"/>
                </a:solidFill>
                <a:latin typeface="URWPalladioL-Bold"/>
              </a:rPr>
              <a:t>Climate change and marine turtles: recent advances and future directions</a:t>
            </a:r>
            <a:br>
              <a:rPr lang="en-US" sz="1600" dirty="0">
                <a:solidFill>
                  <a:schemeClr val="bg1"/>
                </a:solidFill>
                <a:latin typeface="URWPalladioL-Bold"/>
              </a:rPr>
            </a:br>
            <a:r>
              <a:rPr lang="en-US" sz="1600" b="1" dirty="0">
                <a:solidFill>
                  <a:schemeClr val="bg1"/>
                </a:solidFill>
                <a:latin typeface="URWPalladioL-Bold"/>
              </a:rPr>
              <a:t>Ana R. </a:t>
            </a:r>
            <a:r>
              <a:rPr lang="en-US" sz="1600" b="1" dirty="0" err="1">
                <a:solidFill>
                  <a:schemeClr val="bg1"/>
                </a:solidFill>
                <a:latin typeface="URWPalladioL-Bold"/>
              </a:rPr>
              <a:t>Patrício</a:t>
            </a:r>
            <a:r>
              <a:rPr lang="en-US" sz="1600" b="1" dirty="0">
                <a:solidFill>
                  <a:schemeClr val="bg1"/>
                </a:solidFill>
                <a:latin typeface="URWPalladioL-Bold"/>
              </a:rPr>
              <a:t>, Lucy A. Hawkes, Jonathan R. </a:t>
            </a:r>
            <a:r>
              <a:rPr lang="en-US" sz="1600" b="1" dirty="0" err="1">
                <a:solidFill>
                  <a:schemeClr val="bg1"/>
                </a:solidFill>
                <a:latin typeface="URWPalladioL-Bold"/>
              </a:rPr>
              <a:t>Monsinjon</a:t>
            </a:r>
            <a:r>
              <a:rPr lang="en-US" sz="1600" b="1" dirty="0">
                <a:solidFill>
                  <a:schemeClr val="bg1"/>
                </a:solidFill>
                <a:latin typeface="URWPalladioL-Bold"/>
              </a:rPr>
              <a:t>, Brendan J. Godley, </a:t>
            </a:r>
            <a:r>
              <a:rPr lang="es-ES" sz="1600" b="1" dirty="0">
                <a:solidFill>
                  <a:schemeClr val="bg1"/>
                </a:solidFill>
                <a:latin typeface="URWPalladioL-Bold"/>
              </a:rPr>
              <a:t>Mariana M. P. B. Fuentes</a:t>
            </a:r>
            <a:br>
              <a:rPr lang="es-ES" sz="1600" b="1" dirty="0">
                <a:solidFill>
                  <a:schemeClr val="bg1"/>
                </a:solidFill>
                <a:latin typeface="URWPalladioL-Bold"/>
              </a:rPr>
            </a:br>
            <a:br>
              <a:rPr lang="es-ES" sz="1600" b="1" dirty="0">
                <a:solidFill>
                  <a:schemeClr val="bg1"/>
                </a:solidFill>
                <a:latin typeface="URWPalladioL-Bold"/>
              </a:rPr>
            </a:br>
            <a:r>
              <a:rPr lang="en-US" sz="1600" i="0" u="none" strike="noStrike" baseline="0" dirty="0">
                <a:solidFill>
                  <a:schemeClr val="bg1"/>
                </a:solidFill>
                <a:latin typeface="URWPalladioL-Bold"/>
              </a:rPr>
              <a:t>A Review of the Effects of Climate Change on Chelonians</a:t>
            </a:r>
            <a:br>
              <a:rPr lang="en-US" sz="1400" b="1" i="0" u="none" strike="noStrike" baseline="0" dirty="0">
                <a:solidFill>
                  <a:schemeClr val="bg1"/>
                </a:solidFill>
                <a:latin typeface="URWPalladioL-Bold"/>
              </a:rPr>
            </a:br>
            <a:r>
              <a:rPr lang="en-US" sz="1400" b="1" i="0" u="none" strike="noStrike" baseline="0" dirty="0">
                <a:solidFill>
                  <a:schemeClr val="bg1"/>
                </a:solidFill>
                <a:latin typeface="URWPalladioL-Bold"/>
              </a:rPr>
              <a:t>Christopher J. Butler</a:t>
            </a:r>
            <a:br>
              <a:rPr lang="en-US" sz="1400" b="1" i="0" u="none" strike="noStrike" baseline="0" dirty="0">
                <a:solidFill>
                  <a:schemeClr val="bg1"/>
                </a:solidFill>
                <a:latin typeface="URWPalladioL-Bold"/>
              </a:rPr>
            </a:br>
            <a:br>
              <a:rPr lang="en-US" sz="1400" b="1" i="0" u="none" strike="noStrike" baseline="0" dirty="0">
                <a:solidFill>
                  <a:schemeClr val="bg1"/>
                </a:solidFill>
                <a:latin typeface="URWPalladioL-Bold"/>
              </a:rPr>
            </a:br>
            <a:endParaRPr lang="en-US" sz="1400" b="1" dirty="0">
              <a:solidFill>
                <a:schemeClr val="bg1"/>
              </a:solidFill>
              <a:latin typeface="URWPalladioL-Bold"/>
            </a:endParaRPr>
          </a:p>
        </p:txBody>
      </p:sp>
      <p:sp>
        <p:nvSpPr>
          <p:cNvPr id="3" name="Content Placeholder 2">
            <a:extLst>
              <a:ext uri="{FF2B5EF4-FFF2-40B4-BE49-F238E27FC236}">
                <a16:creationId xmlns:a16="http://schemas.microsoft.com/office/drawing/2014/main" id="{3203E230-04CF-F55A-99A2-4187C5C82FA9}"/>
              </a:ext>
            </a:extLst>
          </p:cNvPr>
          <p:cNvSpPr>
            <a:spLocks noGrp="1"/>
          </p:cNvSpPr>
          <p:nvPr>
            <p:ph idx="1"/>
          </p:nvPr>
        </p:nvSpPr>
        <p:spPr>
          <a:xfrm>
            <a:off x="1143000" y="1588580"/>
            <a:ext cx="9905999" cy="2522019"/>
          </a:xfrm>
        </p:spPr>
        <p:txBody>
          <a:bodyPr>
            <a:normAutofit/>
          </a:bodyPr>
          <a:lstStyle/>
          <a:p>
            <a:pPr algn="l"/>
            <a:r>
              <a:rPr lang="en-US" sz="2000" b="0" i="0" u="none" strike="noStrike" baseline="0" dirty="0">
                <a:solidFill>
                  <a:srgbClr val="000000"/>
                </a:solidFill>
                <a:latin typeface="URWPalladioL-Roma"/>
              </a:rPr>
              <a:t>There is also evidence that increasing temperatures impact abundance, nesting phenology, and intervals between successive nesting seasons for hawksbill turtles in the southern Gulf of Mexico. </a:t>
            </a:r>
          </a:p>
          <a:p>
            <a:pPr algn="l"/>
            <a:r>
              <a:rPr lang="en-US" sz="2000" b="0" i="0" u="none" strike="noStrike" baseline="0" dirty="0">
                <a:solidFill>
                  <a:srgbClr val="000000"/>
                </a:solidFill>
                <a:latin typeface="URWPalladioL-Roma"/>
              </a:rPr>
              <a:t>For example, sea surface temperatures (SSTs) for Pacific loggerhead foraging areas have steadily increased since 1955 and nesting abundance at rookeries declined as temperatures increased</a:t>
            </a:r>
            <a:endParaRPr lang="en-US" sz="2800" dirty="0"/>
          </a:p>
        </p:txBody>
      </p:sp>
    </p:spTree>
    <p:extLst>
      <p:ext uri="{BB962C8B-B14F-4D97-AF65-F5344CB8AC3E}">
        <p14:creationId xmlns:p14="http://schemas.microsoft.com/office/powerpoint/2010/main" val="27316825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CDEBB-74F0-08B6-429B-3C425BF58AC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3A0182F-24E8-A67F-BDD0-2AF3A430236C}"/>
              </a:ext>
            </a:extLst>
          </p:cNvPr>
          <p:cNvSpPr>
            <a:spLocks noGrp="1"/>
          </p:cNvSpPr>
          <p:nvPr>
            <p:ph idx="1"/>
          </p:nvPr>
        </p:nvSpPr>
        <p:spPr/>
        <p:txBody>
          <a:bodyPr/>
          <a:lstStyle/>
          <a:p>
            <a:endParaRPr lang="en-US"/>
          </a:p>
        </p:txBody>
      </p:sp>
      <p:pic>
        <p:nvPicPr>
          <p:cNvPr id="13314" name="Picture 2" descr="Tuna's Last Stand | Hakai Magazine">
            <a:extLst>
              <a:ext uri="{FF2B5EF4-FFF2-40B4-BE49-F238E27FC236}">
                <a16:creationId xmlns:a16="http://schemas.microsoft.com/office/drawing/2014/main" id="{A7ADF82C-6C17-4C75-3630-23D022B890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0160" y="-114848"/>
            <a:ext cx="14752320" cy="70861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F03E7B97-1519-889B-5883-F22F58B82B31}"/>
              </a:ext>
            </a:extLst>
          </p:cNvPr>
          <p:cNvSpPr txBox="1">
            <a:spLocks/>
          </p:cNvSpPr>
          <p:nvPr/>
        </p:nvSpPr>
        <p:spPr>
          <a:xfrm>
            <a:off x="1752601" y="993976"/>
            <a:ext cx="9905998" cy="14785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r"/>
            <a:r>
              <a:rPr lang="en-US" dirty="0">
                <a:solidFill>
                  <a:schemeClr val="bg1"/>
                </a:solidFill>
              </a:rPr>
              <a:t>Impacts on tuna</a:t>
            </a:r>
          </a:p>
        </p:txBody>
      </p:sp>
    </p:spTree>
    <p:extLst>
      <p:ext uri="{BB962C8B-B14F-4D97-AF65-F5344CB8AC3E}">
        <p14:creationId xmlns:p14="http://schemas.microsoft.com/office/powerpoint/2010/main" val="1701733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E6DCF-F4C9-3E12-8A3F-6383CE2D0B9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6968D2B-D4A7-E695-37C0-2D6022C707E0}"/>
              </a:ext>
            </a:extLst>
          </p:cNvPr>
          <p:cNvSpPr>
            <a:spLocks noGrp="1"/>
          </p:cNvSpPr>
          <p:nvPr>
            <p:ph idx="1"/>
          </p:nvPr>
        </p:nvSpPr>
        <p:spPr/>
        <p:txBody>
          <a:bodyPr/>
          <a:lstStyle/>
          <a:p>
            <a:endParaRPr lang="en-US"/>
          </a:p>
        </p:txBody>
      </p:sp>
      <p:pic>
        <p:nvPicPr>
          <p:cNvPr id="12290" name="Picture 2" descr="Fisheries in the Pacific - Overview of tuna fisheries, stock status and  management framework in the Western and Central Pacific Ocean -  pacific-credo Publications">
            <a:extLst>
              <a:ext uri="{FF2B5EF4-FFF2-40B4-BE49-F238E27FC236}">
                <a16:creationId xmlns:a16="http://schemas.microsoft.com/office/drawing/2014/main" id="{4C8E8568-395A-D302-F844-1EB440845F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962" y="383987"/>
            <a:ext cx="10738076" cy="6090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678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D828A-7A1E-DE7D-EBCF-5E271B3FA80E}"/>
              </a:ext>
            </a:extLst>
          </p:cNvPr>
          <p:cNvSpPr>
            <a:spLocks noGrp="1"/>
          </p:cNvSpPr>
          <p:nvPr>
            <p:ph type="title"/>
          </p:nvPr>
        </p:nvSpPr>
        <p:spPr>
          <a:xfrm>
            <a:off x="1155266" y="390340"/>
            <a:ext cx="9905998" cy="1478570"/>
          </a:xfrm>
        </p:spPr>
        <p:txBody>
          <a:bodyPr/>
          <a:lstStyle/>
          <a:p>
            <a:r>
              <a:rPr lang="en-US" sz="1800" b="0" i="0" u="none" strike="noStrike" baseline="0" dirty="0">
                <a:solidFill>
                  <a:schemeClr val="bg1"/>
                </a:solidFill>
                <a:latin typeface="AdvOT596495f2"/>
              </a:rPr>
              <a:t>Increased water temperature</a:t>
            </a:r>
            <a:endParaRPr lang="en-US" dirty="0">
              <a:solidFill>
                <a:schemeClr val="bg1"/>
              </a:solidFill>
            </a:endParaRPr>
          </a:p>
        </p:txBody>
      </p:sp>
      <p:sp>
        <p:nvSpPr>
          <p:cNvPr id="3" name="Content Placeholder 2">
            <a:extLst>
              <a:ext uri="{FF2B5EF4-FFF2-40B4-BE49-F238E27FC236}">
                <a16:creationId xmlns:a16="http://schemas.microsoft.com/office/drawing/2014/main" id="{372860B0-4121-3CCE-1E44-258592D07606}"/>
              </a:ext>
            </a:extLst>
          </p:cNvPr>
          <p:cNvSpPr>
            <a:spLocks noGrp="1"/>
          </p:cNvSpPr>
          <p:nvPr>
            <p:ph idx="1"/>
          </p:nvPr>
        </p:nvSpPr>
        <p:spPr>
          <a:xfrm>
            <a:off x="1141410" y="1658142"/>
            <a:ext cx="10227630" cy="3660617"/>
          </a:xfrm>
        </p:spPr>
        <p:txBody>
          <a:bodyPr>
            <a:normAutofit/>
          </a:bodyPr>
          <a:lstStyle/>
          <a:p>
            <a:pPr algn="l"/>
            <a:r>
              <a:rPr lang="en-US" sz="1600" b="0" i="0" dirty="0">
                <a:solidFill>
                  <a:schemeClr val="bg1"/>
                </a:solidFill>
                <a:effectLst/>
                <a:latin typeface="arial" panose="020B0604020202020204" pitchFamily="34" charset="0"/>
              </a:rPr>
              <a:t>For each degree of ocean warming, </a:t>
            </a:r>
            <a:r>
              <a:rPr lang="en-US" sz="1600" b="1" i="0" dirty="0">
                <a:solidFill>
                  <a:schemeClr val="bg1"/>
                </a:solidFill>
                <a:effectLst/>
                <a:latin typeface="arial" panose="020B0604020202020204" pitchFamily="34" charset="0"/>
              </a:rPr>
              <a:t>oxygen concentration goes down by 2 percent</a:t>
            </a:r>
            <a:r>
              <a:rPr lang="en-US" sz="1600" b="0" i="0" dirty="0">
                <a:solidFill>
                  <a:schemeClr val="bg1"/>
                </a:solidFill>
                <a:effectLst/>
                <a:latin typeface="arial" panose="020B0604020202020204" pitchFamily="34" charset="0"/>
              </a:rPr>
              <a:t>. </a:t>
            </a:r>
          </a:p>
          <a:p>
            <a:pPr algn="l"/>
            <a:r>
              <a:rPr lang="en-US" sz="1600" b="0" i="0" dirty="0">
                <a:solidFill>
                  <a:schemeClr val="bg1"/>
                </a:solidFill>
                <a:effectLst/>
                <a:latin typeface="arial" panose="020B0604020202020204" pitchFamily="34" charset="0"/>
              </a:rPr>
              <a:t>Over the short term, the higher T slow the rate of ocean circulation, exacerbating regional O</a:t>
            </a:r>
            <a:r>
              <a:rPr lang="en-US" sz="1600" b="0" i="0" baseline="-25000" dirty="0">
                <a:solidFill>
                  <a:schemeClr val="bg1"/>
                </a:solidFill>
                <a:effectLst/>
                <a:latin typeface="arial" panose="020B0604020202020204" pitchFamily="34" charset="0"/>
              </a:rPr>
              <a:t>2</a:t>
            </a:r>
            <a:r>
              <a:rPr lang="en-US" sz="1600" b="0" i="0" dirty="0">
                <a:solidFill>
                  <a:schemeClr val="bg1"/>
                </a:solidFill>
                <a:effectLst/>
                <a:latin typeface="arial" panose="020B0604020202020204" pitchFamily="34" charset="0"/>
              </a:rPr>
              <a:t> depletion.   </a:t>
            </a:r>
          </a:p>
          <a:p>
            <a:pPr algn="l"/>
            <a:endParaRPr lang="en-US" sz="1800" b="0" i="0" u="none" strike="noStrike" baseline="0" dirty="0">
              <a:solidFill>
                <a:schemeClr val="bg1"/>
              </a:solidFill>
              <a:latin typeface="AdvOT596495f2"/>
            </a:endParaRPr>
          </a:p>
        </p:txBody>
      </p:sp>
      <p:pic>
        <p:nvPicPr>
          <p:cNvPr id="4" name="Picture 2" descr="Dissolved oxygen and water temperature for Passaic River below Pompton River at Two Bridges, N. J., 2017">
            <a:extLst>
              <a:ext uri="{FF2B5EF4-FFF2-40B4-BE49-F238E27FC236}">
                <a16:creationId xmlns:a16="http://schemas.microsoft.com/office/drawing/2014/main" id="{E5B84650-4944-96C8-6423-8E4A7B2ADA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1233" y="2763455"/>
            <a:ext cx="5989533" cy="3823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4979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9F404-5FED-0102-9230-584E41667E41}"/>
              </a:ext>
            </a:extLst>
          </p:cNvPr>
          <p:cNvSpPr>
            <a:spLocks noGrp="1"/>
          </p:cNvSpPr>
          <p:nvPr>
            <p:ph type="title"/>
          </p:nvPr>
        </p:nvSpPr>
        <p:spPr>
          <a:xfrm>
            <a:off x="1143001" y="166627"/>
            <a:ext cx="9905998" cy="1478570"/>
          </a:xfrm>
        </p:spPr>
        <p:txBody>
          <a:bodyPr/>
          <a:lstStyle/>
          <a:p>
            <a:pPr algn="ctr"/>
            <a:r>
              <a:rPr lang="en-US" dirty="0"/>
              <a:t>Effects of temperature on tuna</a:t>
            </a:r>
          </a:p>
        </p:txBody>
      </p:sp>
      <p:pic>
        <p:nvPicPr>
          <p:cNvPr id="5" name="Content Placeholder 4">
            <a:extLst>
              <a:ext uri="{FF2B5EF4-FFF2-40B4-BE49-F238E27FC236}">
                <a16:creationId xmlns:a16="http://schemas.microsoft.com/office/drawing/2014/main" id="{4224B893-0C67-8993-E514-8E5D46AE7EE9}"/>
              </a:ext>
            </a:extLst>
          </p:cNvPr>
          <p:cNvPicPr>
            <a:picLocks noGrp="1" noChangeAspect="1"/>
          </p:cNvPicPr>
          <p:nvPr>
            <p:ph idx="1"/>
          </p:nvPr>
        </p:nvPicPr>
        <p:blipFill>
          <a:blip r:embed="rId2"/>
          <a:stretch>
            <a:fillRect/>
          </a:stretch>
        </p:blipFill>
        <p:spPr>
          <a:xfrm>
            <a:off x="2100420" y="1645197"/>
            <a:ext cx="7991157" cy="4610605"/>
          </a:xfrm>
        </p:spPr>
      </p:pic>
    </p:spTree>
    <p:extLst>
      <p:ext uri="{BB962C8B-B14F-4D97-AF65-F5344CB8AC3E}">
        <p14:creationId xmlns:p14="http://schemas.microsoft.com/office/powerpoint/2010/main" val="1136673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B83A3D-34C1-4A4B-890E-F917C9A52FD0}"/>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F7FC1E7E-9518-496E-9A02-0C3F3291AD28}"/>
              </a:ext>
            </a:extLst>
          </p:cNvPr>
          <p:cNvPicPr>
            <a:picLocks noGrp="1" noChangeAspect="1"/>
          </p:cNvPicPr>
          <p:nvPr>
            <p:ph idx="1"/>
          </p:nvPr>
        </p:nvPicPr>
        <p:blipFill>
          <a:blip r:embed="rId2"/>
          <a:stretch>
            <a:fillRect/>
          </a:stretch>
        </p:blipFill>
        <p:spPr>
          <a:xfrm>
            <a:off x="0" y="-30505"/>
            <a:ext cx="12237975" cy="7019133"/>
          </a:xfrm>
        </p:spPr>
      </p:pic>
    </p:spTree>
    <p:extLst>
      <p:ext uri="{BB962C8B-B14F-4D97-AF65-F5344CB8AC3E}">
        <p14:creationId xmlns:p14="http://schemas.microsoft.com/office/powerpoint/2010/main" val="27235382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EB1EEB8-F60F-66CC-F5DC-837C47903044}"/>
              </a:ext>
            </a:extLst>
          </p:cNvPr>
          <p:cNvPicPr>
            <a:picLocks noGrp="1" noChangeAspect="1"/>
          </p:cNvPicPr>
          <p:nvPr>
            <p:ph idx="1"/>
          </p:nvPr>
        </p:nvPicPr>
        <p:blipFill>
          <a:blip r:embed="rId2"/>
          <a:stretch>
            <a:fillRect/>
          </a:stretch>
        </p:blipFill>
        <p:spPr>
          <a:xfrm>
            <a:off x="2116966" y="1747775"/>
            <a:ext cx="7958065" cy="4467540"/>
          </a:xfrm>
        </p:spPr>
      </p:pic>
      <p:sp>
        <p:nvSpPr>
          <p:cNvPr id="6" name="Title 1">
            <a:extLst>
              <a:ext uri="{FF2B5EF4-FFF2-40B4-BE49-F238E27FC236}">
                <a16:creationId xmlns:a16="http://schemas.microsoft.com/office/drawing/2014/main" id="{5197AFD4-8FFB-3DFB-109C-437101D3371D}"/>
              </a:ext>
            </a:extLst>
          </p:cNvPr>
          <p:cNvSpPr txBox="1">
            <a:spLocks/>
          </p:cNvSpPr>
          <p:nvPr/>
        </p:nvSpPr>
        <p:spPr>
          <a:xfrm>
            <a:off x="1143000" y="349507"/>
            <a:ext cx="9905998" cy="14785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n-US" dirty="0"/>
              <a:t>Effects of oxygen on tuna</a:t>
            </a:r>
          </a:p>
        </p:txBody>
      </p:sp>
    </p:spTree>
    <p:extLst>
      <p:ext uri="{BB962C8B-B14F-4D97-AF65-F5344CB8AC3E}">
        <p14:creationId xmlns:p14="http://schemas.microsoft.com/office/powerpoint/2010/main" val="39328385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447B6F-6070-157F-0DFF-E34D9F87EF7F}"/>
              </a:ext>
            </a:extLst>
          </p:cNvPr>
          <p:cNvSpPr>
            <a:spLocks noGrp="1"/>
          </p:cNvSpPr>
          <p:nvPr>
            <p:ph idx="1"/>
          </p:nvPr>
        </p:nvSpPr>
        <p:spPr>
          <a:xfrm>
            <a:off x="1143000" y="1790902"/>
            <a:ext cx="9905999" cy="3541714"/>
          </a:xfrm>
        </p:spPr>
        <p:txBody>
          <a:bodyPr>
            <a:normAutofit fontScale="85000" lnSpcReduction="20000"/>
          </a:bodyPr>
          <a:lstStyle/>
          <a:p>
            <a:pPr algn="l"/>
            <a:r>
              <a:rPr lang="en-US" sz="2400" b="0" i="0" u="none" strike="noStrike" baseline="0" dirty="0">
                <a:solidFill>
                  <a:schemeClr val="bg1"/>
                </a:solidFill>
                <a:latin typeface="AdvOT596495f2"/>
              </a:rPr>
              <a:t>Suitable areas for BFT larvae may shift up north by 2050, and occurrence of BFT larvae in GOM may decrease in late spring by 39</a:t>
            </a:r>
            <a:r>
              <a:rPr lang="en-US" sz="2400" b="0" i="0" u="none" strike="noStrike" baseline="0" dirty="0">
                <a:solidFill>
                  <a:schemeClr val="bg1"/>
                </a:solidFill>
                <a:latin typeface="AdvOT596495f2+20"/>
              </a:rPr>
              <a:t>–</a:t>
            </a:r>
            <a:r>
              <a:rPr lang="en-US" sz="2400" b="0" i="0" u="none" strike="noStrike" baseline="0" dirty="0">
                <a:solidFill>
                  <a:schemeClr val="bg1"/>
                </a:solidFill>
                <a:latin typeface="AdvOT596495f2"/>
              </a:rPr>
              <a:t>61% by 2050, with higher decrease in May</a:t>
            </a:r>
            <a:r>
              <a:rPr lang="en-US" sz="2400" b="0" i="0" u="none" strike="noStrike" baseline="0" dirty="0">
                <a:solidFill>
                  <a:schemeClr val="bg1"/>
                </a:solidFill>
                <a:latin typeface="AdvOT596495f2+20"/>
              </a:rPr>
              <a:t>–</a:t>
            </a:r>
            <a:r>
              <a:rPr lang="en-US" sz="2400" b="0" i="0" u="none" strike="noStrike" baseline="0" dirty="0">
                <a:solidFill>
                  <a:schemeClr val="bg1"/>
                </a:solidFill>
                <a:latin typeface="AdvOT596495f2"/>
              </a:rPr>
              <a:t>June and higher increase in March</a:t>
            </a:r>
            <a:r>
              <a:rPr lang="en-US" sz="2400" b="0" i="0" u="none" strike="noStrike" baseline="0" dirty="0">
                <a:solidFill>
                  <a:schemeClr val="bg1"/>
                </a:solidFill>
                <a:latin typeface="AdvOT596495f2+20"/>
              </a:rPr>
              <a:t>–</a:t>
            </a:r>
            <a:r>
              <a:rPr lang="en-US" sz="2400" b="0" i="0" u="none" strike="noStrike" baseline="0" dirty="0">
                <a:solidFill>
                  <a:schemeClr val="bg1"/>
                </a:solidFill>
                <a:latin typeface="AdvOT596495f2"/>
              </a:rPr>
              <a:t>April.</a:t>
            </a:r>
            <a:endParaRPr lang="en-US" sz="2400" dirty="0">
              <a:solidFill>
                <a:schemeClr val="bg1"/>
              </a:solidFill>
              <a:latin typeface="AdvOT596495f2"/>
            </a:endParaRPr>
          </a:p>
          <a:p>
            <a:pPr algn="l"/>
            <a:endParaRPr lang="en-US" sz="2400" dirty="0">
              <a:solidFill>
                <a:schemeClr val="bg1"/>
              </a:solidFill>
              <a:latin typeface="AdvOT596495f2"/>
            </a:endParaRPr>
          </a:p>
          <a:p>
            <a:pPr algn="l"/>
            <a:r>
              <a:rPr lang="en-US" sz="2400" b="0" i="0" u="none" strike="noStrike" baseline="0" dirty="0">
                <a:solidFill>
                  <a:schemeClr val="bg1"/>
                </a:solidFill>
                <a:latin typeface="AdvOT596495f2"/>
              </a:rPr>
              <a:t>Water T &gt; 28</a:t>
            </a:r>
            <a:r>
              <a:rPr lang="en-US" sz="2400" b="0" i="0" u="none" strike="noStrike" baseline="0" dirty="0">
                <a:solidFill>
                  <a:schemeClr val="bg1"/>
                </a:solidFill>
                <a:latin typeface="AdvOT596495f2+20"/>
              </a:rPr>
              <a:t>–</a:t>
            </a:r>
            <a:r>
              <a:rPr lang="en-US" sz="2400" b="0" i="0" u="none" strike="noStrike" baseline="0" dirty="0">
                <a:solidFill>
                  <a:schemeClr val="bg1"/>
                </a:solidFill>
                <a:latin typeface="AdvOT596495f2"/>
              </a:rPr>
              <a:t>30 °C may a</a:t>
            </a:r>
            <a:r>
              <a:rPr lang="en-US" sz="2400" b="0" i="0" u="none" strike="noStrike" baseline="0" dirty="0">
                <a:solidFill>
                  <a:schemeClr val="bg1"/>
                </a:solidFill>
                <a:latin typeface="AdvOT596495f2+fb"/>
              </a:rPr>
              <a:t>ff</a:t>
            </a:r>
            <a:r>
              <a:rPr lang="en-US" sz="2400" b="0" i="0" u="none" strike="noStrike" baseline="0" dirty="0">
                <a:solidFill>
                  <a:schemeClr val="bg1"/>
                </a:solidFill>
                <a:latin typeface="AdvOT596495f2"/>
              </a:rPr>
              <a:t>ect BFT and YFT eggs and larvae survival and development</a:t>
            </a:r>
          </a:p>
          <a:p>
            <a:pPr algn="l"/>
            <a:r>
              <a:rPr lang="en-US" sz="2400" b="0" i="0" u="none" strike="noStrike" baseline="0" dirty="0">
                <a:solidFill>
                  <a:schemeClr val="bg1"/>
                </a:solidFill>
                <a:latin typeface="AdvOT596495f2"/>
              </a:rPr>
              <a:t>Water T &gt; 30 °C reduces BFT and YFT cardiac functionality making spawning adults more vulnerable to overheating and hypoxia</a:t>
            </a:r>
          </a:p>
          <a:p>
            <a:pPr algn="l"/>
            <a:r>
              <a:rPr lang="en-US" sz="2400" b="0" i="0" u="none" strike="noStrike" baseline="0" dirty="0">
                <a:solidFill>
                  <a:schemeClr val="bg1"/>
                </a:solidFill>
                <a:latin typeface="AdvOT596495f2"/>
              </a:rPr>
              <a:t>Water T increase leads to higher metabolic stress in BFT, which may cause enhanced post-release mortality from </a:t>
            </a:r>
            <a:r>
              <a:rPr lang="en-US" sz="2400" b="0" i="0" u="none" strike="noStrike" baseline="0" dirty="0">
                <a:solidFill>
                  <a:schemeClr val="bg1"/>
                </a:solidFill>
                <a:latin typeface="AdvOT596495f2+fb"/>
              </a:rPr>
              <a:t>fi</a:t>
            </a:r>
            <a:r>
              <a:rPr lang="en-US" sz="2400" b="0" i="0" u="none" strike="noStrike" baseline="0" dirty="0">
                <a:solidFill>
                  <a:schemeClr val="bg1"/>
                </a:solidFill>
                <a:latin typeface="AdvOT596495f2"/>
              </a:rPr>
              <a:t>shery (e.g., longline)</a:t>
            </a:r>
            <a:endParaRPr lang="en-US" dirty="0">
              <a:solidFill>
                <a:schemeClr val="bg1"/>
              </a:solidFill>
            </a:endParaRPr>
          </a:p>
          <a:p>
            <a:endParaRPr lang="en-US" dirty="0"/>
          </a:p>
        </p:txBody>
      </p:sp>
    </p:spTree>
    <p:extLst>
      <p:ext uri="{BB962C8B-B14F-4D97-AF65-F5344CB8AC3E}">
        <p14:creationId xmlns:p14="http://schemas.microsoft.com/office/powerpoint/2010/main" val="9967056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8ADDDF-3408-7E9A-A6A6-7D4F49432396}"/>
              </a:ext>
            </a:extLst>
          </p:cNvPr>
          <p:cNvSpPr>
            <a:spLocks noGrp="1"/>
          </p:cNvSpPr>
          <p:nvPr>
            <p:ph idx="1"/>
          </p:nvPr>
        </p:nvSpPr>
        <p:spPr>
          <a:xfrm>
            <a:off x="1143000" y="1476561"/>
            <a:ext cx="9905999" cy="3541714"/>
          </a:xfrm>
        </p:spPr>
        <p:txBody>
          <a:bodyPr>
            <a:normAutofit/>
          </a:bodyPr>
          <a:lstStyle/>
          <a:p>
            <a:r>
              <a:rPr lang="en-US" sz="2000" dirty="0">
                <a:solidFill>
                  <a:schemeClr val="bg1"/>
                </a:solidFill>
                <a:latin typeface="Arial" panose="020B0604020202020204" pitchFamily="34" charset="0"/>
                <a:cs typeface="Arial" panose="020B0604020202020204" pitchFamily="34" charset="0"/>
              </a:rPr>
              <a:t>An eastward shift in the distribution of </a:t>
            </a:r>
            <a:r>
              <a:rPr lang="en-US" sz="2000" u="sng" dirty="0">
                <a:solidFill>
                  <a:schemeClr val="bg1"/>
                </a:solidFill>
                <a:latin typeface="Arial" panose="020B0604020202020204" pitchFamily="34" charset="0"/>
                <a:cs typeface="Arial" panose="020B0604020202020204" pitchFamily="34" charset="0"/>
              </a:rPr>
              <a:t>Yellowfin tuna</a:t>
            </a:r>
            <a:r>
              <a:rPr lang="en-US" sz="2000" dirty="0">
                <a:solidFill>
                  <a:schemeClr val="bg1"/>
                </a:solidFill>
                <a:latin typeface="Arial" panose="020B0604020202020204" pitchFamily="34" charset="0"/>
                <a:cs typeface="Arial" panose="020B0604020202020204" pitchFamily="34" charset="0"/>
              </a:rPr>
              <a:t> was observed in Pacific Ocean</a:t>
            </a:r>
          </a:p>
        </p:txBody>
      </p:sp>
      <p:pic>
        <p:nvPicPr>
          <p:cNvPr id="7170" name="Picture 2" descr="Western Pacific Warm Pool | SKYbrary Aviation Safety">
            <a:extLst>
              <a:ext uri="{FF2B5EF4-FFF2-40B4-BE49-F238E27FC236}">
                <a16:creationId xmlns:a16="http://schemas.microsoft.com/office/drawing/2014/main" id="{556E0229-1A55-553E-6D6A-8E603BD803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199" y="2437102"/>
            <a:ext cx="4164178" cy="26289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Part of the Pacific Ocean Is Not Warming as Expected. Why?">
            <a:extLst>
              <a:ext uri="{FF2B5EF4-FFF2-40B4-BE49-F238E27FC236}">
                <a16:creationId xmlns:a16="http://schemas.microsoft.com/office/drawing/2014/main" id="{5D893E27-1ECA-3134-2D78-95E46DC6A7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8995" y="2437102"/>
            <a:ext cx="6067425" cy="262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3724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82A436-0EFC-EA56-56CC-BB361BE0D4A8}"/>
              </a:ext>
            </a:extLst>
          </p:cNvPr>
          <p:cNvSpPr>
            <a:spLocks noGrp="1"/>
          </p:cNvSpPr>
          <p:nvPr>
            <p:ph idx="1"/>
          </p:nvPr>
        </p:nvSpPr>
        <p:spPr>
          <a:xfrm>
            <a:off x="1370013" y="5541327"/>
            <a:ext cx="9905999" cy="3541714"/>
          </a:xfrm>
        </p:spPr>
        <p:txBody>
          <a:bodyPr>
            <a:normAutofit/>
          </a:bodyPr>
          <a:lstStyle/>
          <a:p>
            <a:r>
              <a:rPr lang="en-US" sz="2000" dirty="0">
                <a:latin typeface="Bahnschrift Light SemiCondensed" panose="020B0502040204020203" pitchFamily="34" charset="0"/>
              </a:rPr>
              <a:t>Skipjack tuna catch (</a:t>
            </a:r>
            <a:r>
              <a:rPr lang="en-US" sz="2000" dirty="0" err="1">
                <a:latin typeface="Bahnschrift Light SemiCondensed" panose="020B0502040204020203" pitchFamily="34" charset="0"/>
              </a:rPr>
              <a:t>tonnes</a:t>
            </a:r>
            <a:r>
              <a:rPr lang="en-US" sz="2000" dirty="0">
                <a:latin typeface="Bahnschrift Light SemiCondensed" panose="020B0502040204020203" pitchFamily="34" charset="0"/>
              </a:rPr>
              <a:t>) and mean sea surface temperature (°C) in the tropical Pacific Ocean during the first half of 1989 (La Niña period), and</a:t>
            </a:r>
          </a:p>
          <a:p>
            <a:r>
              <a:rPr lang="en-US" sz="2000" dirty="0">
                <a:latin typeface="Bahnschrift Light SemiCondensed" panose="020B0502040204020203" pitchFamily="34" charset="0"/>
              </a:rPr>
              <a:t> in the first half of 1992 (El Niño period), </a:t>
            </a:r>
          </a:p>
        </p:txBody>
      </p:sp>
      <p:pic>
        <p:nvPicPr>
          <p:cNvPr id="5" name="Picture 4">
            <a:extLst>
              <a:ext uri="{FF2B5EF4-FFF2-40B4-BE49-F238E27FC236}">
                <a16:creationId xmlns:a16="http://schemas.microsoft.com/office/drawing/2014/main" id="{4B910F78-5F1D-AB22-0622-9241CBB53022}"/>
              </a:ext>
            </a:extLst>
          </p:cNvPr>
          <p:cNvPicPr>
            <a:picLocks noChangeAspect="1"/>
          </p:cNvPicPr>
          <p:nvPr/>
        </p:nvPicPr>
        <p:blipFill>
          <a:blip r:embed="rId2"/>
          <a:stretch>
            <a:fillRect/>
          </a:stretch>
        </p:blipFill>
        <p:spPr>
          <a:xfrm>
            <a:off x="1718885" y="233001"/>
            <a:ext cx="5401429" cy="5172797"/>
          </a:xfrm>
          <a:prstGeom prst="rect">
            <a:avLst/>
          </a:prstGeom>
        </p:spPr>
      </p:pic>
      <p:sp>
        <p:nvSpPr>
          <p:cNvPr id="7" name="TextBox 6">
            <a:extLst>
              <a:ext uri="{FF2B5EF4-FFF2-40B4-BE49-F238E27FC236}">
                <a16:creationId xmlns:a16="http://schemas.microsoft.com/office/drawing/2014/main" id="{BA749970-6EEF-4082-3689-495F38D6511E}"/>
              </a:ext>
            </a:extLst>
          </p:cNvPr>
          <p:cNvSpPr txBox="1"/>
          <p:nvPr/>
        </p:nvSpPr>
        <p:spPr>
          <a:xfrm>
            <a:off x="7562850" y="1696014"/>
            <a:ext cx="3713162" cy="2246769"/>
          </a:xfrm>
          <a:prstGeom prst="rect">
            <a:avLst/>
          </a:prstGeom>
          <a:noFill/>
        </p:spPr>
        <p:txBody>
          <a:bodyPr wrap="square">
            <a:spAutoFit/>
          </a:bodyPr>
          <a:lstStyle/>
          <a:p>
            <a:r>
              <a:rPr lang="en-US" sz="2800" dirty="0">
                <a:solidFill>
                  <a:schemeClr val="bg2">
                    <a:lumMod val="50000"/>
                  </a:schemeClr>
                </a:solidFill>
                <a:latin typeface="Bahnschrift Light SemiCondensed" panose="020B0502040204020203" pitchFamily="34" charset="0"/>
              </a:rPr>
              <a:t>Effects of ENSO on the location of the Warm Pool (28–29°C) and distribution of </a:t>
            </a:r>
            <a:r>
              <a:rPr lang="en-US" sz="2800" u="sng" dirty="0">
                <a:solidFill>
                  <a:schemeClr val="bg2">
                    <a:lumMod val="50000"/>
                  </a:schemeClr>
                </a:solidFill>
                <a:latin typeface="Bahnschrift Light SemiCondensed" panose="020B0502040204020203" pitchFamily="34" charset="0"/>
              </a:rPr>
              <a:t>skipjack</a:t>
            </a:r>
            <a:r>
              <a:rPr lang="en-US" sz="2800" dirty="0">
                <a:solidFill>
                  <a:schemeClr val="bg2">
                    <a:lumMod val="50000"/>
                  </a:schemeClr>
                </a:solidFill>
                <a:latin typeface="Bahnschrift Light SemiCondensed" panose="020B0502040204020203" pitchFamily="34" charset="0"/>
              </a:rPr>
              <a:t> catch.</a:t>
            </a:r>
            <a:endParaRPr lang="en-US" sz="2800" dirty="0">
              <a:solidFill>
                <a:schemeClr val="bg2">
                  <a:lumMod val="50000"/>
                </a:schemeClr>
              </a:solidFill>
            </a:endParaRPr>
          </a:p>
        </p:txBody>
      </p:sp>
    </p:spTree>
    <p:extLst>
      <p:ext uri="{BB962C8B-B14F-4D97-AF65-F5344CB8AC3E}">
        <p14:creationId xmlns:p14="http://schemas.microsoft.com/office/powerpoint/2010/main" val="3643668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CD9547-74B3-D4EF-9A1F-F998609762D9}"/>
              </a:ext>
            </a:extLst>
          </p:cNvPr>
          <p:cNvSpPr>
            <a:spLocks noGrp="1"/>
          </p:cNvSpPr>
          <p:nvPr>
            <p:ph idx="1"/>
          </p:nvPr>
        </p:nvSpPr>
        <p:spPr>
          <a:xfrm>
            <a:off x="1143000" y="1929447"/>
            <a:ext cx="9905999" cy="3541714"/>
          </a:xfrm>
        </p:spPr>
        <p:txBody>
          <a:bodyPr>
            <a:normAutofit/>
          </a:bodyPr>
          <a:lstStyle/>
          <a:p>
            <a:r>
              <a:rPr lang="en-US" dirty="0">
                <a:solidFill>
                  <a:schemeClr val="bg1"/>
                </a:solidFill>
                <a:latin typeface="AdvOT596495f2"/>
              </a:rPr>
              <a:t>Sea surface temperatures in the central and east equatorial Pacific are expected to warm more than those in the west. </a:t>
            </a:r>
          </a:p>
          <a:p>
            <a:r>
              <a:rPr lang="en-US" dirty="0">
                <a:solidFill>
                  <a:schemeClr val="bg1"/>
                </a:solidFill>
                <a:latin typeface="AdvOT596495f2"/>
              </a:rPr>
              <a:t>However, the size of the Warm Pool (as defined by the 29°C isotherm) is projected to increase by 230–250% by 2035 under B1 and A2, </a:t>
            </a:r>
          </a:p>
          <a:p>
            <a:r>
              <a:rPr lang="en-US" dirty="0">
                <a:solidFill>
                  <a:schemeClr val="bg1"/>
                </a:solidFill>
                <a:latin typeface="AdvOT596495f2"/>
              </a:rPr>
              <a:t>448% and by 480% under B1 and </a:t>
            </a:r>
          </a:p>
          <a:p>
            <a:r>
              <a:rPr lang="en-US" dirty="0">
                <a:solidFill>
                  <a:schemeClr val="bg1"/>
                </a:solidFill>
                <a:latin typeface="AdvOT596495f2"/>
              </a:rPr>
              <a:t>770% under A2 in 2100 </a:t>
            </a:r>
          </a:p>
        </p:txBody>
      </p:sp>
    </p:spTree>
    <p:extLst>
      <p:ext uri="{BB962C8B-B14F-4D97-AF65-F5344CB8AC3E}">
        <p14:creationId xmlns:p14="http://schemas.microsoft.com/office/powerpoint/2010/main" val="31108793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F8C92D-C6BE-1E9E-BD9D-0BC680E8F720}"/>
              </a:ext>
            </a:extLst>
          </p:cNvPr>
          <p:cNvSpPr>
            <a:spLocks noGrp="1"/>
          </p:cNvSpPr>
          <p:nvPr>
            <p:ph idx="1"/>
          </p:nvPr>
        </p:nvSpPr>
        <p:spPr>
          <a:xfrm>
            <a:off x="1143000" y="1658143"/>
            <a:ext cx="9905999" cy="3541714"/>
          </a:xfrm>
        </p:spPr>
        <p:txBody>
          <a:bodyPr>
            <a:normAutofit/>
          </a:bodyPr>
          <a:lstStyle/>
          <a:p>
            <a:pPr algn="l"/>
            <a:r>
              <a:rPr lang="en-US" sz="2000" b="0" i="0" u="none" strike="noStrike" baseline="0" dirty="0">
                <a:solidFill>
                  <a:schemeClr val="bg1"/>
                </a:solidFill>
                <a:latin typeface="AdvOT596495f2"/>
              </a:rPr>
              <a:t>Water T increase may lead to change in vertical distribution (i.e., increased utilization of deeper water) in BUM, although light and [O2] might be key limiting factors</a:t>
            </a:r>
          </a:p>
          <a:p>
            <a:pPr algn="l"/>
            <a:r>
              <a:rPr lang="en-US" sz="2000" b="0" i="0" u="none" strike="noStrike" baseline="0" dirty="0">
                <a:solidFill>
                  <a:schemeClr val="bg1"/>
                </a:solidFill>
                <a:latin typeface="AdvOT596495f2"/>
              </a:rPr>
              <a:t>Water T increase will lead to higher negative impacts for breeding BFT than for YFT and SKJ</a:t>
            </a:r>
            <a:endParaRPr lang="en-US" sz="2000" dirty="0">
              <a:solidFill>
                <a:schemeClr val="bg1"/>
              </a:solidFill>
              <a:latin typeface="AdvOT596495f2"/>
            </a:endParaRPr>
          </a:p>
          <a:p>
            <a:pPr algn="l"/>
            <a:r>
              <a:rPr lang="en-US" sz="2000" b="0" i="0" u="none" strike="noStrike" baseline="0" dirty="0">
                <a:solidFill>
                  <a:schemeClr val="bg1"/>
                </a:solidFill>
                <a:latin typeface="AdvOT596495f2"/>
              </a:rPr>
              <a:t>(Water T increase may favor larval stages of SKJ compared to other tuna)</a:t>
            </a:r>
          </a:p>
          <a:p>
            <a:pPr algn="l"/>
            <a:r>
              <a:rPr lang="en-US" sz="2000" b="0" i="0" u="none" strike="noStrike" baseline="0" dirty="0">
                <a:solidFill>
                  <a:schemeClr val="bg1"/>
                </a:solidFill>
                <a:latin typeface="AdvOT596495f2"/>
              </a:rPr>
              <a:t>Water T increase facilitates hypoxia, which can a</a:t>
            </a:r>
            <a:r>
              <a:rPr lang="en-US" sz="2000" b="0" i="0" u="none" strike="noStrike" baseline="0" dirty="0">
                <a:solidFill>
                  <a:schemeClr val="bg1"/>
                </a:solidFill>
                <a:latin typeface="AdvOT596495f2+fb"/>
              </a:rPr>
              <a:t>ff</a:t>
            </a:r>
            <a:r>
              <a:rPr lang="en-US" sz="2000" b="0" i="0" u="none" strike="noStrike" baseline="0" dirty="0">
                <a:solidFill>
                  <a:schemeClr val="bg1"/>
                </a:solidFill>
                <a:latin typeface="AdvOT596495f2"/>
              </a:rPr>
              <a:t>ect YFT eggs and larvae survival and growth rate</a:t>
            </a:r>
          </a:p>
          <a:p>
            <a:pPr algn="l"/>
            <a:r>
              <a:rPr lang="en-US" sz="2000" b="0" i="0" u="none" strike="noStrike" baseline="0" dirty="0">
                <a:solidFill>
                  <a:schemeClr val="bg1"/>
                </a:solidFill>
                <a:latin typeface="AdvOT596495f2"/>
              </a:rPr>
              <a:t>Water T increase in the north Atlantic (feeding ground of BFT) may alter prey quality and adult BFT growth rate</a:t>
            </a:r>
            <a:endParaRPr lang="en-US" sz="2800" dirty="0">
              <a:solidFill>
                <a:schemeClr val="bg1"/>
              </a:solidFill>
            </a:endParaRPr>
          </a:p>
        </p:txBody>
      </p:sp>
    </p:spTree>
    <p:extLst>
      <p:ext uri="{BB962C8B-B14F-4D97-AF65-F5344CB8AC3E}">
        <p14:creationId xmlns:p14="http://schemas.microsoft.com/office/powerpoint/2010/main" val="34684917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FCA0AED-1964-B6C0-8937-514ECA63B47B}"/>
              </a:ext>
            </a:extLst>
          </p:cNvPr>
          <p:cNvPicPr>
            <a:picLocks noGrp="1" noChangeAspect="1"/>
          </p:cNvPicPr>
          <p:nvPr>
            <p:ph idx="1"/>
          </p:nvPr>
        </p:nvPicPr>
        <p:blipFill>
          <a:blip r:embed="rId2"/>
          <a:stretch>
            <a:fillRect/>
          </a:stretch>
        </p:blipFill>
        <p:spPr>
          <a:xfrm>
            <a:off x="1636712" y="1676400"/>
            <a:ext cx="8915400" cy="4803510"/>
          </a:xfrm>
        </p:spPr>
      </p:pic>
      <p:sp>
        <p:nvSpPr>
          <p:cNvPr id="6" name="Title 1">
            <a:extLst>
              <a:ext uri="{FF2B5EF4-FFF2-40B4-BE49-F238E27FC236}">
                <a16:creationId xmlns:a16="http://schemas.microsoft.com/office/drawing/2014/main" id="{38D27877-3847-FB2C-239E-65E49BB1375B}"/>
              </a:ext>
            </a:extLst>
          </p:cNvPr>
          <p:cNvSpPr txBox="1">
            <a:spLocks/>
          </p:cNvSpPr>
          <p:nvPr/>
        </p:nvSpPr>
        <p:spPr>
          <a:xfrm>
            <a:off x="1141413" y="411190"/>
            <a:ext cx="9905998" cy="14785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n-US" sz="2800" dirty="0"/>
              <a:t>Effects of oxygen on vertical distribution of tuna</a:t>
            </a:r>
          </a:p>
        </p:txBody>
      </p:sp>
    </p:spTree>
    <p:extLst>
      <p:ext uri="{BB962C8B-B14F-4D97-AF65-F5344CB8AC3E}">
        <p14:creationId xmlns:p14="http://schemas.microsoft.com/office/powerpoint/2010/main" val="32542571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C6AD2-D7AB-3B6E-4E96-D5F0F8159E56}"/>
              </a:ext>
            </a:extLst>
          </p:cNvPr>
          <p:cNvSpPr>
            <a:spLocks noGrp="1"/>
          </p:cNvSpPr>
          <p:nvPr>
            <p:ph type="title"/>
          </p:nvPr>
        </p:nvSpPr>
        <p:spPr>
          <a:xfrm>
            <a:off x="1624525" y="725198"/>
            <a:ext cx="9905998" cy="1478570"/>
          </a:xfrm>
        </p:spPr>
        <p:txBody>
          <a:bodyPr>
            <a:normAutofit/>
          </a:bodyPr>
          <a:lstStyle/>
          <a:p>
            <a:r>
              <a:rPr lang="en-US" sz="2400" b="0" i="0" u="none" strike="noStrike" baseline="0" dirty="0">
                <a:solidFill>
                  <a:schemeClr val="bg1"/>
                </a:solidFill>
                <a:latin typeface="AdvOT596495f2"/>
              </a:rPr>
              <a:t>Changes in precipitation</a:t>
            </a:r>
            <a:endParaRPr lang="en-US" sz="4400" dirty="0">
              <a:solidFill>
                <a:schemeClr val="bg1"/>
              </a:solidFill>
            </a:endParaRPr>
          </a:p>
        </p:txBody>
      </p:sp>
      <p:sp>
        <p:nvSpPr>
          <p:cNvPr id="3" name="Content Placeholder 2">
            <a:extLst>
              <a:ext uri="{FF2B5EF4-FFF2-40B4-BE49-F238E27FC236}">
                <a16:creationId xmlns:a16="http://schemas.microsoft.com/office/drawing/2014/main" id="{99B33FAF-6015-B27C-4F96-94F773997590}"/>
              </a:ext>
            </a:extLst>
          </p:cNvPr>
          <p:cNvSpPr>
            <a:spLocks noGrp="1"/>
          </p:cNvSpPr>
          <p:nvPr>
            <p:ph idx="1"/>
          </p:nvPr>
        </p:nvSpPr>
        <p:spPr>
          <a:xfrm>
            <a:off x="1414145" y="2097088"/>
            <a:ext cx="4817427" cy="3989995"/>
          </a:xfrm>
        </p:spPr>
        <p:txBody>
          <a:bodyPr>
            <a:normAutofit/>
          </a:bodyPr>
          <a:lstStyle/>
          <a:p>
            <a:pPr algn="l"/>
            <a:r>
              <a:rPr lang="en-US" sz="1800" b="0" i="0" u="none" strike="noStrike" baseline="0" dirty="0">
                <a:solidFill>
                  <a:schemeClr val="bg1"/>
                </a:solidFill>
                <a:latin typeface="AdvOT596495f2"/>
              </a:rPr>
              <a:t>Increased freshwater run-o</a:t>
            </a:r>
            <a:r>
              <a:rPr lang="en-US" sz="1800" b="0" i="0" u="none" strike="noStrike" baseline="0" dirty="0">
                <a:solidFill>
                  <a:schemeClr val="bg1"/>
                </a:solidFill>
                <a:latin typeface="AdvOT596495f2+fb"/>
              </a:rPr>
              <a:t>ff </a:t>
            </a:r>
            <a:r>
              <a:rPr lang="en-US" sz="1800" b="0" i="0" u="none" strike="noStrike" baseline="0" dirty="0">
                <a:solidFill>
                  <a:schemeClr val="bg1"/>
                </a:solidFill>
                <a:latin typeface="AdvOT596495f2"/>
              </a:rPr>
              <a:t>will lead to higher primary productivity in coastal areas, which may lead to higher predation rate on tuna and BIL eggs and larvae</a:t>
            </a:r>
          </a:p>
          <a:p>
            <a:pPr algn="l"/>
            <a:endParaRPr lang="en-US" sz="1800" b="0" i="0" u="none" strike="noStrike" baseline="0" dirty="0">
              <a:solidFill>
                <a:schemeClr val="bg1"/>
              </a:solidFill>
              <a:latin typeface="AdvOT596495f2"/>
            </a:endParaRPr>
          </a:p>
          <a:p>
            <a:pPr algn="l"/>
            <a:r>
              <a:rPr lang="en-US" sz="1800" b="0" i="0" u="none" strike="noStrike" baseline="0" dirty="0">
                <a:solidFill>
                  <a:schemeClr val="bg1"/>
                </a:solidFill>
                <a:latin typeface="AdvOT596495f2"/>
              </a:rPr>
              <a:t>Increased freshwater run-o</a:t>
            </a:r>
            <a:r>
              <a:rPr lang="en-US" sz="1800" b="0" i="0" u="none" strike="noStrike" baseline="0" dirty="0">
                <a:solidFill>
                  <a:schemeClr val="bg1"/>
                </a:solidFill>
                <a:latin typeface="AdvOT596495f2+fb"/>
              </a:rPr>
              <a:t>ff </a:t>
            </a:r>
            <a:r>
              <a:rPr lang="en-US" sz="1800" b="0" i="0" u="none" strike="noStrike" baseline="0" dirty="0">
                <a:solidFill>
                  <a:schemeClr val="bg1"/>
                </a:solidFill>
                <a:latin typeface="AdvOT596495f2"/>
              </a:rPr>
              <a:t>will lead to decreased BIL and SWO larval survival in water mixed with coastally derived water masses with lower salinity and higher T</a:t>
            </a:r>
          </a:p>
          <a:p>
            <a:pPr algn="l"/>
            <a:endParaRPr lang="en-US" sz="1800" b="0" i="0" u="none" strike="noStrike" baseline="0" dirty="0">
              <a:solidFill>
                <a:schemeClr val="bg1"/>
              </a:solidFill>
              <a:latin typeface="AdvOT596495f2"/>
            </a:endParaRPr>
          </a:p>
          <a:p>
            <a:pPr algn="l"/>
            <a:endParaRPr lang="en-US" dirty="0">
              <a:solidFill>
                <a:schemeClr val="bg1"/>
              </a:solidFill>
            </a:endParaRPr>
          </a:p>
        </p:txBody>
      </p:sp>
      <p:pic>
        <p:nvPicPr>
          <p:cNvPr id="9218" name="Picture 2" descr="Scientists discover spikes of nutrients fueling mid-ocean plankton | UW News">
            <a:extLst>
              <a:ext uri="{FF2B5EF4-FFF2-40B4-BE49-F238E27FC236}">
                <a16:creationId xmlns:a16="http://schemas.microsoft.com/office/drawing/2014/main" id="{3D89D8C5-C8F4-B985-2459-CDF7042113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6312" y="1182297"/>
            <a:ext cx="3531163" cy="4493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1029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226B8A-FC04-5E4C-63EC-783204AF336C}"/>
              </a:ext>
            </a:extLst>
          </p:cNvPr>
          <p:cNvSpPr>
            <a:spLocks noGrp="1"/>
          </p:cNvSpPr>
          <p:nvPr>
            <p:ph idx="1"/>
          </p:nvPr>
        </p:nvSpPr>
        <p:spPr>
          <a:xfrm>
            <a:off x="1354772" y="2112327"/>
            <a:ext cx="9905999" cy="3541714"/>
          </a:xfrm>
        </p:spPr>
        <p:txBody>
          <a:bodyPr/>
          <a:lstStyle/>
          <a:p>
            <a:pPr algn="l"/>
            <a:r>
              <a:rPr lang="en-US" sz="2400" b="0" i="0" u="none" strike="noStrike" baseline="0" dirty="0">
                <a:solidFill>
                  <a:schemeClr val="bg1"/>
                </a:solidFill>
                <a:latin typeface="AdvOT596495f2"/>
              </a:rPr>
              <a:t>Hypoxia can a</a:t>
            </a:r>
            <a:r>
              <a:rPr lang="en-US" sz="2400" b="0" i="0" u="none" strike="noStrike" baseline="0" dirty="0">
                <a:solidFill>
                  <a:schemeClr val="bg1"/>
                </a:solidFill>
                <a:latin typeface="AdvOT596495f2+fb"/>
              </a:rPr>
              <a:t>ff</a:t>
            </a:r>
            <a:r>
              <a:rPr lang="en-US" sz="2400" b="0" i="0" u="none" strike="noStrike" baseline="0" dirty="0">
                <a:solidFill>
                  <a:schemeClr val="bg1"/>
                </a:solidFill>
                <a:latin typeface="AdvOT596495f2"/>
              </a:rPr>
              <a:t>ect tuna eggs and larvae survival and development</a:t>
            </a:r>
            <a:endParaRPr lang="en-US" sz="2400" dirty="0">
              <a:solidFill>
                <a:schemeClr val="bg1"/>
              </a:solidFill>
              <a:latin typeface="AdvOT596495f2"/>
            </a:endParaRPr>
          </a:p>
          <a:p>
            <a:pPr algn="l"/>
            <a:r>
              <a:rPr lang="en-US" sz="2400" b="0" i="0" u="none" strike="noStrike" baseline="0" dirty="0">
                <a:solidFill>
                  <a:schemeClr val="bg1"/>
                </a:solidFill>
                <a:latin typeface="AdvOT596495f2"/>
              </a:rPr>
              <a:t>Decreased [O</a:t>
            </a:r>
            <a:r>
              <a:rPr lang="en-US" sz="2400" b="0" i="0" u="none" strike="noStrike" baseline="-25000" dirty="0">
                <a:solidFill>
                  <a:schemeClr val="bg1"/>
                </a:solidFill>
                <a:latin typeface="AdvOT596495f2"/>
              </a:rPr>
              <a:t>2</a:t>
            </a:r>
            <a:r>
              <a:rPr lang="en-US" sz="2400" b="0" i="0" u="none" strike="noStrike" baseline="0" dirty="0">
                <a:solidFill>
                  <a:schemeClr val="bg1"/>
                </a:solidFill>
                <a:latin typeface="AdvOT596495f2"/>
              </a:rPr>
              <a:t>] can delay hatching in BFT and YFT eggs</a:t>
            </a:r>
          </a:p>
          <a:p>
            <a:pPr algn="l"/>
            <a:r>
              <a:rPr lang="en-US" sz="2400" b="0" i="0" u="none" strike="noStrike" baseline="0" dirty="0">
                <a:solidFill>
                  <a:schemeClr val="bg1"/>
                </a:solidFill>
                <a:latin typeface="AdvOT596495f2"/>
              </a:rPr>
              <a:t>Hypoxia can enhance metabolic stress in BFT and BIL, which may cause enhanced vulnerability and post-release mortality from </a:t>
            </a:r>
            <a:r>
              <a:rPr lang="en-US" sz="2400" b="0" i="0" u="none" strike="noStrike" baseline="0" dirty="0">
                <a:solidFill>
                  <a:schemeClr val="bg1"/>
                </a:solidFill>
                <a:latin typeface="AdvOT596495f2+fb"/>
              </a:rPr>
              <a:t>fi</a:t>
            </a:r>
            <a:r>
              <a:rPr lang="en-US" sz="2400" b="0" i="0" u="none" strike="noStrike" baseline="0" dirty="0">
                <a:solidFill>
                  <a:schemeClr val="bg1"/>
                </a:solidFill>
                <a:latin typeface="AdvOT596495f2"/>
              </a:rPr>
              <a:t>shery (e.g., longline)</a:t>
            </a:r>
          </a:p>
          <a:p>
            <a:endParaRPr lang="en-US" dirty="0"/>
          </a:p>
        </p:txBody>
      </p:sp>
    </p:spTree>
    <p:extLst>
      <p:ext uri="{BB962C8B-B14F-4D97-AF65-F5344CB8AC3E}">
        <p14:creationId xmlns:p14="http://schemas.microsoft.com/office/powerpoint/2010/main" val="3940531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BCCB8-D894-A532-7851-632BB8FACF8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8659A9F-9B9C-983A-3AF5-6433E5B86BF9}"/>
              </a:ext>
            </a:extLst>
          </p:cNvPr>
          <p:cNvPicPr>
            <a:picLocks noGrp="1" noChangeAspect="1"/>
          </p:cNvPicPr>
          <p:nvPr>
            <p:ph idx="1"/>
          </p:nvPr>
        </p:nvPicPr>
        <p:blipFill>
          <a:blip r:embed="rId2"/>
          <a:stretch>
            <a:fillRect/>
          </a:stretch>
        </p:blipFill>
        <p:spPr>
          <a:xfrm>
            <a:off x="1828633" y="-43794"/>
            <a:ext cx="8531557" cy="6901794"/>
          </a:xfrm>
        </p:spPr>
      </p:pic>
    </p:spTree>
    <p:extLst>
      <p:ext uri="{BB962C8B-B14F-4D97-AF65-F5344CB8AC3E}">
        <p14:creationId xmlns:p14="http://schemas.microsoft.com/office/powerpoint/2010/main" val="2172465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1D0D4-4AAD-43F5-A68F-4E348D8513C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8B5E99C-AC80-4A17-AF49-9A0EF455D20E}"/>
              </a:ext>
            </a:extLst>
          </p:cNvPr>
          <p:cNvPicPr>
            <a:picLocks noGrp="1" noChangeAspect="1"/>
          </p:cNvPicPr>
          <p:nvPr>
            <p:ph idx="1"/>
          </p:nvPr>
        </p:nvPicPr>
        <p:blipFill>
          <a:blip r:embed="rId2"/>
          <a:stretch>
            <a:fillRect/>
          </a:stretch>
        </p:blipFill>
        <p:spPr>
          <a:xfrm>
            <a:off x="-1714501" y="0"/>
            <a:ext cx="14929413" cy="7364186"/>
          </a:xfrm>
        </p:spPr>
      </p:pic>
    </p:spTree>
    <p:extLst>
      <p:ext uri="{BB962C8B-B14F-4D97-AF65-F5344CB8AC3E}">
        <p14:creationId xmlns:p14="http://schemas.microsoft.com/office/powerpoint/2010/main" val="16467761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A29EB-600D-A3E3-5242-BBD36E2CBA5D}"/>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7B92984D-9A77-C75B-AB96-9C7129DAC80A}"/>
              </a:ext>
            </a:extLst>
          </p:cNvPr>
          <p:cNvPicPr>
            <a:picLocks noGrp="1" noChangeAspect="1"/>
          </p:cNvPicPr>
          <p:nvPr>
            <p:ph idx="1"/>
          </p:nvPr>
        </p:nvPicPr>
        <p:blipFill>
          <a:blip r:embed="rId2"/>
          <a:stretch>
            <a:fillRect/>
          </a:stretch>
        </p:blipFill>
        <p:spPr>
          <a:xfrm>
            <a:off x="0" y="-43794"/>
            <a:ext cx="14927545" cy="6901794"/>
          </a:xfrm>
        </p:spPr>
      </p:pic>
      <p:sp>
        <p:nvSpPr>
          <p:cNvPr id="3" name="Arrow: Down 2">
            <a:extLst>
              <a:ext uri="{FF2B5EF4-FFF2-40B4-BE49-F238E27FC236}">
                <a16:creationId xmlns:a16="http://schemas.microsoft.com/office/drawing/2014/main" id="{B80C955F-681C-7449-B074-E1DCA4575248}"/>
              </a:ext>
            </a:extLst>
          </p:cNvPr>
          <p:cNvSpPr/>
          <p:nvPr/>
        </p:nvSpPr>
        <p:spPr>
          <a:xfrm flipV="1">
            <a:off x="2365208" y="3429000"/>
            <a:ext cx="628650" cy="1943100"/>
          </a:xfrm>
          <a:prstGeom prst="downArrow">
            <a:avLst/>
          </a:prstGeom>
          <a:solidFill>
            <a:schemeClr val="bg1">
              <a:lumMod val="95000"/>
              <a:lumOff val="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67498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a:extLst>
              <a:ext uri="{FF2B5EF4-FFF2-40B4-BE49-F238E27FC236}">
                <a16:creationId xmlns:a16="http://schemas.microsoft.com/office/drawing/2014/main" id="{780717BA-274B-48DA-915D-37EA978BFA83}"/>
              </a:ext>
            </a:extLst>
          </p:cNvPr>
          <p:cNvSpPr>
            <a:spLocks noGrp="1"/>
          </p:cNvSpPr>
          <p:nvPr>
            <p:ph type="title"/>
          </p:nvPr>
        </p:nvSpPr>
        <p:spPr/>
        <p:txBody>
          <a:bodyPr/>
          <a:lstStyle/>
          <a:p>
            <a:endParaRPr lang="en-US" altLang="en-US"/>
          </a:p>
        </p:txBody>
      </p:sp>
      <p:sp>
        <p:nvSpPr>
          <p:cNvPr id="114691" name="Content Placeholder 2">
            <a:extLst>
              <a:ext uri="{FF2B5EF4-FFF2-40B4-BE49-F238E27FC236}">
                <a16:creationId xmlns:a16="http://schemas.microsoft.com/office/drawing/2014/main" id="{FC5D838F-CC22-43B3-A06B-2B977502A0B7}"/>
              </a:ext>
            </a:extLst>
          </p:cNvPr>
          <p:cNvSpPr>
            <a:spLocks noGrp="1"/>
          </p:cNvSpPr>
          <p:nvPr>
            <p:ph idx="1"/>
          </p:nvPr>
        </p:nvSpPr>
        <p:spPr/>
        <p:txBody>
          <a:bodyPr/>
          <a:lstStyle/>
          <a:p>
            <a:endParaRPr lang="en-US" altLang="en-US"/>
          </a:p>
        </p:txBody>
      </p:sp>
      <p:pic>
        <p:nvPicPr>
          <p:cNvPr id="114692" name="Picture 3" descr="map globallowoxygen">
            <a:extLst>
              <a:ext uri="{FF2B5EF4-FFF2-40B4-BE49-F238E27FC236}">
                <a16:creationId xmlns:a16="http://schemas.microsoft.com/office/drawing/2014/main" id="{765927B9-F7E5-4FE3-8217-F67870DF65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5299"/>
            <a:ext cx="12192000" cy="834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rrow: Down 1">
            <a:extLst>
              <a:ext uri="{FF2B5EF4-FFF2-40B4-BE49-F238E27FC236}">
                <a16:creationId xmlns:a16="http://schemas.microsoft.com/office/drawing/2014/main" id="{E5262262-BE48-9C22-F615-4215D30A5214}"/>
              </a:ext>
            </a:extLst>
          </p:cNvPr>
          <p:cNvSpPr/>
          <p:nvPr/>
        </p:nvSpPr>
        <p:spPr>
          <a:xfrm flipV="1">
            <a:off x="8477250" y="3524250"/>
            <a:ext cx="628650" cy="1943100"/>
          </a:xfrm>
          <a:prstGeom prst="downArrow">
            <a:avLst/>
          </a:prstGeom>
          <a:solidFill>
            <a:schemeClr val="bg1">
              <a:lumMod val="95000"/>
              <a:lumOff val="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28ADBB-9103-D829-7A4F-8FF3AFCE3E90}"/>
              </a:ext>
            </a:extLst>
          </p:cNvPr>
          <p:cNvSpPr>
            <a:spLocks noGrp="1"/>
          </p:cNvSpPr>
          <p:nvPr>
            <p:ph idx="1"/>
          </p:nvPr>
        </p:nvSpPr>
        <p:spPr>
          <a:xfrm>
            <a:off x="857250" y="1668770"/>
            <a:ext cx="10477500" cy="4097973"/>
          </a:xfrm>
        </p:spPr>
        <p:txBody>
          <a:bodyPr>
            <a:normAutofit/>
          </a:bodyPr>
          <a:lstStyle/>
          <a:p>
            <a:pPr algn="l"/>
            <a:r>
              <a:rPr lang="en-US" sz="1800" b="0" i="0" u="none" strike="noStrike" baseline="0" dirty="0">
                <a:solidFill>
                  <a:schemeClr val="bg1"/>
                </a:solidFill>
                <a:latin typeface="AdvOT596495f2"/>
              </a:rPr>
              <a:t>Spreading (horizontally and vertically) of hypoxia may reduce acceptable habitat (habitat compression) for BUM and BIL</a:t>
            </a:r>
          </a:p>
          <a:p>
            <a:pPr algn="l"/>
            <a:r>
              <a:rPr lang="en-US" sz="1800" b="0" i="0" u="none" strike="noStrike" baseline="0" dirty="0">
                <a:solidFill>
                  <a:schemeClr val="bg1"/>
                </a:solidFill>
                <a:latin typeface="AdvOT596495f2"/>
              </a:rPr>
              <a:t>Habitat compression may enhance foraging opportunities for BUM due to Goodyear, 2006 similar habitat constrain in their prey in near surface waters</a:t>
            </a:r>
          </a:p>
          <a:p>
            <a:pPr algn="l"/>
            <a:r>
              <a:rPr lang="en-US" sz="1800" b="0" i="0" u="none" strike="noStrike" baseline="0" dirty="0">
                <a:solidFill>
                  <a:schemeClr val="bg1"/>
                </a:solidFill>
                <a:latin typeface="AdvOT596495f2"/>
              </a:rPr>
              <a:t>Changes in [O2 ] may limit the depth of acceptable habitat for BIL and tuna (hypoxic threshold for tuna and BIL considered</a:t>
            </a:r>
          </a:p>
          <a:p>
            <a:pPr algn="l"/>
            <a:r>
              <a:rPr lang="en-US" sz="1800" b="0" i="0" u="none" strike="noStrike" baseline="0" dirty="0">
                <a:solidFill>
                  <a:schemeClr val="bg1"/>
                </a:solidFill>
                <a:latin typeface="AdvOT596495f2"/>
              </a:rPr>
              <a:t>Hypoxia can a</a:t>
            </a:r>
            <a:r>
              <a:rPr lang="en-US" sz="1800" b="0" i="0" u="none" strike="noStrike" baseline="0" dirty="0">
                <a:solidFill>
                  <a:schemeClr val="bg1"/>
                </a:solidFill>
                <a:latin typeface="AdvOT596495f2+fb"/>
              </a:rPr>
              <a:t>ff</a:t>
            </a:r>
            <a:r>
              <a:rPr lang="en-US" sz="1800" b="0" i="0" u="none" strike="noStrike" baseline="0" dirty="0">
                <a:solidFill>
                  <a:schemeClr val="bg1"/>
                </a:solidFill>
                <a:latin typeface="AdvOT596495f2"/>
              </a:rPr>
              <a:t>ect cruising speed in SKJ, and HMS, and a</a:t>
            </a:r>
            <a:r>
              <a:rPr lang="en-US" sz="1800" b="0" i="0" u="none" strike="noStrike" baseline="0" dirty="0">
                <a:solidFill>
                  <a:schemeClr val="bg1"/>
                </a:solidFill>
                <a:latin typeface="AdvOT596495f2+fb"/>
              </a:rPr>
              <a:t>ff</a:t>
            </a:r>
            <a:r>
              <a:rPr lang="en-US" sz="1800" b="0" i="0" u="none" strike="noStrike" baseline="0" dirty="0">
                <a:solidFill>
                  <a:schemeClr val="bg1"/>
                </a:solidFill>
                <a:latin typeface="AdvOT596495f2"/>
              </a:rPr>
              <a:t>ect their feeding rate (hypoxic threshold for tuna and BIL considered as &lt; 3.5 mL L</a:t>
            </a:r>
            <a:r>
              <a:rPr lang="en-US" sz="1800" b="0" i="0" u="none" strike="noStrike" baseline="0" dirty="0">
                <a:solidFill>
                  <a:schemeClr val="bg1"/>
                </a:solidFill>
                <a:latin typeface="AdvOT596495f2+22"/>
              </a:rPr>
              <a:t>−</a:t>
            </a:r>
            <a:r>
              <a:rPr lang="en-US" sz="1800" b="0" i="0" u="none" strike="noStrike" baseline="0" dirty="0">
                <a:solidFill>
                  <a:schemeClr val="bg1"/>
                </a:solidFill>
                <a:latin typeface="AdvOT596495f2"/>
              </a:rPr>
              <a:t>1=4.7 mg L</a:t>
            </a:r>
            <a:r>
              <a:rPr lang="en-US" sz="1800" b="0" i="0" u="none" strike="noStrike" baseline="0" dirty="0">
                <a:solidFill>
                  <a:schemeClr val="bg1"/>
                </a:solidFill>
                <a:latin typeface="AdvOT596495f2+22"/>
              </a:rPr>
              <a:t>−</a:t>
            </a:r>
            <a:r>
              <a:rPr lang="en-US" sz="1800" b="0" i="0" u="none" strike="noStrike" baseline="0" dirty="0">
                <a:solidFill>
                  <a:schemeClr val="bg1"/>
                </a:solidFill>
                <a:latin typeface="AdvOT596495f2"/>
              </a:rPr>
              <a:t>1 and YFT found to rarely move in waters with [O2] concentration &lt; 5.7 mg L</a:t>
            </a:r>
            <a:r>
              <a:rPr lang="en-US" sz="1800" b="0" i="0" u="none" strike="noStrike" baseline="0" dirty="0">
                <a:solidFill>
                  <a:schemeClr val="bg1"/>
                </a:solidFill>
                <a:latin typeface="AdvOT596495f2+22"/>
              </a:rPr>
              <a:t>−</a:t>
            </a:r>
            <a:r>
              <a:rPr lang="en-US" sz="1800" b="0" i="0" u="none" strike="noStrike" baseline="0" dirty="0">
                <a:solidFill>
                  <a:schemeClr val="bg1"/>
                </a:solidFill>
                <a:latin typeface="AdvOT596495f2"/>
              </a:rPr>
              <a:t>1)</a:t>
            </a:r>
            <a:endParaRPr lang="en-US" dirty="0">
              <a:solidFill>
                <a:schemeClr val="bg1"/>
              </a:solidFill>
            </a:endParaRPr>
          </a:p>
        </p:txBody>
      </p:sp>
    </p:spTree>
    <p:extLst>
      <p:ext uri="{BB962C8B-B14F-4D97-AF65-F5344CB8AC3E}">
        <p14:creationId xmlns:p14="http://schemas.microsoft.com/office/powerpoint/2010/main" val="605784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D2F38-DEF6-F0B2-08AD-F0488B2AE56E}"/>
              </a:ext>
            </a:extLst>
          </p:cNvPr>
          <p:cNvSpPr>
            <a:spLocks noGrp="1"/>
          </p:cNvSpPr>
          <p:nvPr>
            <p:ph type="title"/>
          </p:nvPr>
        </p:nvSpPr>
        <p:spPr>
          <a:xfrm>
            <a:off x="1143001" y="264967"/>
            <a:ext cx="9905998" cy="1478570"/>
          </a:xfrm>
        </p:spPr>
        <p:txBody>
          <a:bodyPr>
            <a:normAutofit/>
          </a:bodyPr>
          <a:lstStyle/>
          <a:p>
            <a:pPr algn="ctr"/>
            <a:r>
              <a:rPr lang="en-US" sz="2400" b="0" i="0" u="none" strike="noStrike" baseline="0" dirty="0">
                <a:solidFill>
                  <a:schemeClr val="bg1"/>
                </a:solidFill>
                <a:latin typeface="AdvOT596495f2"/>
              </a:rPr>
              <a:t>Changes in ocean circulation</a:t>
            </a:r>
            <a:endParaRPr lang="en-US" sz="4400" dirty="0">
              <a:solidFill>
                <a:schemeClr val="bg1"/>
              </a:solidFill>
            </a:endParaRPr>
          </a:p>
        </p:txBody>
      </p:sp>
      <p:sp>
        <p:nvSpPr>
          <p:cNvPr id="3" name="Content Placeholder 2">
            <a:extLst>
              <a:ext uri="{FF2B5EF4-FFF2-40B4-BE49-F238E27FC236}">
                <a16:creationId xmlns:a16="http://schemas.microsoft.com/office/drawing/2014/main" id="{795C4A30-7611-D75E-DE6B-E0E121120CEA}"/>
              </a:ext>
            </a:extLst>
          </p:cNvPr>
          <p:cNvSpPr>
            <a:spLocks noGrp="1"/>
          </p:cNvSpPr>
          <p:nvPr>
            <p:ph idx="1"/>
          </p:nvPr>
        </p:nvSpPr>
        <p:spPr>
          <a:xfrm>
            <a:off x="1059068" y="1514937"/>
            <a:ext cx="10073864" cy="2489058"/>
          </a:xfrm>
        </p:spPr>
        <p:txBody>
          <a:bodyPr/>
          <a:lstStyle/>
          <a:p>
            <a:pPr algn="l"/>
            <a:r>
              <a:rPr lang="en-US" sz="1800" b="0" i="0" u="none" strike="noStrike" baseline="0" dirty="0">
                <a:solidFill>
                  <a:schemeClr val="bg1"/>
                </a:solidFill>
                <a:latin typeface="AdvOT596495f2"/>
              </a:rPr>
              <a:t>Potential reduction in the Loop Currents in</a:t>
            </a:r>
            <a:r>
              <a:rPr lang="en-US" sz="1800" b="0" i="0" u="none" strike="noStrike" baseline="0" dirty="0">
                <a:solidFill>
                  <a:schemeClr val="bg1"/>
                </a:solidFill>
                <a:latin typeface="AdvOT596495f2+fb"/>
              </a:rPr>
              <a:t>fl</a:t>
            </a:r>
            <a:r>
              <a:rPr lang="en-US" sz="1800" b="0" i="0" u="none" strike="noStrike" baseline="0" dirty="0">
                <a:solidFill>
                  <a:schemeClr val="bg1"/>
                </a:solidFill>
                <a:latin typeface="AdvOT596495f2"/>
              </a:rPr>
              <a:t>uence to form warm anticyclonic eddies may reduce survival of eggs and larvae in BFT and BIL in the northwestern GOM by 2050</a:t>
            </a:r>
          </a:p>
          <a:p>
            <a:pPr marL="0" indent="0" algn="l">
              <a:buNone/>
            </a:pPr>
            <a:endParaRPr lang="en-US" dirty="0">
              <a:solidFill>
                <a:schemeClr val="bg1"/>
              </a:solidFill>
            </a:endParaRPr>
          </a:p>
        </p:txBody>
      </p:sp>
      <p:pic>
        <p:nvPicPr>
          <p:cNvPr id="14338" name="Picture 2" descr="Schematic of the GoM showing the Loop Current (blue) the FGB, and... |  Download Scientific Diagram">
            <a:extLst>
              <a:ext uri="{FF2B5EF4-FFF2-40B4-BE49-F238E27FC236}">
                <a16:creationId xmlns:a16="http://schemas.microsoft.com/office/drawing/2014/main" id="{425E3F30-9D8D-B3FE-7CEB-A6A493F21F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 y="2783956"/>
            <a:ext cx="5639404" cy="3337201"/>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JMSE | Free Full-Text | The Effect of Mesoscale Eddy on the Characteristic  of Sound Propagation">
            <a:extLst>
              <a:ext uri="{FF2B5EF4-FFF2-40B4-BE49-F238E27FC236}">
                <a16:creationId xmlns:a16="http://schemas.microsoft.com/office/drawing/2014/main" id="{EF2A84A6-62A8-26E9-A39B-BC5EFEF12A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6363" y="2783956"/>
            <a:ext cx="7005637" cy="3337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6665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94D1A-9AB1-7948-450A-08CC90BFD5EF}"/>
              </a:ext>
            </a:extLst>
          </p:cNvPr>
          <p:cNvSpPr>
            <a:spLocks noGrp="1"/>
          </p:cNvSpPr>
          <p:nvPr>
            <p:ph type="title"/>
          </p:nvPr>
        </p:nvSpPr>
        <p:spPr>
          <a:xfrm>
            <a:off x="1245871" y="1860577"/>
            <a:ext cx="9905998" cy="1478570"/>
          </a:xfrm>
        </p:spPr>
        <p:txBody>
          <a:bodyPr>
            <a:normAutofit/>
          </a:bodyPr>
          <a:lstStyle/>
          <a:p>
            <a:r>
              <a:rPr lang="en-US" sz="2400" b="0" i="0" u="none" strike="noStrike" baseline="0" dirty="0">
                <a:solidFill>
                  <a:schemeClr val="bg1"/>
                </a:solidFill>
                <a:latin typeface="AdvOT596495f2"/>
              </a:rPr>
              <a:t>Increased ocean acidi</a:t>
            </a:r>
            <a:r>
              <a:rPr lang="en-US" sz="2400" b="0" i="0" u="none" strike="noStrike" baseline="0" dirty="0">
                <a:solidFill>
                  <a:schemeClr val="bg1"/>
                </a:solidFill>
                <a:latin typeface="AdvOT596495f2+fb"/>
              </a:rPr>
              <a:t>fi</a:t>
            </a:r>
            <a:r>
              <a:rPr lang="en-US" sz="2400" b="0" i="0" u="none" strike="noStrike" baseline="0" dirty="0">
                <a:solidFill>
                  <a:schemeClr val="bg1"/>
                </a:solidFill>
                <a:latin typeface="AdvOT596495f2"/>
              </a:rPr>
              <a:t>cation</a:t>
            </a:r>
            <a:endParaRPr lang="en-US" sz="4400" dirty="0">
              <a:solidFill>
                <a:schemeClr val="bg1"/>
              </a:solidFill>
            </a:endParaRPr>
          </a:p>
        </p:txBody>
      </p:sp>
      <p:sp>
        <p:nvSpPr>
          <p:cNvPr id="3" name="Content Placeholder 2">
            <a:extLst>
              <a:ext uri="{FF2B5EF4-FFF2-40B4-BE49-F238E27FC236}">
                <a16:creationId xmlns:a16="http://schemas.microsoft.com/office/drawing/2014/main" id="{55DC398A-74A3-B052-17F9-40D46FD6DB9A}"/>
              </a:ext>
            </a:extLst>
          </p:cNvPr>
          <p:cNvSpPr>
            <a:spLocks noGrp="1"/>
          </p:cNvSpPr>
          <p:nvPr>
            <p:ph idx="1"/>
          </p:nvPr>
        </p:nvSpPr>
        <p:spPr>
          <a:xfrm>
            <a:off x="1036320" y="2996247"/>
            <a:ext cx="9905999" cy="3541714"/>
          </a:xfrm>
        </p:spPr>
        <p:txBody>
          <a:bodyPr/>
          <a:lstStyle/>
          <a:p>
            <a:pPr algn="l"/>
            <a:r>
              <a:rPr lang="en-US" sz="1800" b="0" i="0" u="none" strike="noStrike" baseline="0" dirty="0">
                <a:solidFill>
                  <a:schemeClr val="bg1"/>
                </a:solidFill>
                <a:latin typeface="AdvOT596495f2"/>
              </a:rPr>
              <a:t>More acidic waters (decreased pH) alter olfactory functions in SHK and </a:t>
            </a:r>
            <a:r>
              <a:rPr lang="en-US" sz="1800" b="0" i="0" u="none" strike="noStrike" baseline="0" dirty="0">
                <a:solidFill>
                  <a:schemeClr val="bg1"/>
                </a:solidFill>
                <a:latin typeface="AdvOT596495f2+fb"/>
              </a:rPr>
              <a:t>Fi</a:t>
            </a:r>
            <a:r>
              <a:rPr lang="en-US" sz="1800" b="0" i="0" u="none" strike="noStrike" baseline="0" dirty="0">
                <a:solidFill>
                  <a:schemeClr val="bg1"/>
                </a:solidFill>
                <a:latin typeface="AdvOT596495f2"/>
              </a:rPr>
              <a:t>sh</a:t>
            </a:r>
          </a:p>
          <a:p>
            <a:pPr algn="l"/>
            <a:r>
              <a:rPr lang="en-US" sz="1800" b="0" i="0" u="none" strike="noStrike" baseline="0" dirty="0">
                <a:solidFill>
                  <a:schemeClr val="bg1"/>
                </a:solidFill>
                <a:latin typeface="AdvOT596495f2"/>
              </a:rPr>
              <a:t>Increased ocean acidi</a:t>
            </a:r>
            <a:r>
              <a:rPr lang="en-US" sz="1800" b="0" i="0" u="none" strike="noStrike" baseline="0" dirty="0">
                <a:solidFill>
                  <a:schemeClr val="bg1"/>
                </a:solidFill>
                <a:latin typeface="AdvOT596495f2+fb"/>
              </a:rPr>
              <a:t>fi</a:t>
            </a:r>
            <a:r>
              <a:rPr lang="en-US" sz="1800" b="0" i="0" u="none" strike="noStrike" baseline="0" dirty="0">
                <a:solidFill>
                  <a:schemeClr val="bg1"/>
                </a:solidFill>
                <a:latin typeface="AdvOT596495f2"/>
              </a:rPr>
              <a:t>cation will impact YFT eggs hatching time and larvae survival and growth</a:t>
            </a:r>
          </a:p>
          <a:p>
            <a:pPr algn="l"/>
            <a:endParaRPr lang="en-US" sz="1800" dirty="0">
              <a:solidFill>
                <a:schemeClr val="bg1"/>
              </a:solidFill>
              <a:latin typeface="AdvOT596495f2"/>
            </a:endParaRPr>
          </a:p>
          <a:p>
            <a:r>
              <a:rPr lang="en-US" sz="1800" dirty="0">
                <a:solidFill>
                  <a:schemeClr val="bg1"/>
                </a:solidFill>
                <a:latin typeface="Arial" panose="020B0604020202020204" pitchFamily="34" charset="0"/>
                <a:cs typeface="Arial" panose="020B0604020202020204" pitchFamily="34" charset="0"/>
              </a:rPr>
              <a:t>Research results suggest that the acidification impact will be smaller in comparison to the ocean warming impact,</a:t>
            </a:r>
          </a:p>
          <a:p>
            <a:endParaRPr lang="en-US" sz="1800" dirty="0"/>
          </a:p>
          <a:p>
            <a:pPr algn="l"/>
            <a:endParaRPr lang="en-US" sz="1800" b="0" i="0" u="none" strike="noStrike" baseline="0" dirty="0">
              <a:solidFill>
                <a:schemeClr val="bg1"/>
              </a:solidFill>
              <a:latin typeface="AdvOT596495f2"/>
            </a:endParaRPr>
          </a:p>
          <a:p>
            <a:pPr algn="l"/>
            <a:endParaRPr lang="en-US" dirty="0">
              <a:solidFill>
                <a:schemeClr val="bg1"/>
              </a:solidFill>
            </a:endParaRPr>
          </a:p>
        </p:txBody>
      </p:sp>
      <p:sp>
        <p:nvSpPr>
          <p:cNvPr id="5" name="TextBox 4">
            <a:extLst>
              <a:ext uri="{FF2B5EF4-FFF2-40B4-BE49-F238E27FC236}">
                <a16:creationId xmlns:a16="http://schemas.microsoft.com/office/drawing/2014/main" id="{566C4B1F-5A2A-E28D-FDAA-C3B5F608AC40}"/>
              </a:ext>
            </a:extLst>
          </p:cNvPr>
          <p:cNvSpPr txBox="1"/>
          <p:nvPr/>
        </p:nvSpPr>
        <p:spPr>
          <a:xfrm>
            <a:off x="1188720" y="1164320"/>
            <a:ext cx="9307830" cy="369332"/>
          </a:xfrm>
          <a:prstGeom prst="rect">
            <a:avLst/>
          </a:prstGeom>
          <a:noFill/>
        </p:spPr>
        <p:txBody>
          <a:bodyPr wrap="square">
            <a:spAutoFit/>
          </a:bodyPr>
          <a:lstStyle/>
          <a:p>
            <a:pPr algn="l"/>
            <a:r>
              <a:rPr lang="en-US" sz="1800" b="0" i="0" u="none" strike="noStrike" baseline="0" dirty="0">
                <a:solidFill>
                  <a:schemeClr val="bg1"/>
                </a:solidFill>
                <a:latin typeface="AdvOT596495f2"/>
              </a:rPr>
              <a:t>Changes in eddy kinetic energy by 2050 will likely a</a:t>
            </a:r>
            <a:r>
              <a:rPr lang="en-US" sz="1800" b="0" i="0" u="none" strike="noStrike" baseline="0" dirty="0">
                <a:solidFill>
                  <a:schemeClr val="bg1"/>
                </a:solidFill>
                <a:latin typeface="AdvOT596495f2+fb"/>
              </a:rPr>
              <a:t>ff</a:t>
            </a:r>
            <a:r>
              <a:rPr lang="en-US" sz="1800" b="0" i="0" u="none" strike="noStrike" baseline="0" dirty="0">
                <a:solidFill>
                  <a:schemeClr val="bg1"/>
                </a:solidFill>
                <a:latin typeface="AdvOT596495f2"/>
              </a:rPr>
              <a:t>ect the breeding behavior of BFT</a:t>
            </a:r>
            <a:endParaRPr lang="en-US" sz="1800" dirty="0">
              <a:solidFill>
                <a:schemeClr val="bg1"/>
              </a:solidFill>
              <a:latin typeface="AdvOT596495f2"/>
            </a:endParaRPr>
          </a:p>
        </p:txBody>
      </p:sp>
    </p:spTree>
    <p:extLst>
      <p:ext uri="{BB962C8B-B14F-4D97-AF65-F5344CB8AC3E}">
        <p14:creationId xmlns:p14="http://schemas.microsoft.com/office/powerpoint/2010/main" val="13856414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F89B6-ADC4-6306-55C5-5AF5E99191B6}"/>
              </a:ext>
            </a:extLst>
          </p:cNvPr>
          <p:cNvSpPr>
            <a:spLocks noGrp="1"/>
          </p:cNvSpPr>
          <p:nvPr>
            <p:ph type="title"/>
          </p:nvPr>
        </p:nvSpPr>
        <p:spPr>
          <a:xfrm>
            <a:off x="1371602" y="646802"/>
            <a:ext cx="9905998" cy="1478570"/>
          </a:xfrm>
        </p:spPr>
        <p:txBody>
          <a:bodyPr>
            <a:normAutofit/>
          </a:bodyPr>
          <a:lstStyle/>
          <a:p>
            <a:r>
              <a:rPr lang="en-US" sz="2400" b="0" i="0" u="none" strike="noStrike" baseline="0" dirty="0">
                <a:solidFill>
                  <a:schemeClr val="bg1"/>
                </a:solidFill>
                <a:latin typeface="AdvOT596495f2"/>
              </a:rPr>
              <a:t>Changes in storm and wind patterns</a:t>
            </a:r>
            <a:endParaRPr lang="en-US" sz="4400" dirty="0">
              <a:solidFill>
                <a:schemeClr val="bg1"/>
              </a:solidFill>
            </a:endParaRPr>
          </a:p>
        </p:txBody>
      </p:sp>
      <p:sp>
        <p:nvSpPr>
          <p:cNvPr id="3" name="Content Placeholder 2">
            <a:extLst>
              <a:ext uri="{FF2B5EF4-FFF2-40B4-BE49-F238E27FC236}">
                <a16:creationId xmlns:a16="http://schemas.microsoft.com/office/drawing/2014/main" id="{EE880866-C0EB-3EBA-7B43-37675F775077}"/>
              </a:ext>
            </a:extLst>
          </p:cNvPr>
          <p:cNvSpPr>
            <a:spLocks noGrp="1"/>
          </p:cNvSpPr>
          <p:nvPr>
            <p:ph idx="1"/>
          </p:nvPr>
        </p:nvSpPr>
        <p:spPr/>
        <p:txBody>
          <a:bodyPr/>
          <a:lstStyle/>
          <a:p>
            <a:pPr algn="l"/>
            <a:r>
              <a:rPr lang="en-US" sz="1800" b="0" i="0" u="none" strike="noStrike" baseline="0" dirty="0">
                <a:solidFill>
                  <a:schemeClr val="bg1"/>
                </a:solidFill>
                <a:latin typeface="AdvOT596495f2"/>
              </a:rPr>
              <a:t>Changes in microturbulence might a</a:t>
            </a:r>
            <a:r>
              <a:rPr lang="en-US" sz="1800" b="0" i="0" u="none" strike="noStrike" baseline="0" dirty="0">
                <a:solidFill>
                  <a:schemeClr val="bg1"/>
                </a:solidFill>
                <a:latin typeface="AdvOT596495f2+fb"/>
              </a:rPr>
              <a:t>ff</a:t>
            </a:r>
            <a:r>
              <a:rPr lang="en-US" sz="1800" b="0" i="0" u="none" strike="noStrike" baseline="0" dirty="0">
                <a:solidFill>
                  <a:schemeClr val="bg1"/>
                </a:solidFill>
                <a:latin typeface="AdvOT596495f2"/>
              </a:rPr>
              <a:t>ect BFT and YFT larval feeding rate and growth</a:t>
            </a:r>
          </a:p>
          <a:p>
            <a:pPr algn="l"/>
            <a:r>
              <a:rPr lang="en-US" sz="1800" b="0" i="0" u="none" strike="noStrike" baseline="0" dirty="0">
                <a:solidFill>
                  <a:schemeClr val="bg1"/>
                </a:solidFill>
                <a:latin typeface="AdvOT596495f2"/>
              </a:rPr>
              <a:t>Increased frequency of more intense storms between June and September will likely a</a:t>
            </a:r>
            <a:r>
              <a:rPr lang="en-US" sz="1800" b="0" i="0" u="none" strike="noStrike" baseline="0" dirty="0">
                <a:solidFill>
                  <a:schemeClr val="bg1"/>
                </a:solidFill>
                <a:latin typeface="AdvOT596495f2+fb"/>
              </a:rPr>
              <a:t>ff</a:t>
            </a:r>
            <a:r>
              <a:rPr lang="en-US" sz="1800" b="0" i="0" u="none" strike="noStrike" baseline="0" dirty="0">
                <a:solidFill>
                  <a:schemeClr val="bg1"/>
                </a:solidFill>
                <a:latin typeface="AdvOT596495f2"/>
              </a:rPr>
              <a:t>ect survival of YFT and BIL larvae, and will likely be less impacting for BFT larvae (spawning occurs between March and June)</a:t>
            </a:r>
          </a:p>
          <a:p>
            <a:pPr algn="l"/>
            <a:r>
              <a:rPr lang="en-US" sz="1800" b="0" i="0" u="none" strike="noStrike" baseline="0" dirty="0">
                <a:solidFill>
                  <a:schemeClr val="bg1"/>
                </a:solidFill>
                <a:latin typeface="AdvOT596495f2"/>
              </a:rPr>
              <a:t>Hurricanes can amplify negative e</a:t>
            </a:r>
            <a:r>
              <a:rPr lang="en-US" sz="1800" b="0" i="0" u="none" strike="noStrike" baseline="0" dirty="0">
                <a:solidFill>
                  <a:schemeClr val="bg1"/>
                </a:solidFill>
                <a:latin typeface="AdvOT596495f2+fb"/>
              </a:rPr>
              <a:t>ff</a:t>
            </a:r>
            <a:r>
              <a:rPr lang="en-US" sz="1800" b="0" i="0" u="none" strike="noStrike" baseline="0" dirty="0">
                <a:solidFill>
                  <a:schemeClr val="bg1"/>
                </a:solidFill>
                <a:latin typeface="AdvOT596495f2"/>
              </a:rPr>
              <a:t>ects of increased precipitation (e.g., hypoxia, higher productivity and predation on larvae) and cool-down water temperature too fast, which will likely a</a:t>
            </a:r>
            <a:r>
              <a:rPr lang="en-US" sz="1800" b="0" i="0" u="none" strike="noStrike" baseline="0" dirty="0">
                <a:solidFill>
                  <a:schemeClr val="bg1"/>
                </a:solidFill>
                <a:latin typeface="AdvOT596495f2+fb"/>
              </a:rPr>
              <a:t>ff</a:t>
            </a:r>
            <a:r>
              <a:rPr lang="en-US" sz="1800" b="0" i="0" u="none" strike="noStrike" baseline="0" dirty="0">
                <a:solidFill>
                  <a:schemeClr val="bg1"/>
                </a:solidFill>
                <a:latin typeface="AdvOT596495f2"/>
              </a:rPr>
              <a:t>ect survival of tuna and BIL eggs and larvae</a:t>
            </a:r>
          </a:p>
          <a:p>
            <a:pPr algn="l"/>
            <a:endParaRPr lang="en-US" sz="1800" dirty="0">
              <a:solidFill>
                <a:schemeClr val="bg1"/>
              </a:solidFill>
              <a:latin typeface="AdvOT596495f2"/>
            </a:endParaRPr>
          </a:p>
          <a:p>
            <a:pPr algn="l"/>
            <a:endParaRPr lang="en-US" sz="1800" b="0" i="0" u="none" strike="noStrike" baseline="0" dirty="0">
              <a:solidFill>
                <a:schemeClr val="bg1"/>
              </a:solidFill>
              <a:latin typeface="AdvOT596495f2"/>
            </a:endParaRPr>
          </a:p>
          <a:p>
            <a:pPr algn="l"/>
            <a:endParaRPr lang="en-US" dirty="0">
              <a:solidFill>
                <a:schemeClr val="bg1"/>
              </a:solidFill>
            </a:endParaRPr>
          </a:p>
        </p:txBody>
      </p:sp>
      <p:sp>
        <p:nvSpPr>
          <p:cNvPr id="5" name="TextBox 4">
            <a:extLst>
              <a:ext uri="{FF2B5EF4-FFF2-40B4-BE49-F238E27FC236}">
                <a16:creationId xmlns:a16="http://schemas.microsoft.com/office/drawing/2014/main" id="{8BE633F3-5C03-72F4-2278-9BCE84403257}"/>
              </a:ext>
            </a:extLst>
          </p:cNvPr>
          <p:cNvSpPr txBox="1"/>
          <p:nvPr/>
        </p:nvSpPr>
        <p:spPr>
          <a:xfrm>
            <a:off x="1371601" y="5454272"/>
            <a:ext cx="9905999" cy="1200329"/>
          </a:xfrm>
          <a:prstGeom prst="rect">
            <a:avLst/>
          </a:prstGeom>
          <a:noFill/>
        </p:spPr>
        <p:txBody>
          <a:bodyPr wrap="square">
            <a:spAutoFit/>
          </a:bodyPr>
          <a:lstStyle/>
          <a:p>
            <a:pPr algn="l"/>
            <a:r>
              <a:rPr lang="en-US" sz="1800" b="0" i="0" u="none" strike="noStrike" baseline="0" dirty="0">
                <a:solidFill>
                  <a:schemeClr val="bg1"/>
                </a:solidFill>
                <a:latin typeface="AdvOT596495f2"/>
              </a:rPr>
              <a:t>Potential medium-term impacts of climate change on tuna and bill</a:t>
            </a:r>
            <a:r>
              <a:rPr lang="en-US" sz="1800" b="0" i="0" u="none" strike="noStrike" baseline="0" dirty="0">
                <a:solidFill>
                  <a:schemeClr val="bg1"/>
                </a:solidFill>
                <a:latin typeface="AdvOT596495f2+fb"/>
              </a:rPr>
              <a:t>fi</a:t>
            </a:r>
            <a:r>
              <a:rPr lang="en-US" sz="1800" b="0" i="0" u="none" strike="noStrike" baseline="0" dirty="0">
                <a:solidFill>
                  <a:schemeClr val="bg1"/>
                </a:solidFill>
                <a:latin typeface="AdvOT596495f2"/>
              </a:rPr>
              <a:t>sh in the Gulf of Mexico: </a:t>
            </a:r>
          </a:p>
          <a:p>
            <a:pPr algn="l"/>
            <a:r>
              <a:rPr lang="en-US" sz="1800" b="0" i="0" u="none" strike="noStrike" baseline="0" dirty="0">
                <a:solidFill>
                  <a:schemeClr val="bg1"/>
                </a:solidFill>
                <a:latin typeface="AdvOT596495f2"/>
              </a:rPr>
              <a:t>A qualitative framework for management and conservation</a:t>
            </a:r>
          </a:p>
          <a:p>
            <a:pPr algn="l"/>
            <a:endParaRPr lang="en-US" dirty="0">
              <a:solidFill>
                <a:schemeClr val="bg1"/>
              </a:solidFill>
              <a:latin typeface="AdvOT596495f2"/>
            </a:endParaRPr>
          </a:p>
          <a:p>
            <a:pPr algn="l"/>
            <a:r>
              <a:rPr lang="en-US" sz="1800" b="1" i="0" u="none" strike="noStrike" baseline="0" dirty="0">
                <a:solidFill>
                  <a:schemeClr val="bg1"/>
                </a:solidFill>
                <a:latin typeface="AdvOT596495f2"/>
              </a:rPr>
              <a:t>Andrea </a:t>
            </a:r>
            <a:r>
              <a:rPr lang="en-US" sz="1800" b="1" i="0" u="none" strike="noStrike" baseline="0" dirty="0" err="1">
                <a:solidFill>
                  <a:schemeClr val="bg1"/>
                </a:solidFill>
                <a:latin typeface="AdvOT596495f2"/>
              </a:rPr>
              <a:t>Dell</a:t>
            </a:r>
            <a:r>
              <a:rPr lang="en-US" sz="1800" b="1" i="0" u="none" strike="noStrike" baseline="0" dirty="0" err="1">
                <a:solidFill>
                  <a:schemeClr val="bg1"/>
                </a:solidFill>
                <a:latin typeface="AdvOT596495f2+20"/>
              </a:rPr>
              <a:t>’</a:t>
            </a:r>
            <a:r>
              <a:rPr lang="en-US" sz="1800" b="1" i="0" u="none" strike="noStrike" baseline="0" dirty="0" err="1">
                <a:solidFill>
                  <a:schemeClr val="bg1"/>
                </a:solidFill>
                <a:latin typeface="AdvOT596495f2"/>
              </a:rPr>
              <a:t>Apaa</a:t>
            </a:r>
            <a:r>
              <a:rPr lang="en-US" sz="1800" b="1" i="0" u="none" strike="noStrike" baseline="0" dirty="0">
                <a:solidFill>
                  <a:schemeClr val="bg1"/>
                </a:solidFill>
                <a:latin typeface="AdvOT596495f2"/>
              </a:rPr>
              <a:t>, Karen Carney, Theresa M. Davenport, Melissa Vernon Carle</a:t>
            </a:r>
            <a:endParaRPr lang="en-US" b="1" dirty="0">
              <a:solidFill>
                <a:schemeClr val="bg1"/>
              </a:solidFill>
            </a:endParaRPr>
          </a:p>
        </p:txBody>
      </p:sp>
    </p:spTree>
    <p:extLst>
      <p:ext uri="{BB962C8B-B14F-4D97-AF65-F5344CB8AC3E}">
        <p14:creationId xmlns:p14="http://schemas.microsoft.com/office/powerpoint/2010/main" val="2571924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E66FA7-0DBA-4BC7-7567-B5D89A0DDFFA}"/>
              </a:ext>
            </a:extLst>
          </p:cNvPr>
          <p:cNvSpPr/>
          <p:nvPr/>
        </p:nvSpPr>
        <p:spPr>
          <a:xfrm>
            <a:off x="-166255" y="-110836"/>
            <a:ext cx="12524510" cy="707967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AA971A97-0083-B307-E62B-EDC08342454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ACB9F0F-0596-F3CB-7C3B-68843BF88A62}"/>
              </a:ext>
            </a:extLst>
          </p:cNvPr>
          <p:cNvPicPr>
            <a:picLocks noGrp="1" noChangeAspect="1"/>
          </p:cNvPicPr>
          <p:nvPr>
            <p:ph idx="1"/>
          </p:nvPr>
        </p:nvPicPr>
        <p:blipFill>
          <a:blip r:embed="rId2"/>
          <a:stretch>
            <a:fillRect/>
          </a:stretch>
        </p:blipFill>
        <p:spPr>
          <a:xfrm>
            <a:off x="371055" y="0"/>
            <a:ext cx="11391307" cy="10104916"/>
          </a:xfrm>
        </p:spPr>
      </p:pic>
    </p:spTree>
    <p:extLst>
      <p:ext uri="{BB962C8B-B14F-4D97-AF65-F5344CB8AC3E}">
        <p14:creationId xmlns:p14="http://schemas.microsoft.com/office/powerpoint/2010/main" val="5701784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113ACB-1649-5783-143F-7049D9CAC612}"/>
              </a:ext>
            </a:extLst>
          </p:cNvPr>
          <p:cNvSpPr/>
          <p:nvPr/>
        </p:nvSpPr>
        <p:spPr>
          <a:xfrm>
            <a:off x="-166255" y="-110836"/>
            <a:ext cx="12524510" cy="707967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AA971A97-0083-B307-E62B-EDC08342454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ACB9F0F-0596-F3CB-7C3B-68843BF88A62}"/>
              </a:ext>
            </a:extLst>
          </p:cNvPr>
          <p:cNvPicPr>
            <a:picLocks noGrp="1" noChangeAspect="1"/>
          </p:cNvPicPr>
          <p:nvPr>
            <p:ph idx="1"/>
          </p:nvPr>
        </p:nvPicPr>
        <p:blipFill>
          <a:blip r:embed="rId2"/>
          <a:stretch>
            <a:fillRect/>
          </a:stretch>
        </p:blipFill>
        <p:spPr>
          <a:xfrm>
            <a:off x="400346" y="-3574464"/>
            <a:ext cx="11391307" cy="10104916"/>
          </a:xfrm>
        </p:spPr>
      </p:pic>
      <p:sp>
        <p:nvSpPr>
          <p:cNvPr id="4" name="Rectangle 3">
            <a:extLst>
              <a:ext uri="{FF2B5EF4-FFF2-40B4-BE49-F238E27FC236}">
                <a16:creationId xmlns:a16="http://schemas.microsoft.com/office/drawing/2014/main" id="{872B90D8-6E7F-C03F-E83B-133C54D929A0}"/>
              </a:ext>
            </a:extLst>
          </p:cNvPr>
          <p:cNvSpPr/>
          <p:nvPr/>
        </p:nvSpPr>
        <p:spPr>
          <a:xfrm>
            <a:off x="-332509" y="-1141010"/>
            <a:ext cx="12690764" cy="15794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40813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EA730-FA41-0CC4-025F-00D7F65BE4A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EC297A8-BC48-F241-B9E7-D4B1BEF15EAA}"/>
              </a:ext>
            </a:extLst>
          </p:cNvPr>
          <p:cNvPicPr>
            <a:picLocks noGrp="1" noChangeAspect="1"/>
          </p:cNvPicPr>
          <p:nvPr>
            <p:ph idx="1"/>
          </p:nvPr>
        </p:nvPicPr>
        <p:blipFill>
          <a:blip r:embed="rId2"/>
          <a:stretch>
            <a:fillRect/>
          </a:stretch>
        </p:blipFill>
        <p:spPr>
          <a:xfrm>
            <a:off x="0" y="577018"/>
            <a:ext cx="12192000" cy="5780271"/>
          </a:xfrm>
        </p:spPr>
      </p:pic>
    </p:spTree>
    <p:extLst>
      <p:ext uri="{BB962C8B-B14F-4D97-AF65-F5344CB8AC3E}">
        <p14:creationId xmlns:p14="http://schemas.microsoft.com/office/powerpoint/2010/main" val="15295877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a:extLst>
              <a:ext uri="{FF2B5EF4-FFF2-40B4-BE49-F238E27FC236}">
                <a16:creationId xmlns:a16="http://schemas.microsoft.com/office/drawing/2014/main" id="{626F1F05-0C9D-30EF-F6F6-A5C1DF2A5BE7}"/>
              </a:ext>
            </a:extLst>
          </p:cNvPr>
          <p:cNvSpPr txBox="1">
            <a:spLocks noChangeArrowheads="1"/>
          </p:cNvSpPr>
          <p:nvPr/>
        </p:nvSpPr>
        <p:spPr bwMode="auto">
          <a:xfrm>
            <a:off x="4533900" y="6185335"/>
            <a:ext cx="3124200"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50000"/>
              </a:spcBef>
              <a:buClrTx/>
              <a:buSzTx/>
              <a:buFontTx/>
              <a:buNone/>
            </a:pPr>
            <a:r>
              <a:rPr lang="en-US" altLang="en-US" sz="1600" dirty="0">
                <a:latin typeface="Arial" panose="020B0604020202020204" pitchFamily="34" charset="0"/>
              </a:rPr>
              <a:t>Figure: Indian Ocean</a:t>
            </a:r>
          </a:p>
        </p:txBody>
      </p:sp>
      <p:pic>
        <p:nvPicPr>
          <p:cNvPr id="22531" name="Picture 5" descr="Laying foundation of strong and more resilient Indian Ocean - The Financial  Express">
            <a:extLst>
              <a:ext uri="{FF2B5EF4-FFF2-40B4-BE49-F238E27FC236}">
                <a16:creationId xmlns:a16="http://schemas.microsoft.com/office/drawing/2014/main" id="{2FC76A11-6996-E9BF-25E1-18CBBD31EA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433" y="830580"/>
            <a:ext cx="7795260" cy="5196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9978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0763D-0160-4227-9195-EB5435E5F25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DDB53E6-EABA-487F-83F8-C88840E1B346}"/>
              </a:ext>
            </a:extLst>
          </p:cNvPr>
          <p:cNvPicPr>
            <a:picLocks noGrp="1" noChangeAspect="1"/>
          </p:cNvPicPr>
          <p:nvPr>
            <p:ph idx="1"/>
          </p:nvPr>
        </p:nvPicPr>
        <p:blipFill>
          <a:blip r:embed="rId2"/>
          <a:stretch>
            <a:fillRect/>
          </a:stretch>
        </p:blipFill>
        <p:spPr>
          <a:xfrm>
            <a:off x="0" y="-48346"/>
            <a:ext cx="12192000" cy="6906346"/>
          </a:xfrm>
        </p:spPr>
      </p:pic>
      <p:sp>
        <p:nvSpPr>
          <p:cNvPr id="3" name="Rectangle 2">
            <a:extLst>
              <a:ext uri="{FF2B5EF4-FFF2-40B4-BE49-F238E27FC236}">
                <a16:creationId xmlns:a16="http://schemas.microsoft.com/office/drawing/2014/main" id="{7292B3F4-A22D-044E-5BF3-27A770B73E5B}"/>
              </a:ext>
            </a:extLst>
          </p:cNvPr>
          <p:cNvSpPr/>
          <p:nvPr/>
        </p:nvSpPr>
        <p:spPr>
          <a:xfrm>
            <a:off x="8694822" y="6481011"/>
            <a:ext cx="3497178" cy="42533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36706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E174A-4866-2AEF-7F11-D47FC9320AE2}"/>
              </a:ext>
            </a:extLst>
          </p:cNvPr>
          <p:cNvSpPr>
            <a:spLocks noGrp="1"/>
          </p:cNvSpPr>
          <p:nvPr>
            <p:ph type="title"/>
          </p:nvPr>
        </p:nvSpPr>
        <p:spPr>
          <a:xfrm>
            <a:off x="1981200" y="-26988"/>
            <a:ext cx="8229600" cy="1384301"/>
          </a:xfrm>
        </p:spPr>
        <p:txBody>
          <a:bodyPr/>
          <a:lstStyle/>
          <a:p>
            <a:pPr algn="ctr">
              <a:defRPr/>
            </a:pPr>
            <a:r>
              <a:rPr lang="en-US" dirty="0">
                <a:latin typeface="Times New Roman" pitchFamily="18" charset="0"/>
                <a:cs typeface="Times New Roman" pitchFamily="18" charset="0"/>
              </a:rPr>
              <a:t>High seas</a:t>
            </a:r>
            <a:endParaRPr lang="en-US" dirty="0"/>
          </a:p>
        </p:txBody>
      </p:sp>
      <p:sp>
        <p:nvSpPr>
          <p:cNvPr id="3" name="Content Placeholder 2">
            <a:extLst>
              <a:ext uri="{FF2B5EF4-FFF2-40B4-BE49-F238E27FC236}">
                <a16:creationId xmlns:a16="http://schemas.microsoft.com/office/drawing/2014/main" id="{45E2F62D-B6B2-71D1-7554-8EECFD4D6B9A}"/>
              </a:ext>
            </a:extLst>
          </p:cNvPr>
          <p:cNvSpPr>
            <a:spLocks noGrp="1"/>
          </p:cNvSpPr>
          <p:nvPr>
            <p:ph idx="1"/>
          </p:nvPr>
        </p:nvSpPr>
        <p:spPr/>
        <p:txBody>
          <a:bodyPr/>
          <a:lstStyle/>
          <a:p>
            <a:pPr>
              <a:defRPr/>
            </a:pPr>
            <a:endParaRPr lang="en-US"/>
          </a:p>
        </p:txBody>
      </p:sp>
      <p:pic>
        <p:nvPicPr>
          <p:cNvPr id="37892" name="Picture 2" descr="https://upload.wikimedia.org/wikipedia/commons/thumb/6/67/International_waters.svg/800px-International_waters.svg.png">
            <a:extLst>
              <a:ext uri="{FF2B5EF4-FFF2-40B4-BE49-F238E27FC236}">
                <a16:creationId xmlns:a16="http://schemas.microsoft.com/office/drawing/2014/main" id="{7CB94405-3B5A-911B-39F2-A0F7066FB0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91715" y="-4823160"/>
            <a:ext cx="26066253" cy="14919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8D76383C-C828-F376-AF2C-17E3C57087FB}"/>
              </a:ext>
            </a:extLst>
          </p:cNvPr>
          <p:cNvSpPr txBox="1"/>
          <p:nvPr/>
        </p:nvSpPr>
        <p:spPr>
          <a:xfrm>
            <a:off x="6700837" y="4020344"/>
            <a:ext cx="952500" cy="369332"/>
          </a:xfrm>
          <a:prstGeom prst="rect">
            <a:avLst/>
          </a:prstGeom>
          <a:noFill/>
        </p:spPr>
        <p:txBody>
          <a:bodyPr wrap="square" rtlCol="0">
            <a:spAutoFit/>
          </a:bodyPr>
          <a:lstStyle/>
          <a:p>
            <a:r>
              <a:rPr lang="en-US" dirty="0"/>
              <a:t>ABNJ</a:t>
            </a:r>
          </a:p>
        </p:txBody>
      </p:sp>
    </p:spTree>
    <p:extLst>
      <p:ext uri="{BB962C8B-B14F-4D97-AF65-F5344CB8AC3E}">
        <p14:creationId xmlns:p14="http://schemas.microsoft.com/office/powerpoint/2010/main" val="37171348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67AA-BFA5-3B66-C77C-68289E2349EE}"/>
              </a:ext>
            </a:extLst>
          </p:cNvPr>
          <p:cNvSpPr>
            <a:spLocks noGrp="1"/>
          </p:cNvSpPr>
          <p:nvPr>
            <p:ph type="title"/>
          </p:nvPr>
        </p:nvSpPr>
        <p:spPr>
          <a:xfrm>
            <a:off x="1382045" y="827066"/>
            <a:ext cx="9905998" cy="1478570"/>
          </a:xfrm>
        </p:spPr>
        <p:txBody>
          <a:bodyPr/>
          <a:lstStyle/>
          <a:p>
            <a:r>
              <a:rPr lang="en-US" dirty="0"/>
              <a:t>Way forward</a:t>
            </a:r>
          </a:p>
        </p:txBody>
      </p:sp>
      <p:sp>
        <p:nvSpPr>
          <p:cNvPr id="3" name="Content Placeholder 2">
            <a:extLst>
              <a:ext uri="{FF2B5EF4-FFF2-40B4-BE49-F238E27FC236}">
                <a16:creationId xmlns:a16="http://schemas.microsoft.com/office/drawing/2014/main" id="{42F5902F-C16A-FC42-7EA1-BB8E781D00C2}"/>
              </a:ext>
            </a:extLst>
          </p:cNvPr>
          <p:cNvSpPr>
            <a:spLocks noGrp="1"/>
          </p:cNvSpPr>
          <p:nvPr>
            <p:ph idx="1"/>
          </p:nvPr>
        </p:nvSpPr>
        <p:spPr>
          <a:xfrm>
            <a:off x="1126958" y="1931758"/>
            <a:ext cx="9905999" cy="4083134"/>
          </a:xfrm>
        </p:spPr>
        <p:txBody>
          <a:bodyPr>
            <a:normAutofit fontScale="92500" lnSpcReduction="20000"/>
          </a:bodyPr>
          <a:lstStyle/>
          <a:p>
            <a:r>
              <a:rPr lang="en-US" dirty="0"/>
              <a:t>Climate change mitigation and adaptation plan – state level commitment and full scale implementation</a:t>
            </a:r>
          </a:p>
          <a:p>
            <a:r>
              <a:rPr lang="en-US" dirty="0"/>
              <a:t>Data and information sharing</a:t>
            </a:r>
          </a:p>
          <a:p>
            <a:r>
              <a:rPr lang="en-US" dirty="0"/>
              <a:t>IORA base on scientists and their specific fields</a:t>
            </a:r>
          </a:p>
          <a:p>
            <a:r>
              <a:rPr lang="en-US" dirty="0"/>
              <a:t>Technology transfer</a:t>
            </a:r>
          </a:p>
          <a:p>
            <a:r>
              <a:rPr lang="en-US" dirty="0"/>
              <a:t>Collaborative research on transboundary migration</a:t>
            </a:r>
          </a:p>
          <a:p>
            <a:r>
              <a:rPr lang="en-US" dirty="0"/>
              <a:t>Research on climate resistant varieties </a:t>
            </a:r>
          </a:p>
          <a:p>
            <a:r>
              <a:rPr lang="en-US" dirty="0"/>
              <a:t>MPAs and effective management of MPAs</a:t>
            </a:r>
          </a:p>
          <a:p>
            <a:r>
              <a:rPr lang="en-US" dirty="0"/>
              <a:t>Regional and global agreements – CMS - IRAN Declaration</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3642341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4" descr="P1070285">
            <a:extLst>
              <a:ext uri="{FF2B5EF4-FFF2-40B4-BE49-F238E27FC236}">
                <a16:creationId xmlns:a16="http://schemas.microsoft.com/office/drawing/2014/main" id="{B26CE5BF-86EA-49EC-AAB2-72D47A9419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19999"/>
            <a:ext cx="13387730" cy="10040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3" name="Text Box 3">
            <a:extLst>
              <a:ext uri="{FF2B5EF4-FFF2-40B4-BE49-F238E27FC236}">
                <a16:creationId xmlns:a16="http://schemas.microsoft.com/office/drawing/2014/main" id="{5810AE82-192A-437F-9DC9-FDB828A1B6D7}"/>
              </a:ext>
            </a:extLst>
          </p:cNvPr>
          <p:cNvSpPr txBox="1">
            <a:spLocks noChangeArrowheads="1"/>
          </p:cNvSpPr>
          <p:nvPr/>
        </p:nvSpPr>
        <p:spPr bwMode="auto">
          <a:xfrm>
            <a:off x="8935539" y="3758946"/>
            <a:ext cx="33845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4000" b="1" dirty="0">
                <a:solidFill>
                  <a:schemeClr val="bg1"/>
                </a:solidFill>
                <a:latin typeface="Times New Roman" panose="02020603050405020304" pitchFamily="18" charset="0"/>
              </a:rPr>
              <a:t>Thank you !</a:t>
            </a:r>
          </a:p>
        </p:txBody>
      </p:sp>
    </p:spTree>
  </p:cSld>
  <p:clrMapOvr>
    <a:masterClrMapping/>
  </p:clrMapOvr>
  <p:transition>
    <p:blinds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57509-45A5-4952-97F7-7AB5263C77C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65C308C-C43F-4387-91C3-A1D9114D6997}"/>
              </a:ext>
            </a:extLst>
          </p:cNvPr>
          <p:cNvSpPr>
            <a:spLocks noGrp="1"/>
          </p:cNvSpPr>
          <p:nvPr>
            <p:ph idx="1"/>
          </p:nvPr>
        </p:nvSpPr>
        <p:spPr/>
        <p:txBody>
          <a:bodyPr/>
          <a:lstStyle/>
          <a:p>
            <a:endParaRPr lang="en-US"/>
          </a:p>
        </p:txBody>
      </p:sp>
      <p:pic>
        <p:nvPicPr>
          <p:cNvPr id="1026" name="Picture 2">
            <a:extLst>
              <a:ext uri="{FF2B5EF4-FFF2-40B4-BE49-F238E27FC236}">
                <a16:creationId xmlns:a16="http://schemas.microsoft.com/office/drawing/2014/main" id="{244F67B2-41A4-4818-940D-8EB763DE58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7772" y="0"/>
            <a:ext cx="757645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1332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D4FEB2-EFE9-5F38-4BB9-DD1B225FF225}"/>
              </a:ext>
            </a:extLst>
          </p:cNvPr>
          <p:cNvSpPr>
            <a:spLocks noGrp="1"/>
          </p:cNvSpPr>
          <p:nvPr>
            <p:ph idx="1"/>
          </p:nvPr>
        </p:nvSpPr>
        <p:spPr>
          <a:xfrm>
            <a:off x="1167764" y="767198"/>
            <a:ext cx="9805035" cy="3043385"/>
          </a:xfrm>
        </p:spPr>
        <p:txBody>
          <a:bodyPr>
            <a:normAutofit/>
          </a:bodyPr>
          <a:lstStyle/>
          <a:p>
            <a:pPr algn="l" fontAlgn="base">
              <a:buFont typeface="Arial" panose="020B0604020202020204" pitchFamily="34" charset="0"/>
              <a:buChar char="•"/>
            </a:pPr>
            <a:r>
              <a:rPr lang="en-US" sz="2200" b="0" i="0" dirty="0">
                <a:solidFill>
                  <a:srgbClr val="002060"/>
                </a:solidFill>
                <a:effectLst/>
                <a:latin typeface="DINOT"/>
              </a:rPr>
              <a:t>More than 80% of earth’s marine life is migrating to different places and changing their breeding and feeding patterns due to warming waters.</a:t>
            </a:r>
          </a:p>
          <a:p>
            <a:pPr algn="l" fontAlgn="base">
              <a:buFont typeface="Arial" panose="020B0604020202020204" pitchFamily="34" charset="0"/>
              <a:buChar char="•"/>
            </a:pPr>
            <a:endParaRPr lang="en-US" sz="2200" b="0" i="0" dirty="0">
              <a:solidFill>
                <a:srgbClr val="002060"/>
              </a:solidFill>
              <a:effectLst/>
              <a:latin typeface="DINOT"/>
            </a:endParaRPr>
          </a:p>
          <a:p>
            <a:pPr algn="l" fontAlgn="base">
              <a:buFont typeface="Arial" panose="020B0604020202020204" pitchFamily="34" charset="0"/>
              <a:buChar char="•"/>
            </a:pPr>
            <a:endParaRPr lang="en-US" sz="2200" b="0" i="0" dirty="0">
              <a:solidFill>
                <a:srgbClr val="002060"/>
              </a:solidFill>
              <a:effectLst/>
              <a:latin typeface="DINOT"/>
            </a:endParaRPr>
          </a:p>
          <a:p>
            <a:pPr algn="l" fontAlgn="base">
              <a:buFont typeface="Arial" panose="020B0604020202020204" pitchFamily="34" charset="0"/>
              <a:buChar char="•"/>
            </a:pPr>
            <a:endParaRPr lang="en-US" sz="2200" b="0" i="0" dirty="0">
              <a:solidFill>
                <a:srgbClr val="002060"/>
              </a:solidFill>
              <a:effectLst/>
              <a:latin typeface="DINOT"/>
            </a:endParaRPr>
          </a:p>
          <a:p>
            <a:pPr algn="l" fontAlgn="base">
              <a:buFont typeface="Arial" panose="020B0604020202020204" pitchFamily="34" charset="0"/>
              <a:buChar char="•"/>
            </a:pPr>
            <a:endParaRPr lang="en-US" sz="2200" b="0" i="0" dirty="0">
              <a:solidFill>
                <a:srgbClr val="002060"/>
              </a:solidFill>
              <a:effectLst/>
              <a:latin typeface="DINOT"/>
            </a:endParaRPr>
          </a:p>
          <a:p>
            <a:pPr algn="l" fontAlgn="base">
              <a:buFont typeface="Arial" panose="020B0604020202020204" pitchFamily="34" charset="0"/>
              <a:buChar char="•"/>
            </a:pPr>
            <a:endParaRPr lang="en-US" sz="2200" b="0" i="0" dirty="0">
              <a:solidFill>
                <a:srgbClr val="002060"/>
              </a:solidFill>
              <a:effectLst/>
              <a:latin typeface="DINOT"/>
            </a:endParaRPr>
          </a:p>
          <a:p>
            <a:endParaRPr lang="en-US" sz="2200" dirty="0">
              <a:solidFill>
                <a:srgbClr val="002060"/>
              </a:solidFill>
            </a:endParaRPr>
          </a:p>
        </p:txBody>
      </p:sp>
      <p:pic>
        <p:nvPicPr>
          <p:cNvPr id="5126" name="Picture 6" descr="The Marine Mammal Center | Blue Whale">
            <a:extLst>
              <a:ext uri="{FF2B5EF4-FFF2-40B4-BE49-F238E27FC236}">
                <a16:creationId xmlns:a16="http://schemas.microsoft.com/office/drawing/2014/main" id="{6486F05F-884E-F0CA-BAE8-1746024D41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39" y="1683171"/>
            <a:ext cx="10866121" cy="5007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36699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Circuit</Template>
  <TotalTime>1615</TotalTime>
  <Words>2870</Words>
  <Application>Microsoft Office PowerPoint</Application>
  <PresentationFormat>Widescreen</PresentationFormat>
  <Paragraphs>216</Paragraphs>
  <Slides>72</Slides>
  <Notes>9</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72</vt:i4>
      </vt:variant>
    </vt:vector>
  </HeadingPairs>
  <TitlesOfParts>
    <vt:vector size="91" baseType="lpstr">
      <vt:lpstr>AdvOT596495f2</vt:lpstr>
      <vt:lpstr>AdvOT596495f2+20</vt:lpstr>
      <vt:lpstr>AdvOT596495f2+22</vt:lpstr>
      <vt:lpstr>AdvOT596495f2+fb</vt:lpstr>
      <vt:lpstr>Arial</vt:lpstr>
      <vt:lpstr>Arial</vt:lpstr>
      <vt:lpstr>Bahnschrift Light SemiCondensed</vt:lpstr>
      <vt:lpstr>Bahnschrift SemiBold SemiConden</vt:lpstr>
      <vt:lpstr>Berlin Sans FB</vt:lpstr>
      <vt:lpstr>Calibri</vt:lpstr>
      <vt:lpstr>DINOT</vt:lpstr>
      <vt:lpstr>Franklin Gothic Book</vt:lpstr>
      <vt:lpstr>Rpxr</vt:lpstr>
      <vt:lpstr>Times New Roman</vt:lpstr>
      <vt:lpstr>Tw Cen MT</vt:lpstr>
      <vt:lpstr>URWPalladioL-Bold</vt:lpstr>
      <vt:lpstr>URWPalladioL-Ital</vt:lpstr>
      <vt:lpstr>URWPalladioL-Roma</vt:lpstr>
      <vt:lpstr>Circuit</vt:lpstr>
      <vt:lpstr>Critical Implications of Climate Change for Marine Migratory Species   (sea turtles and tuna species – A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Green sea turtle – environment, food &amp; breeding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Climate change </vt:lpstr>
      <vt:lpstr>PowerPoint Presentation</vt:lpstr>
      <vt:lpstr>PowerPoint Presentation</vt:lpstr>
      <vt:lpstr>Threats to Marine organisms due to climate change</vt:lpstr>
      <vt:lpstr>Impacts on turtles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Eg.</vt:lpstr>
      <vt:lpstr>PowerPoint Presentation</vt:lpstr>
      <vt:lpstr>PowerPoint Presentation</vt:lpstr>
      <vt:lpstr>PowerPoint Presentation</vt:lpstr>
      <vt:lpstr>PowerPoint Presentation</vt:lpstr>
      <vt:lpstr>PowerPoint Presentation</vt:lpstr>
      <vt:lpstr>PowerPoint Presentation</vt:lpstr>
      <vt:lpstr>Climate change and marine turtles: recent advances and future directions Ana R. Patrício, Lucy A. Hawkes, Jonathan R. Monsinjon, Brendan J. Godley, Mariana M. P. B. Fuentes  A Review of the Effects of Climate Change on Chelonians Christopher J. Butler  </vt:lpstr>
      <vt:lpstr>PowerPoint Presentation</vt:lpstr>
      <vt:lpstr>PowerPoint Presentation</vt:lpstr>
      <vt:lpstr>Increased water temperature</vt:lpstr>
      <vt:lpstr>Effects of temperature on tuna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Changes in precipitation</vt:lpstr>
      <vt:lpstr>PowerPoint Presentation</vt:lpstr>
      <vt:lpstr>PowerPoint Presentation</vt:lpstr>
      <vt:lpstr>PowerPoint Presentation</vt:lpstr>
      <vt:lpstr>PowerPoint Presentation</vt:lpstr>
      <vt:lpstr>PowerPoint Presentation</vt:lpstr>
      <vt:lpstr>Changes in ocean circulation</vt:lpstr>
      <vt:lpstr>Increased ocean acidification</vt:lpstr>
      <vt:lpstr>Changes in storm and wind patterns</vt:lpstr>
      <vt:lpstr>PowerPoint Presentation</vt:lpstr>
      <vt:lpstr>PowerPoint Presentation</vt:lpstr>
      <vt:lpstr>PowerPoint Presentation</vt:lpstr>
      <vt:lpstr>PowerPoint Presentation</vt:lpstr>
      <vt:lpstr>High seas</vt:lpstr>
      <vt:lpstr>Way forward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Critical Implications of Climate Change for Marine Migratory Species   (i.e. sea turtles and tuna species)</dc:title>
  <dc:creator>Terney Pradeep</dc:creator>
  <cp:lastModifiedBy>Terney Pradeep</cp:lastModifiedBy>
  <cp:revision>59</cp:revision>
  <dcterms:created xsi:type="dcterms:W3CDTF">2023-02-19T14:32:16Z</dcterms:created>
  <dcterms:modified xsi:type="dcterms:W3CDTF">2023-02-21T05:27:43Z</dcterms:modified>
</cp:coreProperties>
</file>